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51" r:id="rId2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 type="screen16x9"/>
  <p:notesSz cx="6797675" cy="9926638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>
      <p:cViewPr varScale="1">
        <p:scale>
          <a:sx n="134" d="100"/>
          <a:sy n="134" d="100"/>
        </p:scale>
        <p:origin x="96" y="672"/>
      </p:cViewPr>
      <p:guideLst>
        <p:guide pos="3117" orient="horz"/>
        <p:guide pos="158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D062747-6548-4301-B6A8-CB90F3F92ED2}" type="datetimeFigureOut">
              <a:rPr lang="de-DE"/>
              <a:t>06.05.2025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85A75CD-02CE-4E63-912B-2F933E8E59D5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69D268-3C9B-B07B-81B5-2B5FE8BD447C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4F7F61-4CB2-3BC7-4886-6EAD695B1FC6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064EEE-FE75-4AC0-5E2E-F9A4E2E3272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737147-24B1-46D9-CBE2-B7639F0C0F25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4A2629-B78A-C885-C76C-A2119C3EDF9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04037C-77F5-B98B-CDDE-9BEB390D803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75AD1C-8654-C357-6ACC-91DE5FF5BCE4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E45E31-AD7D-62A4-4524-CBF4B34B0FAE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A16465-5DF9-B063-DE72-6090A6954AD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elfolie OER im Blic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44414" y="4068000"/>
            <a:ext cx="6663890" cy="36004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2400" b="1">
                <a:solidFill>
                  <a:srgbClr val="004B76"/>
                </a:solidFill>
                <a:latin typeface="+mj-lt"/>
              </a:defRPr>
            </a:lvl1pPr>
            <a:lvl2pPr marL="446400" indent="0">
              <a:buNone/>
              <a:defRPr/>
            </a:lvl2pPr>
            <a:lvl3pPr marL="896400" indent="0">
              <a:buNone/>
              <a:defRPr/>
            </a:lvl3pPr>
            <a:lvl4pPr marL="1342800" indent="0">
              <a:buNone/>
              <a:defRPr/>
            </a:lvl4pPr>
            <a:lvl5pPr marL="1789200" indent="0">
              <a:buNone/>
              <a:defRPr/>
            </a:lvl5pPr>
          </a:lstStyle>
          <a:p>
            <a:pPr lvl="0">
              <a:defRPr/>
            </a:pPr>
            <a:r>
              <a:rPr lang="de-DE"/>
              <a:t>Headline: Calibri, </a:t>
            </a:r>
            <a:r>
              <a:rPr lang="de-DE"/>
              <a:t>Bold</a:t>
            </a:r>
            <a:r>
              <a:rPr lang="de-DE"/>
              <a:t>, 24 </a:t>
            </a:r>
            <a:r>
              <a:rPr lang="de-DE"/>
              <a:t>pt</a:t>
            </a:r>
            <a:r>
              <a:rPr lang="de-DE"/>
              <a:t> </a:t>
            </a:r>
            <a:endParaRPr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44412" y="4485600"/>
            <a:ext cx="6663889" cy="28654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rgbClr val="004B76"/>
                </a:solidFill>
                <a:latin typeface="+mn-lt"/>
              </a:defRPr>
            </a:lvl1pPr>
            <a:lvl2pPr marL="446400" indent="0">
              <a:buNone/>
              <a:defRPr sz="1600">
                <a:solidFill>
                  <a:srgbClr val="686867"/>
                </a:solidFill>
              </a:defRPr>
            </a:lvl2pPr>
            <a:lvl3pPr marL="896400" indent="0">
              <a:buNone/>
              <a:defRPr sz="1600">
                <a:solidFill>
                  <a:srgbClr val="686867"/>
                </a:solidFill>
              </a:defRPr>
            </a:lvl3pPr>
            <a:lvl4pPr marL="1342800" indent="0">
              <a:buNone/>
              <a:defRPr sz="1600">
                <a:solidFill>
                  <a:srgbClr val="686867"/>
                </a:solidFill>
              </a:defRPr>
            </a:lvl4pPr>
            <a:lvl5pPr marL="1789200" indent="0">
              <a:buNone/>
              <a:defRPr sz="1600">
                <a:solidFill>
                  <a:srgbClr val="686867"/>
                </a:solidFill>
              </a:defRPr>
            </a:lvl5pPr>
          </a:lstStyle>
          <a:p>
            <a:pPr lvl="0">
              <a:defRPr/>
            </a:pPr>
            <a:r>
              <a:rPr lang="de-DE"/>
              <a:t>Subheadline: Calibri, 20 </a:t>
            </a:r>
            <a:r>
              <a:rPr lang="de-DE"/>
              <a:t>pt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el Zweizeil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platzhalt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716422" y="3911104"/>
            <a:ext cx="6663890" cy="64807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rgbClr val="004B76"/>
                </a:solidFill>
                <a:latin typeface="+mj-lt"/>
              </a:defRPr>
            </a:lvl1pPr>
            <a:lvl2pPr marL="446400" indent="0">
              <a:buNone/>
              <a:defRPr/>
            </a:lvl2pPr>
            <a:lvl3pPr marL="896400" indent="0">
              <a:buNone/>
              <a:defRPr/>
            </a:lvl3pPr>
            <a:lvl4pPr marL="1342800" indent="0">
              <a:buNone/>
              <a:defRPr/>
            </a:lvl4pPr>
            <a:lvl5pPr marL="1789200" indent="0">
              <a:buNone/>
              <a:defRPr/>
            </a:lvl5pPr>
          </a:lstStyle>
          <a:p>
            <a:pPr lvl="0">
              <a:defRPr/>
            </a:pPr>
            <a:r>
              <a:rPr lang="de-DE"/>
              <a:t>Headline Zweizeiler: Calibri, </a:t>
            </a:r>
            <a:r>
              <a:rPr lang="de-DE"/>
              <a:t>Bold</a:t>
            </a:r>
            <a:r>
              <a:rPr lang="de-DE"/>
              <a:t>, 24 </a:t>
            </a:r>
            <a:r>
              <a:rPr lang="de-DE"/>
              <a:t>pt</a:t>
            </a:r>
            <a:r>
              <a:rPr lang="de-DE"/>
              <a:t> </a:t>
            </a:r>
            <a:endParaRPr/>
          </a:p>
          <a:p>
            <a:pPr lvl="0">
              <a:defRPr/>
            </a:pPr>
            <a:r>
              <a:rPr lang="de-DE"/>
              <a:t>2. Zeile</a:t>
            </a:r>
            <a:endParaRPr/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16420" y="4618276"/>
            <a:ext cx="6663889" cy="28654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rgbClr val="004B76"/>
                </a:solidFill>
                <a:latin typeface="+mn-lt"/>
              </a:defRPr>
            </a:lvl1pPr>
            <a:lvl2pPr marL="446400" indent="0">
              <a:buNone/>
              <a:defRPr sz="1600">
                <a:solidFill>
                  <a:srgbClr val="686867"/>
                </a:solidFill>
              </a:defRPr>
            </a:lvl2pPr>
            <a:lvl3pPr marL="896400" indent="0">
              <a:buNone/>
              <a:defRPr sz="1600">
                <a:solidFill>
                  <a:srgbClr val="686867"/>
                </a:solidFill>
              </a:defRPr>
            </a:lvl3pPr>
            <a:lvl4pPr marL="1342800" indent="0">
              <a:buNone/>
              <a:defRPr sz="1600">
                <a:solidFill>
                  <a:srgbClr val="686867"/>
                </a:solidFill>
              </a:defRPr>
            </a:lvl4pPr>
            <a:lvl5pPr marL="1789200" indent="0">
              <a:buNone/>
              <a:defRPr sz="1600">
                <a:solidFill>
                  <a:srgbClr val="686867"/>
                </a:solidFill>
              </a:defRPr>
            </a:lvl5pPr>
          </a:lstStyle>
          <a:p>
            <a:pPr lvl="0">
              <a:defRPr/>
            </a:pPr>
            <a:r>
              <a:rPr lang="de-DE"/>
              <a:t>Subheadline: Calibri, 20 </a:t>
            </a:r>
            <a:r>
              <a:rPr lang="de-DE"/>
              <a:t>pt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Layout mit Headline 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95536" y="987574"/>
            <a:ext cx="8166100" cy="432048"/>
          </a:xfrm>
          <a:prstGeom prst="rect">
            <a:avLst/>
          </a:prstGeom>
        </p:spPr>
        <p:txBody>
          <a:bodyPr lIns="0" tIns="0" rIns="0" bIns="0" anchor="ctr"/>
          <a:lstStyle>
            <a:lvl1pPr marL="87313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46400" indent="0">
              <a:buNone/>
              <a:defRPr/>
            </a:lvl2pPr>
            <a:lvl3pPr marL="896400" indent="0">
              <a:buNone/>
              <a:defRPr/>
            </a:lvl3pPr>
            <a:lvl4pPr marL="1342800" indent="0">
              <a:buNone/>
              <a:defRPr/>
            </a:lvl4pPr>
            <a:lvl5pPr marL="1789200" indent="0">
              <a:buNone/>
              <a:defRPr/>
            </a:lvl5pPr>
          </a:lstStyle>
          <a:p>
            <a:pPr lvl="0">
              <a:defRPr/>
            </a:pPr>
            <a:r>
              <a:rPr lang="de-DE"/>
              <a:t>Headline: Calibri, </a:t>
            </a:r>
            <a:r>
              <a:rPr lang="de-DE"/>
              <a:t>Bold</a:t>
            </a:r>
            <a:r>
              <a:rPr lang="de-DE"/>
              <a:t>, 24 </a:t>
            </a:r>
            <a:r>
              <a:rPr lang="de-DE"/>
              <a:t>pt</a:t>
            </a:r>
            <a:r>
              <a:rPr lang="de-DE"/>
              <a:t> (20 </a:t>
            </a:r>
            <a:r>
              <a:rPr lang="de-DE"/>
              <a:t>pt</a:t>
            </a:r>
            <a:r>
              <a:rPr lang="de-DE"/>
              <a:t> bei langen Headlines)</a:t>
            </a:r>
            <a:endParaRPr/>
          </a:p>
        </p:txBody>
      </p:sp>
      <p:sp>
        <p:nvSpPr>
          <p:cNvPr id="3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395536" y="1491630"/>
            <a:ext cx="8166100" cy="25210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>
              <a:defRPr sz="18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Layout mit Headline + Subheadl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95536" y="1419622"/>
            <a:ext cx="8165270" cy="286544"/>
          </a:xfrm>
          <a:prstGeom prst="rect">
            <a:avLst/>
          </a:prstGeom>
        </p:spPr>
        <p:txBody>
          <a:bodyPr lIns="0" tIns="0" rIns="0" bIns="0" anchor="ctr"/>
          <a:lstStyle>
            <a:lvl1pPr marL="87313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446400" indent="0">
              <a:buNone/>
              <a:defRPr sz="1600">
                <a:solidFill>
                  <a:srgbClr val="686867"/>
                </a:solidFill>
              </a:defRPr>
            </a:lvl2pPr>
            <a:lvl3pPr marL="896400" indent="0">
              <a:buNone/>
              <a:defRPr sz="1600">
                <a:solidFill>
                  <a:srgbClr val="686867"/>
                </a:solidFill>
              </a:defRPr>
            </a:lvl3pPr>
            <a:lvl4pPr marL="1342800" indent="0">
              <a:buNone/>
              <a:defRPr sz="1600">
                <a:solidFill>
                  <a:srgbClr val="686867"/>
                </a:solidFill>
              </a:defRPr>
            </a:lvl4pPr>
            <a:lvl5pPr marL="1789200" indent="0">
              <a:buNone/>
              <a:defRPr sz="1600">
                <a:solidFill>
                  <a:srgbClr val="686867"/>
                </a:solidFill>
              </a:defRPr>
            </a:lvl5pPr>
          </a:lstStyle>
          <a:p>
            <a:pPr lvl="0">
              <a:defRPr/>
            </a:pPr>
            <a:r>
              <a:rPr lang="de-DE"/>
              <a:t>Subheadline: Calibri, 16 </a:t>
            </a:r>
            <a:r>
              <a:rPr lang="de-DE"/>
              <a:t>pt</a:t>
            </a:r>
            <a:endParaRPr lang="de-DE"/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9676" y="987574"/>
            <a:ext cx="8165270" cy="360040"/>
          </a:xfrm>
          <a:prstGeom prst="rect">
            <a:avLst/>
          </a:prstGeom>
        </p:spPr>
        <p:txBody>
          <a:bodyPr lIns="0" tIns="0" rIns="0" bIns="0" anchor="ctr"/>
          <a:lstStyle>
            <a:lvl1pPr marL="87313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rgbClr val="666666"/>
                </a:solidFill>
              </a:defRPr>
            </a:lvl1pPr>
            <a:lvl2pPr marL="446400" indent="0">
              <a:buNone/>
              <a:defRPr/>
            </a:lvl2pPr>
            <a:lvl3pPr marL="896400" indent="0">
              <a:buNone/>
              <a:defRPr/>
            </a:lvl3pPr>
            <a:lvl4pPr marL="1342800" indent="0">
              <a:buNone/>
              <a:defRPr/>
            </a:lvl4pPr>
            <a:lvl5pPr marL="1789200" indent="0">
              <a:buNone/>
              <a:defRPr/>
            </a:lvl5pPr>
          </a:lstStyle>
          <a:p>
            <a:pPr lvl="0">
              <a:defRPr/>
            </a:pPr>
            <a:r>
              <a:rPr lang="de-DE"/>
              <a:t>Headline: Calibri, </a:t>
            </a:r>
            <a:r>
              <a:rPr lang="de-DE"/>
              <a:t>Bold</a:t>
            </a:r>
            <a:r>
              <a:rPr lang="de-DE"/>
              <a:t>, 24 </a:t>
            </a:r>
            <a:r>
              <a:rPr lang="de-DE"/>
              <a:t>pt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388938" y="1851025"/>
            <a:ext cx="8166100" cy="2305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>
              <a:defRPr sz="18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Layout ohne Headl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media1.svg"/><Relationship Id="rId6" Type="http://schemas.openxmlformats.org/officeDocument/2006/relationships/image" Target="../media/image2.jpg"/><Relationship Id="rId7" Type="http://schemas.openxmlformats.org/officeDocument/2006/relationships/image" Target="../media/image3.png"/><Relationship Id="rId8" Type="http://schemas.openxmlformats.org/officeDocument/2006/relationships/image" Target="../media/media2.svg"/><Relationship Id="rId9" Type="http://schemas.openxmlformats.org/officeDocument/2006/relationships/image" Target="../media/image4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2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media3.svg"/><Relationship Id="rId8" Type="http://schemas.openxmlformats.org/officeDocument/2006/relationships/image" Target="../media/image7.png"/><Relationship Id="rId9" Type="http://schemas.openxmlformats.org/officeDocument/2006/relationships/image" Target="../media/media4.svg"/><Relationship Id="rId10" Type="http://schemas.openxmlformats.org/officeDocument/2006/relationships/image" Target="../media/image8.png"/><Relationship Id="rId11" Type="http://schemas.openxmlformats.org/officeDocument/2006/relationships/image" Target="../media/media5.svg"/><Relationship Id="rId12" Type="http://schemas.openxmlformats.org/officeDocument/2006/relationships/image" Target="../media/image9.png"/><Relationship Id="rId13" Type="http://schemas.openxmlformats.org/officeDocument/2006/relationships/image" Target="../media/media6.svg"/><Relationship Id="rId14" Type="http://schemas.openxmlformats.org/officeDocument/2006/relationships/image" Target="../media/image10.png"/><Relationship Id="rId15" Type="http://schemas.openxmlformats.org/officeDocument/2006/relationships/image" Target="../media/media7.svg"/><Relationship Id="rId16" Type="http://schemas.openxmlformats.org/officeDocument/2006/relationships/image" Target="../media/image11.png"/><Relationship Id="rId17" Type="http://schemas.openxmlformats.org/officeDocument/2006/relationships/image" Target="../media/media8.svg"/><Relationship Id="rId18" Type="http://schemas.openxmlformats.org/officeDocument/2006/relationships/image" Target="../media/image12.png"/><Relationship Id="rId19" Type="http://schemas.openxmlformats.org/officeDocument/2006/relationships/image" Target="../media/media9.svg"/><Relationship Id="rId20" Type="http://schemas.openxmlformats.org/officeDocument/2006/relationships/image" Target="../media/image13.png"/><Relationship Id="rId21" Type="http://schemas.openxmlformats.org/officeDocument/2006/relationships/image" Target="../media/image14.png"/><Relationship Id="rId22" Type="http://schemas.openxmlformats.org/officeDocument/2006/relationships/image" Target="../media/media10.svg"/><Relationship Id="rId23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6298523">
            <a:off x="6320543" y="3772006"/>
            <a:ext cx="5091695" cy="5143500"/>
          </a:xfrm>
          <a:prstGeom prst="rect">
            <a:avLst/>
          </a:prstGeom>
        </p:spPr>
      </p:pic>
      <p:sp>
        <p:nvSpPr>
          <p:cNvPr id="5" name="Rechteck 4"/>
          <p:cNvSpPr/>
          <p:nvPr userDrawn="1"/>
        </p:nvSpPr>
        <p:spPr bwMode="auto">
          <a:xfrm>
            <a:off x="323528" y="771550"/>
            <a:ext cx="64807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148860" y="51469"/>
            <a:ext cx="1254788" cy="913270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 bwMode="auto">
          <a:xfrm>
            <a:off x="1393204" y="252807"/>
            <a:ext cx="20069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 bwMode="auto">
          <a:xfrm rot="1365921">
            <a:off x="1143120" y="1343223"/>
            <a:ext cx="240435" cy="26928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9"/>
          <a:stretch/>
        </p:blipFill>
        <p:spPr bwMode="auto">
          <a:xfrm>
            <a:off x="10185" y="1064636"/>
            <a:ext cx="9144000" cy="23984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dt="0" ftr="1" hdr="0" sldNum="0"/>
  <p:txStyles>
    <p:titleStyle>
      <a:lvl1pPr algn="l" defTabSz="914400">
        <a:spcBef>
          <a:spcPts val="0"/>
        </a:spcBef>
        <a:buNone/>
        <a:defRPr sz="2400" b="1">
          <a:solidFill>
            <a:schemeClr val="tx1">
              <a:lumMod val="50000"/>
              <a:lumOff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>
        <a:spcBef>
          <a:spcPts val="0"/>
        </a:spcBef>
        <a:buFont typeface="Arial"/>
        <a:buChar char="–"/>
        <a:defRPr sz="18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>
        <a:spcBef>
          <a:spcPts val="0"/>
        </a:spcBef>
        <a:buFont typeface="Arial"/>
        <a:buChar char="–"/>
        <a:defRPr sz="18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>
        <a:spcBef>
          <a:spcPts val="0"/>
        </a:spcBef>
        <a:buFont typeface="Arial"/>
        <a:buChar char="»"/>
        <a:defRPr sz="18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 txBox="1"/>
          <p:nvPr userDrawn="1"/>
        </p:nvSpPr>
        <p:spPr bwMode="auto">
          <a:xfrm>
            <a:off x="467999" y="4860000"/>
            <a:ext cx="3542335" cy="10939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>
              <a:defRPr lang="de-DE" sz="900">
                <a:solidFill>
                  <a:schemeClr val="accent4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>
                <a:solidFill>
                  <a:schemeClr val="accent1"/>
                </a:solidFill>
              </a:rPr>
              <a:t>OER im Blick 2025 | oer-strategie.de</a:t>
            </a:r>
            <a:endParaRPr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 rot="6306509">
            <a:off x="6424269" y="-2531145"/>
            <a:ext cx="5091695" cy="51435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 bwMode="auto">
          <a:xfrm>
            <a:off x="890488" y="4345267"/>
            <a:ext cx="346875" cy="30508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/>
        </p:blipFill>
        <p:spPr bwMode="auto">
          <a:xfrm>
            <a:off x="652121" y="4073130"/>
            <a:ext cx="209550" cy="24765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 bwMode="auto">
          <a:xfrm>
            <a:off x="1584612" y="4515965"/>
            <a:ext cx="213580" cy="23920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/>
        </p:blipFill>
        <p:spPr bwMode="auto">
          <a:xfrm>
            <a:off x="8465064" y="4455345"/>
            <a:ext cx="523822" cy="45935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 bwMode="auto">
          <a:xfrm>
            <a:off x="8517050" y="3508731"/>
            <a:ext cx="238125" cy="2667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/>
        </p:blipFill>
        <p:spPr bwMode="auto">
          <a:xfrm>
            <a:off x="8750761" y="3771128"/>
            <a:ext cx="238125" cy="2667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/>
        </p:blipFill>
        <p:spPr bwMode="auto">
          <a:xfrm rot="2352562">
            <a:off x="8314671" y="4078766"/>
            <a:ext cx="238125" cy="2667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0"/>
          <a:stretch/>
        </p:blipFill>
        <p:spPr bwMode="auto">
          <a:xfrm rot="1365921">
            <a:off x="327160" y="4373330"/>
            <a:ext cx="192879" cy="21602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/>
        </p:blipFill>
        <p:spPr bwMode="auto">
          <a:xfrm>
            <a:off x="168052" y="4796963"/>
            <a:ext cx="227484" cy="235466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 rot="18048020">
            <a:off x="-4836709" y="1388518"/>
            <a:ext cx="5091695" cy="51435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3"/>
          <a:stretch/>
        </p:blipFill>
        <p:spPr bwMode="auto">
          <a:xfrm>
            <a:off x="148860" y="51469"/>
            <a:ext cx="1254788" cy="913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hyperlink" Target="https://oer.community/unser-team/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kool-community.de/online-communityaufba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Synergien schaffen, Gemeinschaft stärken: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Der Community-HUB als Innovationsraum nachhaltiger Zusammenarbeit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Vorstellung - FOERBICO 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FOERBICO = Förderung offener Bildungspraktiken in religionsbezogenen Communities durch die Entwicklung eines koordinierten OER-Ökosystems</a:t>
            </a:r>
            <a:endParaRPr lang="de-DE"/>
          </a:p>
          <a:p>
            <a:pPr>
              <a:defRPr/>
            </a:pPr>
            <a:r>
              <a:rPr lang="de-DE" b="1"/>
              <a:t>Laufzeit: </a:t>
            </a:r>
            <a:r>
              <a:rPr lang="de-DE"/>
              <a:t>Mai 2024 – April 2027</a:t>
            </a:r>
            <a:endParaRPr lang="de-DE" b="1"/>
          </a:p>
          <a:p>
            <a:pPr>
              <a:defRPr/>
            </a:pPr>
            <a:r>
              <a:rPr lang="de-DE" b="1"/>
              <a:t>Ziel: </a:t>
            </a:r>
            <a:r>
              <a:rPr lang="de-DE"/>
              <a:t>Verschiedene (religionsbezogene) Netzwerke &amp; </a:t>
            </a:r>
            <a:r>
              <a:rPr lang="de-DE"/>
              <a:t>Akteur:innen</a:t>
            </a:r>
            <a:r>
              <a:rPr lang="de-DE"/>
              <a:t> in einer </a:t>
            </a:r>
            <a:r>
              <a:rPr lang="de-DE" u="sng"/>
              <a:t>Community </a:t>
            </a:r>
            <a:r>
              <a:rPr lang="de-DE" u="sng"/>
              <a:t>of</a:t>
            </a:r>
            <a:r>
              <a:rPr lang="de-DE" u="sng"/>
              <a:t> Communities</a:t>
            </a:r>
            <a:r>
              <a:rPr lang="de-DE"/>
              <a:t> zusammenbringen und vernetzen.</a:t>
            </a:r>
            <a:endParaRPr/>
          </a:p>
          <a:p>
            <a:pPr>
              <a:defRPr/>
            </a:pPr>
            <a:r>
              <a:rPr lang="de-DE" b="1"/>
              <a:t>Community-Hub </a:t>
            </a:r>
            <a:r>
              <a:rPr lang="de-DE"/>
              <a:t>als Kollaborations- &amp; Kommunikationsumgebung, um die (Weiter-)Entwicklung von OER &amp; OEP zu fördern.</a:t>
            </a:r>
            <a:endParaRPr lang="de-DE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Das sind wir: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 bwMode="auto">
          <a:xfrm>
            <a:off x="6001214" y="3108326"/>
            <a:ext cx="2686185" cy="1231106"/>
          </a:xfrm>
        </p:spPr>
        <p:txBody>
          <a:bodyPr/>
          <a:lstStyle/>
          <a:p>
            <a:pPr algn="ctr">
              <a:defRPr/>
            </a:pPr>
            <a:r>
              <a:rPr lang="de-DE" sz="1800" b="1"/>
              <a:t>Gina Buchwald-Chassée </a:t>
            </a:r>
            <a:r>
              <a:rPr lang="de-DE" sz="1400"/>
              <a:t>Mitarbeiterin am Comenius-Institut, Evangelische Arbeitsstätte für Erziehungswissenschaft e.V.,          in Münster</a:t>
            </a:r>
            <a:endParaRPr/>
          </a:p>
          <a:p>
            <a:pPr>
              <a:defRPr/>
            </a:pPr>
            <a:endParaRPr lang="de-DE"/>
          </a:p>
        </p:txBody>
      </p:sp>
      <p:pic>
        <p:nvPicPr>
          <p:cNvPr id="5" name="Grafik 4" descr="Ein Bild, das Lächeln, Person, Menschliches Gesicht, Kleidung enthält.&#10;&#10;Automatisch generierte Beschreibu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31939" y="1563635"/>
            <a:ext cx="1080122" cy="1440162"/>
          </a:xfrm>
          <a:prstGeom prst="rect">
            <a:avLst/>
          </a:prstGeom>
        </p:spPr>
      </p:pic>
      <p:pic>
        <p:nvPicPr>
          <p:cNvPr id="7" name="Grafik 6" descr="Ein Bild, das Menschliches Gesicht, Person, Lächeln, Kleidung enthält.&#10;&#10;Automatisch generierte Beschreibu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59632" y="1580196"/>
            <a:ext cx="1080122" cy="1440162"/>
          </a:xfrm>
          <a:prstGeom prst="rect">
            <a:avLst/>
          </a:prstGeom>
        </p:spPr>
      </p:pic>
      <p:pic>
        <p:nvPicPr>
          <p:cNvPr id="9" name="Grafik 8" descr="Ein Bild, das Lächeln, Person, Menschliches Gesicht, Kleidung enthält.&#10;&#10;Automatisch generierte Beschreibu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804246" y="1563635"/>
            <a:ext cx="1080122" cy="1440162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 bwMode="auto">
          <a:xfrm>
            <a:off x="499409" y="3052475"/>
            <a:ext cx="259228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de-DE" b="1">
                <a:solidFill>
                  <a:schemeClr val="accent1"/>
                </a:solidFill>
              </a:rPr>
              <a:t>Dr. Laura </a:t>
            </a:r>
            <a:r>
              <a:rPr lang="de-DE" b="1">
                <a:solidFill>
                  <a:schemeClr val="accent1"/>
                </a:solidFill>
              </a:rPr>
              <a:t>Mößle</a:t>
            </a:r>
            <a:r>
              <a:rPr lang="de-DE" b="1">
                <a:solidFill>
                  <a:schemeClr val="accent1"/>
                </a:solidFill>
              </a:rPr>
              <a:t> </a:t>
            </a:r>
            <a:endParaRPr/>
          </a:p>
          <a:p>
            <a:pPr algn="ctr">
              <a:defRPr/>
            </a:pPr>
            <a:r>
              <a:rPr lang="de-DE" sz="1400">
                <a:solidFill>
                  <a:schemeClr val="accent1"/>
                </a:solidFill>
              </a:rPr>
              <a:t>Wiss. Mitarbeiterin an der Goethe-Uni Frankfurt an der Professur für Religionspädagogik &amp; Mediendidaktik</a:t>
            </a:r>
            <a:endParaRPr/>
          </a:p>
        </p:txBody>
      </p:sp>
      <p:sp>
        <p:nvSpPr>
          <p:cNvPr id="13" name="Textfeld 12"/>
          <p:cNvSpPr txBox="1"/>
          <p:nvPr/>
        </p:nvSpPr>
        <p:spPr bwMode="auto">
          <a:xfrm>
            <a:off x="3275855" y="3052475"/>
            <a:ext cx="25922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de-DE" b="1">
                <a:solidFill>
                  <a:schemeClr val="accent1"/>
                </a:solidFill>
              </a:rPr>
              <a:t>Phillip Angelina </a:t>
            </a:r>
            <a:endParaRPr/>
          </a:p>
          <a:p>
            <a:pPr algn="ctr">
              <a:defRPr/>
            </a:pPr>
            <a:r>
              <a:rPr lang="de-DE" sz="1400">
                <a:solidFill>
                  <a:schemeClr val="accent1"/>
                </a:solidFill>
              </a:rPr>
              <a:t>Wiss. Mitarbeiter an der FAU Nürnberg-Erlangen am Lehrstuhl für Religionspädagogik und Didaktik des Evangelischen Religionsunterrichts </a:t>
            </a:r>
            <a:endParaRPr/>
          </a:p>
        </p:txBody>
      </p:sp>
      <p:sp>
        <p:nvSpPr>
          <p:cNvPr id="14" name="Textfeld 13"/>
          <p:cNvSpPr txBox="1"/>
          <p:nvPr/>
        </p:nvSpPr>
        <p:spPr bwMode="auto">
          <a:xfrm>
            <a:off x="2339754" y="4731990"/>
            <a:ext cx="60486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>
                <a:solidFill>
                  <a:schemeClr val="accent1"/>
                </a:solidFill>
              </a:rPr>
              <a:t>Das gesamte FOERBICO-Team: </a:t>
            </a:r>
            <a:r>
              <a:rPr lang="de-DE" sz="1400" u="sng">
                <a:solidFill>
                  <a:schemeClr val="accent1"/>
                </a:solidFill>
                <a:hlinkClick r:id="rId6" tooltip="https://oer.community/unser-team/"/>
              </a:rPr>
              <a:t>https://oer.community/unser-team/</a:t>
            </a:r>
            <a:r>
              <a:rPr lang="de-DE" sz="1400">
                <a:solidFill>
                  <a:schemeClr val="accent1"/>
                </a:solidFill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Kreativphase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Wie sieht euer idealer Ort für Netzwerk, Austausch und Unterstützung innerhalb der OER-Community aus?</a:t>
            </a:r>
            <a:endParaRPr lang="de-DE"/>
          </a:p>
          <a:p>
            <a:pPr>
              <a:buFont typeface="+mj-lt"/>
              <a:buAutoNum type="arabicPeriod"/>
              <a:defRPr/>
            </a:pPr>
            <a:r>
              <a:rPr lang="de-DE" b="1"/>
              <a:t> Gestaltet diesen Ort mit Playmobil</a:t>
            </a:r>
            <a:r>
              <a:rPr lang="de-DE"/>
              <a:t> – so plastisch und kreativ wie möglich!</a:t>
            </a:r>
            <a:endParaRPr/>
          </a:p>
          <a:p>
            <a:pPr>
              <a:buFont typeface="+mj-lt"/>
              <a:buAutoNum type="arabicPeriod"/>
              <a:defRPr/>
            </a:pPr>
            <a:r>
              <a:rPr lang="de-DE" b="1"/>
              <a:t> Haltet die wichtigsten Merkmale</a:t>
            </a:r>
            <a:r>
              <a:rPr lang="de-DE"/>
              <a:t> (Technische Voraussetzungen, Kommunikation &amp; Vernetzung, Funktion &amp; Bedarf) </a:t>
            </a:r>
            <a:r>
              <a:rPr lang="de-DE" b="1"/>
              <a:t>auf Karten fest</a:t>
            </a:r>
            <a:r>
              <a:rPr lang="de-DE"/>
              <a:t>.</a:t>
            </a:r>
            <a:endParaRPr/>
          </a:p>
          <a:p>
            <a:pPr>
              <a:defRPr/>
            </a:pPr>
            <a:r>
              <a:rPr lang="de-DE" b="1"/>
              <a:t>Zeit: 15 Minuten</a:t>
            </a:r>
            <a:endParaRPr lang="de-DE"/>
          </a:p>
          <a:p>
            <a:pPr>
              <a:defRPr/>
            </a:pPr>
            <a:r>
              <a:rPr lang="de-DE"/>
              <a:t>Danach stellt jede Gruppe ihren Ort kurz im Plenum vor.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Was ist ein Community Hub?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Theoretische Impulse zum Community-Hub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 bwMode="auto">
          <a:xfrm>
            <a:off x="467544" y="1850876"/>
            <a:ext cx="8165270" cy="2305050"/>
          </a:xfrm>
        </p:spPr>
        <p:txBody>
          <a:bodyPr/>
          <a:lstStyle/>
          <a:p>
            <a:pPr marL="342900" indent="-342900">
              <a:buFont typeface="Arial"/>
              <a:buChar char="•"/>
              <a:defRPr/>
            </a:pPr>
            <a:r>
              <a:rPr lang="de-DE" sz="1800"/>
              <a:t>Ziele: Nicht nur Inhalte teilen, sondern lebendige Community rund um OER schaffen (</a:t>
            </a:r>
            <a:r>
              <a:rPr lang="de-DE" sz="1800"/>
              <a:t>Scronce</a:t>
            </a:r>
            <a:r>
              <a:rPr lang="de-DE" sz="1800"/>
              <a:t>/ Kraft/ van Arnhem 2020), Satow 2017: Nachhaltiger Wissenstransfer, Förderung von Zusammenarbeit (durch Digitalisierung standort- &amp; länderübergreifend), Einfachere Erstellung &amp; schnellere Verteilung von Inhalten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de-DE" sz="1800"/>
              <a:t>Merkmale (vgl. skool-community.de 2024): Leichte Zugänglichkeit, Interaktion: Aktive Beteiligung und Austausch, Support als Unterstützung und Ermutigung.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de-DE" sz="1800"/>
              <a:t>Sozialer Lernraum, Bereitstellung niederschwelliger Räume für Bildung, Begegnung und Beratung (vgl. </a:t>
            </a:r>
            <a:r>
              <a:rPr lang="de-DE" sz="1800"/>
              <a:t>Zamiri</a:t>
            </a:r>
            <a:r>
              <a:rPr lang="de-DE" sz="1800"/>
              <a:t>/ </a:t>
            </a:r>
            <a:r>
              <a:rPr lang="de-DE" sz="1800"/>
              <a:t>Esmaeili</a:t>
            </a:r>
            <a:r>
              <a:rPr lang="de-DE" sz="1800"/>
              <a:t> 2024), partizipativer, reflexiver Rahmen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Was braucht es für einen Hub?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Theoretische Impulse zum Community-Hub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 bwMode="auto">
          <a:xfrm>
            <a:off x="388938" y="1851025"/>
            <a:ext cx="8359526" cy="2736949"/>
          </a:xfrm>
        </p:spPr>
        <p:txBody>
          <a:bodyPr/>
          <a:lstStyle/>
          <a:p>
            <a:pPr marL="342900" indent="-342900">
              <a:buFont typeface="Arial"/>
              <a:buChar char="•"/>
              <a:defRPr/>
            </a:pPr>
            <a:r>
              <a:rPr lang="de-DE" sz="1600" i="1"/>
              <a:t>Cognitive</a:t>
            </a:r>
            <a:r>
              <a:rPr lang="de-DE" sz="1600" i="1"/>
              <a:t> Presence </a:t>
            </a:r>
            <a:r>
              <a:rPr lang="de-DE" sz="1600"/>
              <a:t>(z.B. durch Diskussionsforen), </a:t>
            </a:r>
            <a:r>
              <a:rPr lang="de-DE" sz="1600" i="1"/>
              <a:t>Social Presence </a:t>
            </a:r>
            <a:r>
              <a:rPr lang="de-DE" sz="1600"/>
              <a:t>(z.B. durch persönliche Profile und Kommunikationskanäle), </a:t>
            </a:r>
            <a:r>
              <a:rPr lang="de-DE" sz="1600" i="1"/>
              <a:t>Teaching Presence </a:t>
            </a:r>
            <a:r>
              <a:rPr lang="de-DE" sz="1600"/>
              <a:t>(z.B. durch Anleitung und Kursangebote) (vgl. </a:t>
            </a:r>
            <a:r>
              <a:rPr lang="de-DE" sz="1600"/>
              <a:t>Scronce</a:t>
            </a:r>
            <a:r>
              <a:rPr lang="de-DE" sz="1600"/>
              <a:t>/ Kraft/ van Arnhem 2020)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de-DE" sz="1600"/>
              <a:t>Klare institutionelle Verankerung notwendig für Ressourcen, Personal und Integration in Gesamtorganisation (vgl. </a:t>
            </a:r>
            <a:r>
              <a:rPr lang="de-DE" sz="1600"/>
              <a:t>Buss</a:t>
            </a:r>
            <a:r>
              <a:rPr lang="de-DE" sz="1600"/>
              <a:t>/ Wolf 2021). </a:t>
            </a:r>
            <a:endParaRPr lang="de-DE" sz="1400"/>
          </a:p>
          <a:p>
            <a:pPr marL="342900" indent="-342900">
              <a:buFont typeface="Arial"/>
              <a:buChar char="•"/>
              <a:defRPr/>
            </a:pPr>
            <a:r>
              <a:rPr lang="de-DE" sz="1600"/>
              <a:t>Eine Plattform als Raum, in dem sich Menschen unterstützt und verstanden fühlen – einen Ort, wo aus Ideen Aktionen und aus Fremden Freunde werden (vgl. skool-community.de, 2024).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de-DE" sz="1600"/>
              <a:t>Die </a:t>
            </a:r>
            <a:r>
              <a:rPr lang="de-DE" sz="1600"/>
              <a:t>instutionelle</a:t>
            </a:r>
            <a:r>
              <a:rPr lang="de-DE" sz="1600"/>
              <a:t> Anbindung hilft der Nachhaltigkeit der Community (vgl. </a:t>
            </a:r>
            <a:r>
              <a:rPr lang="de-DE" sz="1600" b="0" i="0" u="none" strike="noStrike">
                <a:latin typeface="MinionPro-Regular"/>
              </a:rPr>
              <a:t>Lowe-</a:t>
            </a:r>
            <a:r>
              <a:rPr lang="de-DE" sz="1600" b="0" i="0" u="none" strike="noStrike">
                <a:latin typeface="MinionPro-Regular"/>
              </a:rPr>
              <a:t>Wincentsen</a:t>
            </a:r>
            <a:r>
              <a:rPr lang="de-DE" sz="1600" b="0" i="0" u="none" strike="noStrike">
                <a:latin typeface="MinionPro-Regular"/>
              </a:rPr>
              <a:t> et al. 2019)</a:t>
            </a:r>
            <a:endParaRPr lang="de-DE"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Erfolgsfaktoren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Theoretische Impulse zum Community-Hub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 bwMode="auto">
          <a:xfrm>
            <a:off x="388938" y="1851025"/>
            <a:ext cx="8359526" cy="2305050"/>
          </a:xfrm>
        </p:spPr>
        <p:txBody>
          <a:bodyPr/>
          <a:lstStyle/>
          <a:p>
            <a:pPr>
              <a:defRPr/>
            </a:pPr>
            <a:r>
              <a:rPr lang="de-DE" sz="1800"/>
              <a:t>Nach MCMILLAN &amp; CHAVIS (1986) spielen für den Zusammenhalt 4 Faktoren eine entscheidende Rolle (vgl. Satow 2017):</a:t>
            </a:r>
            <a:endParaRPr/>
          </a:p>
          <a:p>
            <a:pPr>
              <a:defRPr/>
            </a:pPr>
            <a:r>
              <a:rPr lang="de-DE" sz="1800"/>
              <a:t>1) Die Teilnehmenden identifizieren sich mit der Gruppe und ihren Zielen.</a:t>
            </a:r>
            <a:endParaRPr/>
          </a:p>
          <a:p>
            <a:pPr>
              <a:defRPr/>
            </a:pPr>
            <a:r>
              <a:rPr lang="de-DE" sz="1800"/>
              <a:t>2) Sie können Einfluss auf die Gruppe ausüben.</a:t>
            </a:r>
            <a:endParaRPr/>
          </a:p>
          <a:p>
            <a:pPr>
              <a:defRPr/>
            </a:pPr>
            <a:r>
              <a:rPr lang="de-DE" sz="1800"/>
              <a:t>3) Sie erfahren Wertschätzung und Anerkennung in der Gruppe.</a:t>
            </a:r>
            <a:endParaRPr/>
          </a:p>
          <a:p>
            <a:pPr>
              <a:defRPr/>
            </a:pPr>
            <a:r>
              <a:rPr lang="de-DE" sz="1800"/>
              <a:t>4) Emotionale Verbundenheit mit den anderen Mitgliedern.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Erfolgsfaktoren – vgl. Satow 2017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Theoretische Impulse zum Community-Hub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 bwMode="auto">
          <a:xfrm>
            <a:off x="755576" y="1778174"/>
            <a:ext cx="8064896" cy="2305050"/>
          </a:xfrm>
        </p:spPr>
        <p:txBody>
          <a:bodyPr/>
          <a:lstStyle/>
          <a:p>
            <a:pPr marL="342900" indent="-342900">
              <a:buFont typeface="Arial"/>
              <a:buChar char="•"/>
              <a:defRPr/>
            </a:pPr>
            <a:r>
              <a:rPr lang="de-DE" sz="1800" i="1"/>
              <a:t>Aktive Begleitung &amp; Moderation </a:t>
            </a:r>
            <a:r>
              <a:rPr lang="de-DE" sz="1800"/>
              <a:t>(z.B. Fragen beantworten, Hilfestellung…)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de-DE" sz="1800" i="1"/>
              <a:t>Einfache Bedienbarkeit &amp; Vorerfahrung </a:t>
            </a:r>
            <a:r>
              <a:rPr lang="de-DE" sz="1800"/>
              <a:t>der Teilnehmenden (=&gt; Akzeptanz)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de-DE" sz="1800" i="1"/>
              <a:t>Aktualität der Inhalte </a:t>
            </a:r>
            <a:r>
              <a:rPr lang="de-DE" sz="1800"/>
              <a:t>(damit Teilnehmende in die Community zurückkehren)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de-DE" sz="1800" i="1"/>
              <a:t>Motivation:</a:t>
            </a:r>
            <a:r>
              <a:rPr lang="de-DE" sz="1800" b="1"/>
              <a:t> 1. </a:t>
            </a:r>
            <a:r>
              <a:rPr lang="de-DE" sz="1800"/>
              <a:t>Hindernisse für eine aktive Teilnahme beseitigen, </a:t>
            </a:r>
            <a:r>
              <a:rPr lang="de-DE" sz="1800" b="1"/>
              <a:t>2. </a:t>
            </a:r>
            <a:r>
              <a:rPr lang="de-DE" sz="1800"/>
              <a:t>Nutzen: Kommunikation sollte auf die jeweiligen Zielgruppen zugeschnitten sein &amp; auf ihre Bedürfnisse eingehen, </a:t>
            </a:r>
            <a:r>
              <a:rPr lang="de-DE" sz="1800" b="1"/>
              <a:t>3. </a:t>
            </a:r>
            <a:r>
              <a:rPr lang="de-DE" sz="1800"/>
              <a:t>Anreizsystem für eine aktive Beteiligung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de-DE" sz="1800" i="1"/>
              <a:t>Community-Regeln</a:t>
            </a:r>
            <a:r>
              <a:rPr lang="de-DE" sz="1800"/>
              <a:t>: Verbindlichkeit &amp; Nutzungsbestimmungen, um Missverständnissen und rechtlichen Problemen vorzubeugen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Literatur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 bwMode="auto">
          <a:xfrm>
            <a:off x="389676" y="1419225"/>
            <a:ext cx="8166100" cy="2305050"/>
          </a:xfrm>
        </p:spPr>
        <p:txBody>
          <a:bodyPr/>
          <a:lstStyle/>
          <a:p>
            <a:pPr>
              <a:defRPr/>
            </a:pPr>
            <a:r>
              <a:rPr lang="de-DE" sz="1000"/>
              <a:t>Buss</a:t>
            </a:r>
            <a:r>
              <a:rPr lang="de-DE" sz="1000"/>
              <a:t>, Ray R./ </a:t>
            </a:r>
            <a:r>
              <a:rPr lang="de-DE" sz="1000"/>
              <a:t>Buss</a:t>
            </a:r>
            <a:r>
              <a:rPr lang="de-DE" sz="1000"/>
              <a:t>, Leigh Graves (2021): Building and </a:t>
            </a:r>
            <a:r>
              <a:rPr lang="de-DE" sz="1000"/>
              <a:t>Sustaining</a:t>
            </a:r>
            <a:r>
              <a:rPr lang="de-DE" sz="1000"/>
              <a:t> Community in an Online </a:t>
            </a:r>
            <a:r>
              <a:rPr lang="de-DE" sz="1000"/>
              <a:t>EdD</a:t>
            </a:r>
            <a:r>
              <a:rPr lang="de-DE" sz="1000"/>
              <a:t> </a:t>
            </a:r>
            <a:r>
              <a:rPr lang="de-DE" sz="1000"/>
              <a:t>Program</a:t>
            </a:r>
            <a:r>
              <a:rPr lang="de-DE" sz="1000"/>
              <a:t>, in: </a:t>
            </a:r>
            <a:r>
              <a:rPr lang="de-DE" sz="1000"/>
              <a:t>Impacting</a:t>
            </a:r>
            <a:r>
              <a:rPr lang="de-DE" sz="1000"/>
              <a:t> Education. Journal on </a:t>
            </a:r>
            <a:r>
              <a:rPr lang="de-DE" sz="1000"/>
              <a:t>Transforming</a:t>
            </a:r>
            <a:r>
              <a:rPr lang="de-DE" sz="1000"/>
              <a:t> Professional Practice, 6 (3), 47–53. </a:t>
            </a:r>
            <a:endParaRPr/>
          </a:p>
          <a:p>
            <a:pPr>
              <a:defRPr/>
            </a:pPr>
            <a:r>
              <a:rPr lang="en-US" sz="900"/>
              <a:t>Lowe-</a:t>
            </a:r>
            <a:r>
              <a:rPr lang="en-US" sz="900"/>
              <a:t>Wincentsen</a:t>
            </a:r>
            <a:r>
              <a:rPr lang="en-US" sz="900"/>
              <a:t>, D., Chu, H. Y., </a:t>
            </a:r>
            <a:r>
              <a:rPr lang="en-US" sz="900"/>
              <a:t>Kunda</a:t>
            </a:r>
            <a:r>
              <a:rPr lang="en-US" sz="900"/>
              <a:t>, S., </a:t>
            </a:r>
            <a:r>
              <a:rPr lang="en-US" sz="900"/>
              <a:t>Trunnell</a:t>
            </a:r>
            <a:r>
              <a:rPr lang="en-US" sz="900"/>
              <a:t>, C., &amp; Gayton, J. (2020). A Community-Based Collaborative of OER programs: A Case Study of University Initiatives Tied Together by Open Oregon Educational Resources. </a:t>
            </a:r>
            <a:r>
              <a:rPr lang="en-US" sz="900" i="1"/>
              <a:t>International Journal of Open Educational Resources</a:t>
            </a:r>
            <a:r>
              <a:rPr lang="en-US" sz="900"/>
              <a:t>, </a:t>
            </a:r>
            <a:r>
              <a:rPr lang="en-US" sz="900" i="1"/>
              <a:t>2</a:t>
            </a:r>
            <a:r>
              <a:rPr lang="en-US" sz="900"/>
              <a:t>(1). https://doi.org/10.18278/ijoer.2.1.9</a:t>
            </a:r>
            <a:endParaRPr lang="de-DE" sz="1000"/>
          </a:p>
          <a:p>
            <a:pPr>
              <a:defRPr/>
            </a:pPr>
            <a:r>
              <a:rPr lang="de-DE" sz="1000"/>
              <a:t>Satow, Lars (2017): Online Learning </a:t>
            </a:r>
            <a:r>
              <a:rPr lang="de-DE" sz="1000"/>
              <a:t>Communites</a:t>
            </a:r>
            <a:r>
              <a:rPr lang="de-DE" sz="1000"/>
              <a:t>, in: Handbuch E-Learning, 72 , 1–15.</a:t>
            </a:r>
            <a:endParaRPr/>
          </a:p>
          <a:p>
            <a:pPr>
              <a:defRPr/>
            </a:pPr>
            <a:r>
              <a:rPr lang="de-DE" sz="1000"/>
              <a:t>Scronce</a:t>
            </a:r>
            <a:r>
              <a:rPr lang="de-DE" sz="1000"/>
              <a:t>, Gretchen/ Kraft, Amanda/ van Arnhem, Jolanda-Pieta (2019): Building a Community of </a:t>
            </a:r>
            <a:r>
              <a:rPr lang="de-DE" sz="1000"/>
              <a:t>Inquiry</a:t>
            </a:r>
            <a:r>
              <a:rPr lang="de-DE" sz="1000"/>
              <a:t> </a:t>
            </a:r>
            <a:r>
              <a:rPr lang="de-DE" sz="1000"/>
              <a:t>Around</a:t>
            </a:r>
            <a:r>
              <a:rPr lang="de-DE" sz="1000"/>
              <a:t> OER, in: International Journal of Open Educational Resources, 2 (1), 11–36.</a:t>
            </a:r>
            <a:endParaRPr/>
          </a:p>
          <a:p>
            <a:pPr>
              <a:defRPr/>
            </a:pPr>
            <a:r>
              <a:rPr lang="de-DE" sz="1000"/>
              <a:t>Skool-Community.de (2024): Wie du in 7 Schritten eine Online-Community aufbaust – mit fast null Euro und null Ahnung. </a:t>
            </a:r>
            <a:r>
              <a:rPr lang="de-DE" sz="1000" u="sng">
                <a:hlinkClick r:id="rId3" tooltip="https://skool-community.de/online-communityaufbau/"/>
              </a:rPr>
              <a:t>https://skool-community.de/online-communityaufbau/</a:t>
            </a:r>
            <a:r>
              <a:rPr lang="de-DE" sz="1000"/>
              <a:t> (zuletzt abgerufen am 06.05.2025).</a:t>
            </a:r>
            <a:endParaRPr/>
          </a:p>
          <a:p>
            <a:pPr>
              <a:defRPr/>
            </a:pPr>
            <a:r>
              <a:rPr lang="de-DE" sz="1000"/>
              <a:t>Zamiri</a:t>
            </a:r>
            <a:r>
              <a:rPr lang="de-DE" sz="1000"/>
              <a:t>, Majid/ </a:t>
            </a:r>
            <a:r>
              <a:rPr lang="de-DE" sz="1000"/>
              <a:t>Esmaeili</a:t>
            </a:r>
            <a:r>
              <a:rPr lang="de-DE" sz="1000"/>
              <a:t> (2024): Methods and Technologies </a:t>
            </a:r>
            <a:r>
              <a:rPr lang="de-DE" sz="1000"/>
              <a:t>for</a:t>
            </a:r>
            <a:r>
              <a:rPr lang="de-DE" sz="1000"/>
              <a:t> </a:t>
            </a:r>
            <a:r>
              <a:rPr lang="de-DE" sz="1000"/>
              <a:t>Supporting</a:t>
            </a:r>
            <a:r>
              <a:rPr lang="de-DE" sz="1000"/>
              <a:t> Knowledge Sharing </a:t>
            </a:r>
            <a:r>
              <a:rPr lang="de-DE" sz="1000"/>
              <a:t>within</a:t>
            </a:r>
            <a:r>
              <a:rPr lang="de-DE" sz="1000"/>
              <a:t> Learning Communities. A </a:t>
            </a:r>
            <a:r>
              <a:rPr lang="de-DE" sz="1000"/>
              <a:t>Systematic</a:t>
            </a:r>
            <a:r>
              <a:rPr lang="de-DE" sz="1000"/>
              <a:t> </a:t>
            </a:r>
            <a:r>
              <a:rPr lang="de-DE" sz="1000"/>
              <a:t>Literature</a:t>
            </a:r>
            <a:r>
              <a:rPr lang="de-DE" sz="1000"/>
              <a:t> Review, in: Administrative Sciences 14 (17), 1–34.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G-DIB_Masterfolien_OERimBlick">
  <a:themeElements>
    <a:clrScheme name="DLR-PT">
      <a:dk1>
        <a:sysClr val="windowText" lastClr="000000"/>
      </a:dk1>
      <a:lt1>
        <a:sysClr val="window" lastClr="FFFFFF"/>
      </a:lt1>
      <a:dk2>
        <a:srgbClr val="A7A7A8"/>
      </a:dk2>
      <a:lt2>
        <a:srgbClr val="EBEBEB"/>
      </a:lt2>
      <a:accent1>
        <a:srgbClr val="666666"/>
      </a:accent1>
      <a:accent2>
        <a:srgbClr val="ADADAD"/>
      </a:accent2>
      <a:accent3>
        <a:srgbClr val="00788A"/>
      </a:accent3>
      <a:accent4>
        <a:srgbClr val="57ABB7"/>
      </a:accent4>
      <a:accent5>
        <a:srgbClr val="9D0E17"/>
      </a:accent5>
      <a:accent6>
        <a:srgbClr val="F7A600"/>
      </a:accent6>
      <a:hlink>
        <a:srgbClr val="0000E1"/>
      </a:hlink>
      <a:folHlink>
        <a:srgbClr val="3E1B58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satMod val="150000"/>
              <a:alpha val="50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1_Benutzerdefiniertes Design">
  <a:themeElements>
    <a:clrScheme name="DLR-PT">
      <a:dk1>
        <a:sysClr val="windowText" lastClr="000000"/>
      </a:dk1>
      <a:lt1>
        <a:sysClr val="window" lastClr="FFFFFF"/>
      </a:lt1>
      <a:dk2>
        <a:srgbClr val="A7A7A8"/>
      </a:dk2>
      <a:lt2>
        <a:srgbClr val="EBEBEB"/>
      </a:lt2>
      <a:accent1>
        <a:srgbClr val="666666"/>
      </a:accent1>
      <a:accent2>
        <a:srgbClr val="ADADAD"/>
      </a:accent2>
      <a:accent3>
        <a:srgbClr val="00788A"/>
      </a:accent3>
      <a:accent4>
        <a:srgbClr val="57ABB7"/>
      </a:accent4>
      <a:accent5>
        <a:srgbClr val="9D0E17"/>
      </a:accent5>
      <a:accent6>
        <a:srgbClr val="F7A600"/>
      </a:accent6>
      <a:hlink>
        <a:srgbClr val="0000E1"/>
      </a:hlink>
      <a:folHlink>
        <a:srgbClr val="3E1B58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BG-DIB_Masterfolien_OERimBlick</Template>
  <TotalTime>0</TotalTime>
  <Words>0</Words>
  <Application>ONLYOFFICE/8.1.3.4</Application>
  <DocSecurity>0</DocSecurity>
  <PresentationFormat>Bildschirmpräsentation (16:9)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Laura Moessle</dc:creator>
  <cp:keywords/>
  <dc:description/>
  <dc:identifier/>
  <dc:language/>
  <cp:lastModifiedBy>Phillip Angelina</cp:lastModifiedBy>
  <cp:revision>6</cp:revision>
  <dcterms:created xsi:type="dcterms:W3CDTF">2025-05-06T07:07:35Z</dcterms:created>
  <dcterms:modified xsi:type="dcterms:W3CDTF">2025-05-14T10:08:48Z</dcterms:modified>
  <cp:category/>
  <cp:contentStatus/>
  <cp:version/>
</cp:coreProperties>
</file>