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  <p:embeddedFont>
      <p:font typeface="Federo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+OYXPVqssGC84QnWVIl0qmad+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edero-regular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0436c173_0_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0436c173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90436c173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90436c173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90436c17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90436c17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9883916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988391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b9883916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b98839161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b9883916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b98839161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98839161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98839161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8b98839161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90436c173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90436c17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890436c17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90436c173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90436c17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890436c173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b98839161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b9883916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b9883916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0436c173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0436c17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890436c17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98839161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9883916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8b98839161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0436c17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0436c1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90436c17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b98839161_0_1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b98839161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8b98839161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b98839161_0_1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b98839161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8b98839161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b98839161_0_2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b98839161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8b98839161_0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98839161_0_2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98839161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8b98839161_0_2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98839161_0_2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98839161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8b98839161_0_2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90436c173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90436c17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890436c17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90436c173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90436c173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890436c173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90436c173_0_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90436c17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890436c173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b98839161_0_2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b98839161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8b98839161_0_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90436c173_0_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90436c173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890436c173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fcd8cb5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fcd8cb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afcd8cb5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98839161_0_2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98839161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8b98839161_0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b98839161_0_2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b98839161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8b98839161_0_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0436c173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0436c17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890436c173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0436c173_0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0436c173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890436c173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0436c173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0436c173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90436c173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0436c173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0436c173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90436c173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0436c173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0436c173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890436c173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98839161_0_3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b98839161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b98839161_0_3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ctrTitle"/>
          </p:nvPr>
        </p:nvSpPr>
        <p:spPr>
          <a:xfrm>
            <a:off x="685800" y="139675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subTitle"/>
          </p:nvPr>
        </p:nvSpPr>
        <p:spPr>
          <a:xfrm>
            <a:off x="1371600" y="3200400"/>
            <a:ext cx="6400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/>
          <p:nvPr>
            <p:ph type="title"/>
          </p:nvPr>
        </p:nvSpPr>
        <p:spPr>
          <a:xfrm>
            <a:off x="685800" y="865719"/>
            <a:ext cx="7772400" cy="73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" type="body"/>
          </p:nvPr>
        </p:nvSpPr>
        <p:spPr>
          <a:xfrm rot="5400000">
            <a:off x="2400300" y="38100"/>
            <a:ext cx="4343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 txBox="1"/>
          <p:nvPr>
            <p:ph type="title"/>
          </p:nvPr>
        </p:nvSpPr>
        <p:spPr>
          <a:xfrm rot="5400000">
            <a:off x="4933950" y="2571750"/>
            <a:ext cx="5105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" type="body"/>
          </p:nvPr>
        </p:nvSpPr>
        <p:spPr>
          <a:xfrm rot="5400000">
            <a:off x="971550" y="704850"/>
            <a:ext cx="5105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title"/>
          </p:nvPr>
        </p:nvSpPr>
        <p:spPr>
          <a:xfrm>
            <a:off x="685800" y="865719"/>
            <a:ext cx="7772400" cy="73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685800" y="865719"/>
            <a:ext cx="7772400" cy="73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685800" y="865719"/>
            <a:ext cx="7772400" cy="73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685800" y="1752599"/>
            <a:ext cx="38100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sz="1500"/>
            </a:lvl3pPr>
            <a:lvl4pPr indent="-314325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–"/>
              <a:defRPr sz="1350"/>
            </a:lvl4pPr>
            <a:lvl5pPr indent="-3143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»"/>
              <a:defRPr sz="1350"/>
            </a:lvl5pPr>
            <a:lvl6pPr indent="-3143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4648200" y="1752599"/>
            <a:ext cx="38100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sz="1500"/>
            </a:lvl3pPr>
            <a:lvl4pPr indent="-314325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–"/>
              <a:defRPr sz="1350"/>
            </a:lvl4pPr>
            <a:lvl5pPr indent="-3143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»"/>
              <a:defRPr sz="1350"/>
            </a:lvl5pPr>
            <a:lvl6pPr indent="-3143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  <a:defRPr sz="1050"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  <a:defRPr sz="1050"/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9pPr>
          </a:lstStyle>
          <a:p/>
        </p:txBody>
      </p:sp>
      <p:sp>
        <p:nvSpPr>
          <p:cNvPr id="43" name="Google Shape;43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457200" y="838200"/>
            <a:ext cx="8229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/>
            </a:lvl2pPr>
            <a:lvl3pPr indent="-314325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•"/>
              <a:defRPr sz="135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50" name="Google Shape;50;p33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51" name="Google Shape;51;p33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/>
            </a:lvl2pPr>
            <a:lvl3pPr indent="-314325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•"/>
              <a:defRPr sz="135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type="title"/>
          </p:nvPr>
        </p:nvSpPr>
        <p:spPr>
          <a:xfrm>
            <a:off x="457201" y="914400"/>
            <a:ext cx="3008313" cy="7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" type="body"/>
          </p:nvPr>
        </p:nvSpPr>
        <p:spPr>
          <a:xfrm>
            <a:off x="3575050" y="914400"/>
            <a:ext cx="5111750" cy="5211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62" name="Google Shape;62;p35"/>
          <p:cNvSpPr txBox="1"/>
          <p:nvPr>
            <p:ph idx="2" type="body"/>
          </p:nvPr>
        </p:nvSpPr>
        <p:spPr>
          <a:xfrm>
            <a:off x="457201" y="1785936"/>
            <a:ext cx="3008313" cy="43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Calibri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Calibri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63" name="Google Shape;63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/>
          <p:nvPr>
            <p:ph idx="2" type="pic"/>
          </p:nvPr>
        </p:nvSpPr>
        <p:spPr>
          <a:xfrm>
            <a:off x="1792288" y="914401"/>
            <a:ext cx="5486400" cy="38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Calibri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Calibri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70" name="Google Shape;70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45332" y="74086"/>
            <a:ext cx="5924878" cy="791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/>
          <p:nvPr>
            <p:ph type="title"/>
          </p:nvPr>
        </p:nvSpPr>
        <p:spPr>
          <a:xfrm>
            <a:off x="685800" y="865719"/>
            <a:ext cx="7772400" cy="73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–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»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1" i="0" sz="10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39675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Robot Raconteur Training Seminar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Day 3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200400"/>
            <a:ext cx="6400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John Wason, Ph.D.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-406400" lvl="0" marL="40640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C8C92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C8C92"/>
                </a:solidFill>
              </a:rPr>
              <a:t>Wason Technology, LLC</a:t>
            </a:r>
            <a:endParaRPr/>
          </a:p>
          <a:p>
            <a:pPr indent="-406400" lvl="0" marL="40640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C8C92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C8C92"/>
                </a:solidFill>
              </a:rPr>
              <a:t>16 Sterling Lake Rd, Tuxedo, NY, 10987</a:t>
            </a:r>
            <a:endParaRPr/>
          </a:p>
          <a:p>
            <a:pPr indent="-406400" lvl="0" marL="40640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C8C92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C8C92"/>
                </a:solidFill>
              </a:rPr>
              <a:t>wason@wasontech.com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C8C93"/>
              </a:buClr>
              <a:buSzPts val="2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0436c173_0_77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 Peeking and Poking</a:t>
            </a:r>
            <a:endParaRPr/>
          </a:p>
        </p:txBody>
      </p:sp>
      <p:sp>
        <p:nvSpPr>
          <p:cNvPr id="182" name="Google Shape;182;g890436c173_0_77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Wire clients can peek and poke values of a wire as well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Peek and Poke read the value synchronously without requiring a streaming connection to the wire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PeekInValue can be used to read the InValue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PeekOutValue can be used to read the current OutValue from the client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PokeOutValue can be used to send a single message along the output wire</a:t>
            </a:r>
            <a:endParaRPr sz="2400"/>
          </a:p>
        </p:txBody>
      </p:sp>
      <p:sp>
        <p:nvSpPr>
          <p:cNvPr id="183" name="Google Shape;183;g890436c173_0_7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0436c173_0_7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Robot Raconteur Generators</a:t>
            </a:r>
            <a:endParaRPr/>
          </a:p>
        </p:txBody>
      </p:sp>
      <p:sp>
        <p:nvSpPr>
          <p:cNvPr id="190" name="Google Shape;190;g890436c173_0_7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Modeled after Python Generators, RR functions can return or take in these generators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Generators are useful for long running operations or to return large amounts of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There are 3 different forms of Generators: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Each iteration of the Generator takes a parameter and returns a value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Each iteration of the Generator returns a value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Each iteration of the Generator takes a parameter</a:t>
            </a:r>
            <a:endParaRPr sz="2400"/>
          </a:p>
        </p:txBody>
      </p:sp>
      <p:sp>
        <p:nvSpPr>
          <p:cNvPr id="191" name="Google Shape;191;g890436c173_0_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98839161_0_0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Robot Raconteur Generator Examples</a:t>
            </a:r>
            <a:endParaRPr/>
          </a:p>
        </p:txBody>
      </p:sp>
      <p:sp>
        <p:nvSpPr>
          <p:cNvPr id="198" name="Google Shape;198;g8b98839161_0_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8b98839161_0_0"/>
          <p:cNvSpPr txBox="1"/>
          <p:nvPr/>
        </p:nvSpPr>
        <p:spPr>
          <a:xfrm>
            <a:off x="2968350" y="3000715"/>
            <a:ext cx="3207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Generator Type 2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8b98839161_0_0"/>
          <p:cNvSpPr txBox="1"/>
          <p:nvPr/>
        </p:nvSpPr>
        <p:spPr>
          <a:xfrm>
            <a:off x="2968350" y="4288705"/>
            <a:ext cx="3207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Generator Type 3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8b98839161_0_0"/>
          <p:cNvSpPr txBox="1"/>
          <p:nvPr/>
        </p:nvSpPr>
        <p:spPr>
          <a:xfrm>
            <a:off x="2968350" y="1712725"/>
            <a:ext cx="3207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Generator Type 1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8b98839161_0_0"/>
          <p:cNvSpPr txBox="1"/>
          <p:nvPr/>
        </p:nvSpPr>
        <p:spPr>
          <a:xfrm>
            <a:off x="664500" y="2390470"/>
            <a:ext cx="7815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 double{generator} addManyNumbers(int32 a, double{generator}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g8b98839161_0_0"/>
          <p:cNvSpPr txBox="1"/>
          <p:nvPr/>
        </p:nvSpPr>
        <p:spPr>
          <a:xfrm>
            <a:off x="1367550" y="3678460"/>
            <a:ext cx="6408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 double{generator} getSequence(int32 a, double b)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g8b98839161_0_0"/>
          <p:cNvSpPr txBox="1"/>
          <p:nvPr/>
        </p:nvSpPr>
        <p:spPr>
          <a:xfrm>
            <a:off x="1661850" y="4966450"/>
            <a:ext cx="5820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 void accumulateNumbers(double{generator} b)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98839161_0_19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Robot Raconteur Generators</a:t>
            </a:r>
            <a:endParaRPr/>
          </a:p>
        </p:txBody>
      </p:sp>
      <p:sp>
        <p:nvSpPr>
          <p:cNvPr id="211" name="Google Shape;211;g8b98839161_0_19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Generator type 1 an initial parameter </a:t>
            </a:r>
            <a:r>
              <a:rPr b="1" lang="en-US" sz="2400"/>
              <a:t>a </a:t>
            </a:r>
            <a:r>
              <a:rPr lang="en-US" sz="2400"/>
              <a:t>can be sent with the function call, while the generator object </a:t>
            </a:r>
            <a:r>
              <a:rPr b="1" lang="en-US" sz="2400"/>
              <a:t>b </a:t>
            </a:r>
            <a:r>
              <a:rPr lang="en-US" sz="2400"/>
              <a:t>can be sent iteratively using </a:t>
            </a:r>
            <a:r>
              <a:rPr b="1" lang="en-US" sz="2400"/>
              <a:t>b.Next()</a:t>
            </a:r>
            <a:r>
              <a:rPr lang="en-US" sz="2400"/>
              <a:t>, then each iteration of the output is received by calling </a:t>
            </a:r>
            <a:r>
              <a:rPr b="1" lang="en-US" sz="2400"/>
              <a:t>.Next()</a:t>
            </a:r>
            <a:r>
              <a:rPr b="1" lang="en-US"/>
              <a:t> </a:t>
            </a:r>
            <a:r>
              <a:rPr lang="en-US" sz="2400"/>
              <a:t>on the returned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Generator type 2, the next value in the function is returned using </a:t>
            </a:r>
            <a:r>
              <a:rPr b="1" lang="en-US" sz="2400"/>
              <a:t>.Next()</a:t>
            </a:r>
            <a:r>
              <a:rPr b="1" lang="en-US"/>
              <a:t> </a:t>
            </a:r>
            <a:r>
              <a:rPr lang="en-US" sz="2400"/>
              <a:t>on the returned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Generator type 3 the function must return void, each call to </a:t>
            </a:r>
            <a:r>
              <a:rPr b="1" lang="en-US" sz="2400"/>
              <a:t>.Next() </a:t>
            </a:r>
            <a:r>
              <a:rPr lang="en-US" sz="2400"/>
              <a:t>must receive a parameter</a:t>
            </a:r>
            <a:endParaRPr sz="2400"/>
          </a:p>
        </p:txBody>
      </p:sp>
      <p:sp>
        <p:nvSpPr>
          <p:cNvPr id="212" name="Google Shape;212;g8b98839161_0_1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b98839161_0_28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Info on Generators</a:t>
            </a:r>
            <a:endParaRPr/>
          </a:p>
        </p:txBody>
      </p:sp>
      <p:sp>
        <p:nvSpPr>
          <p:cNvPr id="219" name="Google Shape;219;g8b98839161_0_28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Generators when they have finished will throw StopIterationException or OperationAbortedException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These signal that the generator object should be destroyed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Generator clients must call Close or Abort on the generator if no exception is reached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Generators that represent long running operations should return from Next every 10 seconds at least to prevent timeout errors</a:t>
            </a:r>
            <a:endParaRPr sz="2400"/>
          </a:p>
        </p:txBody>
      </p:sp>
      <p:sp>
        <p:nvSpPr>
          <p:cNvPr id="220" name="Google Shape;220;g8b98839161_0_2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0436c173_0_14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UUIDs and How to Use Them</a:t>
            </a:r>
            <a:endParaRPr/>
          </a:p>
        </p:txBody>
      </p:sp>
      <p:sp>
        <p:nvSpPr>
          <p:cNvPr id="227" name="Google Shape;227;g890436c173_0_14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90436c173_0_1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0436c173_0_21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Transport Levels</a:t>
            </a:r>
            <a:endParaRPr/>
          </a:p>
        </p:txBody>
      </p:sp>
      <p:sp>
        <p:nvSpPr>
          <p:cNvPr id="235" name="Google Shape;235;g890436c173_0_21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RR encapsulates 3 different transport types: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TcpTransport: for communication over TCP/IP networks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LocalTransport: for communication between nodes on the same computer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HardwareTransport: for communication over things like Bluetooth, USB and PCIe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transport type is determined in the URL of the service when it is started as seen here: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rr+tcp</a:t>
            </a:r>
            <a:r>
              <a:rPr lang="en-US" sz="2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://localhost:62354?service=Create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g890436c173_0_2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b98839161_0_35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URL Schemes</a:t>
            </a:r>
            <a:endParaRPr/>
          </a:p>
        </p:txBody>
      </p:sp>
      <p:sp>
        <p:nvSpPr>
          <p:cNvPr id="243" name="Google Shape;243;g8b98839161_0_3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g8b9883916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50" y="1600127"/>
            <a:ext cx="7396325" cy="47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0436c173_0_28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Robdef Service Trees</a:t>
            </a:r>
            <a:endParaRPr/>
          </a:p>
        </p:txBody>
      </p:sp>
      <p:sp>
        <p:nvSpPr>
          <p:cNvPr id="251" name="Google Shape;251;g890436c173_0_28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When using RR standardized Robdefs or when the Robdef used refers to other Robdefs those must be registered to the service as well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 to use a standardized robot raconteur sensor interface you must include all the robdefs imported by that robdef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For example, to use com.robotraconteur.geometry you must register com.robotraconteur.identifier and com.robotraconteur.identifier relies on com.robotraconteur.uuid which must also be registered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2" name="Google Shape;252;g890436c173_0_2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b98839161_0_44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Robdef Service Tree</a:t>
            </a:r>
            <a:endParaRPr/>
          </a:p>
        </p:txBody>
      </p:sp>
      <p:sp>
        <p:nvSpPr>
          <p:cNvPr id="259" name="Google Shape;259;g8b98839161_0_4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g8b9883916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18" y="2023505"/>
            <a:ext cx="7501375" cy="3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0436c173_0_0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Events</a:t>
            </a:r>
            <a:endParaRPr/>
          </a:p>
        </p:txBody>
      </p:sp>
      <p:sp>
        <p:nvSpPr>
          <p:cNvPr id="97" name="Google Shape;97;g890436c173_0_0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RR events are a method for a service to notify the client of something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When an event is fired every client connected to the service is notified at once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parameters of the event are passed to the client with the firing of the event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Events are defined similar to functions in Robdefs and connected to a receiving function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98" name="Google Shape;98;g890436c173_0_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b98839161_0_142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Exclusive Object Locks</a:t>
            </a:r>
            <a:endParaRPr/>
          </a:p>
        </p:txBody>
      </p:sp>
      <p:sp>
        <p:nvSpPr>
          <p:cNvPr id="267" name="Google Shape;267;g8b98839161_0_142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Because RR services allow multiple clients to connect to them it is possible that multiple clients will call the same function or try to access the same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would be extremely problematic, but RR provides the ability to lock functions similar to Python Threading locks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There are three types of RR Locks: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User Locks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Client Locks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Monitor Locks</a:t>
            </a:r>
            <a:endParaRPr sz="2400"/>
          </a:p>
        </p:txBody>
      </p:sp>
      <p:sp>
        <p:nvSpPr>
          <p:cNvPr id="268" name="Google Shape;268;g8b98839161_0_14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98839161_0_149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Exclusive Object Lock</a:t>
            </a:r>
            <a:endParaRPr/>
          </a:p>
        </p:txBody>
      </p:sp>
      <p:sp>
        <p:nvSpPr>
          <p:cNvPr id="275" name="Google Shape;275;g8b98839161_0_149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user lock locks an object in the service to a specific username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user client must be authenticated and have the objectlock privelege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lock works on any object and the objects below the current object in the objref tree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Locks can be created using: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RRN.RequestObjectLock(obj, RR.RobotRaconteurObjectLockFlags_USER_LOCK)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Locks can be released using: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RRN.ReleaseObjectLock(obj)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Privileges</a:t>
            </a:r>
            <a:r>
              <a:rPr lang="en-US" sz="2400"/>
              <a:t> can override these locks, locks also cannot stop wires and pipes currently connected</a:t>
            </a:r>
            <a:endParaRPr sz="2400"/>
          </a:p>
        </p:txBody>
      </p:sp>
      <p:sp>
        <p:nvSpPr>
          <p:cNvPr id="276" name="Google Shape;276;g8b98839161_0_14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b98839161_0_232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Exclusive Object Lock</a:t>
            </a:r>
            <a:endParaRPr/>
          </a:p>
        </p:txBody>
      </p:sp>
      <p:sp>
        <p:nvSpPr>
          <p:cNvPr id="283" name="Google Shape;283;g8b98839161_0_232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Client object lock is identical to the User lock except that it only allows ONE unique client connection, independent of username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Though more restrictive this means that if the Client needs to be restarted without releasing the lock the service must be restarted as well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Client object locks are created using: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RRN.RequestObjectLock(obj, RR.RobotRaconteurObjectLockFlags_CLIENT_LOCK)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g8b98839161_0_23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b98839161_0_239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 Exclusive Object Lock</a:t>
            </a:r>
            <a:endParaRPr/>
          </a:p>
        </p:txBody>
      </p:sp>
      <p:sp>
        <p:nvSpPr>
          <p:cNvPr id="291" name="Google Shape;291;g8b98839161_0_239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Monitor object lock gives a global thread monitor lock (mutex) on a single object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Designed for short term operations that will time out after a maximum of 15 seconds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Unlike User and Client, Monitor locks must be implemented by the object being locked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Implemented in client as: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with RR.RobotRaconteurNode.ScopedMonitorLock(obj):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g8b98839161_0_23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98839161_0_249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 Exclusive Object Lock Service Object Example</a:t>
            </a:r>
            <a:endParaRPr/>
          </a:p>
        </p:txBody>
      </p:sp>
      <p:sp>
        <p:nvSpPr>
          <p:cNvPr id="299" name="Google Shape;299;g8b98839161_0_24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g8b98839161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825" y="1967550"/>
            <a:ext cx="5016575" cy="36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90436c173_0_35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Closing Services and Clients</a:t>
            </a:r>
            <a:endParaRPr/>
          </a:p>
        </p:txBody>
      </p:sp>
      <p:sp>
        <p:nvSpPr>
          <p:cNvPr id="307" name="Google Shape;307;g890436c173_0_35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closing services or clients it is important to call Close() on any active Wire or Pipe.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Usually Services should be made to close Wires and Pipes on a keypress or in the event of an error being thrown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Clients should close Pipe connections from their end but do not need to close Wires if another client is meant to reconnect</a:t>
            </a:r>
            <a:endParaRPr sz="2400"/>
          </a:p>
        </p:txBody>
      </p:sp>
      <p:sp>
        <p:nvSpPr>
          <p:cNvPr id="308" name="Google Shape;308;g890436c173_0_3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0436c173_0_84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Node Auto Discovery</a:t>
            </a:r>
            <a:endParaRPr/>
          </a:p>
        </p:txBody>
      </p:sp>
      <p:sp>
        <p:nvSpPr>
          <p:cNvPr id="315" name="Google Shape;315;g890436c173_0_84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RR nodes can be found using the type of the root object service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line in a service definition that announces the service as available is: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initializes the auto-discovery system to send out beacon packets so that clients can identify and connect to the service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Over TCP a UDP packet is sent every ~55 seconds to announce they are available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6" name="Google Shape;316;g890436c173_0_8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g890436c173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00" y="3369250"/>
            <a:ext cx="6323200" cy="6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90436c173_0_91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Subscriptions</a:t>
            </a:r>
            <a:endParaRPr/>
          </a:p>
        </p:txBody>
      </p:sp>
      <p:sp>
        <p:nvSpPr>
          <p:cNvPr id="324" name="Google Shape;324;g890436c173_0_91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Subscriptions are an extension of node auto discovery that automatically form connections to detected nodes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subscription is created using 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SubscribeClients </a:t>
            </a:r>
            <a:r>
              <a:rPr lang="en-US" sz="2400"/>
              <a:t>function which takes a list of service types and an optional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ServiceSubscriptionFilter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Object returned from this function can be used to retrieve the connected services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GetConnectedClients</a:t>
            </a:r>
            <a:r>
              <a:rPr lang="en-US" sz="2400"/>
              <a:t> function returns a dictionary of all connected clients, the keys contain the node IDs and the service names of them, the value is the client object reference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ClientConnected</a:t>
            </a:r>
            <a:r>
              <a:rPr lang="en-US" sz="2400"/>
              <a:t> and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ClientDisconnected</a:t>
            </a:r>
            <a:r>
              <a:rPr lang="en-US" sz="2400"/>
              <a:t> events can be used to monitor client connections</a:t>
            </a:r>
            <a:endParaRPr sz="2400"/>
          </a:p>
        </p:txBody>
      </p:sp>
      <p:sp>
        <p:nvSpPr>
          <p:cNvPr id="325" name="Google Shape;325;g890436c173_0_9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b98839161_0_266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Subscriptions (continued)</a:t>
            </a:r>
            <a:endParaRPr/>
          </a:p>
        </p:txBody>
      </p:sp>
      <p:sp>
        <p:nvSpPr>
          <p:cNvPr id="332" name="Google Shape;332;g8b98839161_0_266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Wires and Pipes can be subscribed to once 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ServiceSubscription</a:t>
            </a:r>
            <a:r>
              <a:rPr lang="en-US" sz="2400"/>
              <a:t> is created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SubscribeWire takes the name of the member and returns 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WireSubscription</a:t>
            </a:r>
            <a:r>
              <a:rPr lang="en-US" sz="2400"/>
              <a:t> that can be used to interact with all connected wires. The InValue read is the most recent from ALL connected wires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Same form is used for pipes, but all packets are not sorted and received together and are retrieved FIFO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SendPackets</a:t>
            </a:r>
            <a:r>
              <a:rPr lang="en-US" sz="2400"/>
              <a:t> on 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PipeSubscription</a:t>
            </a:r>
            <a:r>
              <a:rPr lang="en-US" sz="2400"/>
              <a:t> sends packets to all connected pipes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These subscriptions can only be made to root objects and cannot be used from Objects retrieved by object references</a:t>
            </a:r>
            <a:endParaRPr sz="2400"/>
          </a:p>
        </p:txBody>
      </p:sp>
      <p:sp>
        <p:nvSpPr>
          <p:cNvPr id="333" name="Google Shape;333;g8b98839161_0_26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0436c173_0_98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Authentication</a:t>
            </a:r>
            <a:endParaRPr/>
          </a:p>
        </p:txBody>
      </p:sp>
      <p:sp>
        <p:nvSpPr>
          <p:cNvPr id="340" name="Google Shape;340;g890436c173_0_98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Robot Raconteur has a built-in authentication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During connection, a client can specify a username of type “string”, and credentials of type “varvaluestring”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connection client example is shown here: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Services need to create 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UserAuthenticator </a:t>
            </a:r>
            <a:r>
              <a:rPr lang="en-US" sz="2400"/>
              <a:t>and load in the contents of an MD5 file containing acceptable passwords</a:t>
            </a:r>
            <a:endParaRPr sz="2400"/>
          </a:p>
        </p:txBody>
      </p:sp>
      <p:sp>
        <p:nvSpPr>
          <p:cNvPr id="341" name="Google Shape;341;g890436c173_0_9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g890436c173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75" y="3290325"/>
            <a:ext cx="6797225" cy="9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fcd8cb5d_0_0"/>
          <p:cNvSpPr txBox="1"/>
          <p:nvPr>
            <p:ph type="title"/>
          </p:nvPr>
        </p:nvSpPr>
        <p:spPr>
          <a:xfrm>
            <a:off x="457200" y="838200"/>
            <a:ext cx="8229600" cy="57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Declaration of RR Events</a:t>
            </a:r>
            <a:endParaRPr/>
          </a:p>
        </p:txBody>
      </p:sp>
      <p:sp>
        <p:nvSpPr>
          <p:cNvPr id="105" name="Google Shape;105;g8afcd8cb5d_0_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Robdef Event Definition</a:t>
            </a:r>
            <a:endParaRPr/>
          </a:p>
        </p:txBody>
      </p:sp>
      <p:sp>
        <p:nvSpPr>
          <p:cNvPr id="106" name="Google Shape;106;g8afcd8cb5d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0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g8afcd8cb5d_0_0"/>
          <p:cNvSpPr txBox="1"/>
          <p:nvPr>
            <p:ph idx="3" type="body"/>
          </p:nvPr>
        </p:nvSpPr>
        <p:spPr>
          <a:xfrm>
            <a:off x="4645026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Robdef Event Service Instantiation</a:t>
            </a:r>
            <a:endParaRPr/>
          </a:p>
        </p:txBody>
      </p:sp>
      <p:pic>
        <p:nvPicPr>
          <p:cNvPr id="108" name="Google Shape;108;g8afcd8cb5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2539752"/>
            <a:ext cx="4155450" cy="7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8afcd8cb5d_0_0"/>
          <p:cNvSpPr txBox="1"/>
          <p:nvPr>
            <p:ph idx="3" type="body"/>
          </p:nvPr>
        </p:nvSpPr>
        <p:spPr>
          <a:xfrm>
            <a:off x="4645026" y="33436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Robdef Event Client Function</a:t>
            </a:r>
            <a:endParaRPr/>
          </a:p>
        </p:txBody>
      </p:sp>
      <p:pic>
        <p:nvPicPr>
          <p:cNvPr id="110" name="Google Shape;110;g8afcd8cb5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025" y="2228150"/>
            <a:ext cx="27813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8afcd8cb5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100" y="2700150"/>
            <a:ext cx="28575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8afcd8cb5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6100" y="4150738"/>
            <a:ext cx="21145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8afcd8cb5d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6100" y="4963550"/>
            <a:ext cx="28098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b98839161_0_274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Authentication: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 File Creation</a:t>
            </a:r>
            <a:endParaRPr/>
          </a:p>
        </p:txBody>
      </p:sp>
      <p:sp>
        <p:nvSpPr>
          <p:cNvPr id="349" name="Google Shape;349;g8b98839161_0_274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First create a simple .txt file with the following format, username  MD5_hashed_password  priveleges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As seen here: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create the MD5_hashed_passwords use the following command in console: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0" name="Google Shape;350;g8b98839161_0_27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g8b98839161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50" y="3221250"/>
            <a:ext cx="7123200" cy="6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8b98839161_0_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00" y="5253975"/>
            <a:ext cx="7215425" cy="53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b98839161_0_283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Authentication: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 Side</a:t>
            </a:r>
            <a:endParaRPr/>
          </a:p>
        </p:txBody>
      </p:sp>
      <p:sp>
        <p:nvSpPr>
          <p:cNvPr id="359" name="Google Shape;359;g8b98839161_0_283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the service 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PasswordFileUserAuthenticator</a:t>
            </a:r>
            <a:r>
              <a:rPr lang="en-US" sz="2400"/>
              <a:t> should be made as shown: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Then 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ServiceSecurityPolicy</a:t>
            </a:r>
            <a:r>
              <a:rPr lang="en-US" sz="2400"/>
              <a:t> should be created as follows: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service can then be started as follows:</a:t>
            </a:r>
            <a:br>
              <a:rPr lang="en-US" sz="2400"/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RRN.RegisterService("Create","experimental.create.Create",obj, 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g8b98839161_0_28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g8b98839161_0_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528" y="2615875"/>
            <a:ext cx="4212850" cy="11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8b98839161_0_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150" y="4365875"/>
            <a:ext cx="6360226" cy="6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0436c173_0_42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Sending Data</a:t>
            </a:r>
            <a:endParaRPr/>
          </a:p>
        </p:txBody>
      </p:sp>
      <p:sp>
        <p:nvSpPr>
          <p:cNvPr id="120" name="Google Shape;120;g890436c173_0_42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Because there are many different kinds of sensors and interfaces that RR needs to work with, RR has a number of ways to transmit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Some devices even contain multiple kinds of different sensors that all need to transmit data on unique channels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For continuous data feeds there are two main options: Pipes and Wires</a:t>
            </a:r>
            <a:endParaRPr sz="2400"/>
          </a:p>
        </p:txBody>
      </p:sp>
      <p:sp>
        <p:nvSpPr>
          <p:cNvPr id="121" name="Google Shape;121;g890436c173_0_4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0436c173_0_112"/>
          <p:cNvSpPr txBox="1"/>
          <p:nvPr>
            <p:ph type="title"/>
          </p:nvPr>
        </p:nvSpPr>
        <p:spPr>
          <a:xfrm>
            <a:off x="457200" y="838200"/>
            <a:ext cx="8229600" cy="57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Pipes Vs. Wires</a:t>
            </a:r>
            <a:endParaRPr/>
          </a:p>
        </p:txBody>
      </p:sp>
      <p:sp>
        <p:nvSpPr>
          <p:cNvPr id="128" name="Google Shape;128;g890436c173_0_11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Pipes</a:t>
            </a:r>
            <a:endParaRPr sz="3700"/>
          </a:p>
        </p:txBody>
      </p:sp>
      <p:sp>
        <p:nvSpPr>
          <p:cNvPr id="129" name="Google Shape;129;g890436c173_0_11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0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g890436c173_0_11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First In First Out data sending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Indexed for each client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Bidirectional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Packets are received in the order they were sent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Use RR data types to send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Can be checked for availability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Can be closed by client or service</a:t>
            </a:r>
            <a:endParaRPr sz="2200"/>
          </a:p>
        </p:txBody>
      </p:sp>
      <p:sp>
        <p:nvSpPr>
          <p:cNvPr id="131" name="Google Shape;131;g890436c173_0_112"/>
          <p:cNvSpPr txBox="1"/>
          <p:nvPr>
            <p:ph idx="3" type="body"/>
          </p:nvPr>
        </p:nvSpPr>
        <p:spPr>
          <a:xfrm>
            <a:off x="4645026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Wires</a:t>
            </a:r>
            <a:endParaRPr sz="3000"/>
          </a:p>
        </p:txBody>
      </p:sp>
      <p:sp>
        <p:nvSpPr>
          <p:cNvPr id="132" name="Google Shape;132;g890436c173_0_112"/>
          <p:cNvSpPr txBox="1"/>
          <p:nvPr>
            <p:ph idx="4" type="body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Most recent data sending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Not indexed for each client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Bidirectional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Packets can be lossy, data sending does not hang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Use RR data types to send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Can have the timestamp of last data checked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Is not closed by client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0436c173_0_49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Explanation of Pipes</a:t>
            </a:r>
            <a:endParaRPr/>
          </a:p>
        </p:txBody>
      </p:sp>
      <p:sp>
        <p:nvSpPr>
          <p:cNvPr id="139" name="Google Shape;139;g890436c173_0_49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lang="en-US" sz="2400"/>
              <a:t>Pipes represent full duplex first in first out communication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Pipes CANNOT lose packets, if they do the connection will hang, unless it has the modifier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unreliable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Pipes use something called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PipeEndpoint</a:t>
            </a:r>
            <a:r>
              <a:rPr lang="en-US" sz="2400"/>
              <a:t> pairs between each client and service, data sent on one endpoint appears as received in the corresponding endpoint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 endpoint can request acknowledgement of a packet being received to verify the integrity of the transmission</a:t>
            </a:r>
            <a:endParaRPr sz="2400"/>
          </a:p>
        </p:txBody>
      </p:sp>
      <p:sp>
        <p:nvSpPr>
          <p:cNvPr id="140" name="Google Shape;140;g890436c173_0_4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0436c173_0_63"/>
          <p:cNvSpPr txBox="1"/>
          <p:nvPr>
            <p:ph type="title"/>
          </p:nvPr>
        </p:nvSpPr>
        <p:spPr>
          <a:xfrm>
            <a:off x="457200" y="838200"/>
            <a:ext cx="8229600" cy="57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Declaration of Pipes</a:t>
            </a:r>
            <a:endParaRPr/>
          </a:p>
        </p:txBody>
      </p:sp>
      <p:sp>
        <p:nvSpPr>
          <p:cNvPr id="147" name="Google Shape;147;g890436c173_0_6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Robdef Pipe Definition</a:t>
            </a:r>
            <a:endParaRPr/>
          </a:p>
        </p:txBody>
      </p:sp>
      <p:sp>
        <p:nvSpPr>
          <p:cNvPr id="148" name="Google Shape;148;g890436c173_0_6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0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890436c173_0_63"/>
          <p:cNvSpPr txBox="1"/>
          <p:nvPr>
            <p:ph idx="2" type="body"/>
          </p:nvPr>
        </p:nvSpPr>
        <p:spPr>
          <a:xfrm>
            <a:off x="457200" y="2174875"/>
            <a:ext cx="4040100" cy="57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pipe WebcamImage FrameStream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g890436c173_0_63"/>
          <p:cNvSpPr txBox="1"/>
          <p:nvPr>
            <p:ph idx="3" type="body"/>
          </p:nvPr>
        </p:nvSpPr>
        <p:spPr>
          <a:xfrm>
            <a:off x="4645026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RR Pipe Service Definition</a:t>
            </a:r>
            <a:endParaRPr/>
          </a:p>
        </p:txBody>
      </p:sp>
      <p:sp>
        <p:nvSpPr>
          <p:cNvPr id="151" name="Google Shape;151;g890436c173_0_63"/>
          <p:cNvSpPr txBox="1"/>
          <p:nvPr>
            <p:ph idx="4" type="body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Pipes are initialized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Values are sent through pipes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Values are received through pipes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890436c173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024" y="2548075"/>
            <a:ext cx="4219575" cy="114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890436c173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538" y="4228850"/>
            <a:ext cx="42005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90436c173_0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850" y="5210050"/>
            <a:ext cx="2781695" cy="50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0436c173_0_56"/>
          <p:cNvSpPr txBox="1"/>
          <p:nvPr>
            <p:ph type="title"/>
          </p:nvPr>
        </p:nvSpPr>
        <p:spPr>
          <a:xfrm>
            <a:off x="685800" y="865719"/>
            <a:ext cx="77724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Explanation of Wires</a:t>
            </a:r>
            <a:endParaRPr/>
          </a:p>
        </p:txBody>
      </p:sp>
      <p:sp>
        <p:nvSpPr>
          <p:cNvPr id="161" name="Google Shape;161;g890436c173_0_56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Wires are similar to pipes except they only return the most recently sent values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Wires are designed as the basis of real-time systems since they are faster than pipes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Wires also work well with lossy channels where data might be lost unexpectedly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Each packet sent has a timestamp when it was sent from the sender’s clock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WireConnection pairs are different than PipeEndpoint pairs in that the service only has one endpoint no matter how many clients connect</a:t>
            </a:r>
            <a:endParaRPr sz="2400"/>
          </a:p>
        </p:txBody>
      </p:sp>
      <p:sp>
        <p:nvSpPr>
          <p:cNvPr id="162" name="Google Shape;162;g890436c173_0_5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98839161_0_302"/>
          <p:cNvSpPr txBox="1"/>
          <p:nvPr>
            <p:ph type="title"/>
          </p:nvPr>
        </p:nvSpPr>
        <p:spPr>
          <a:xfrm>
            <a:off x="457200" y="838200"/>
            <a:ext cx="8229600" cy="57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Declaration of Wires</a:t>
            </a:r>
            <a:endParaRPr/>
          </a:p>
        </p:txBody>
      </p:sp>
      <p:sp>
        <p:nvSpPr>
          <p:cNvPr id="169" name="Google Shape;169;g8b98839161_0_30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Robdef Wire Definition</a:t>
            </a:r>
            <a:endParaRPr/>
          </a:p>
        </p:txBody>
      </p:sp>
      <p:sp>
        <p:nvSpPr>
          <p:cNvPr id="170" name="Google Shape;170;g8b98839161_0_30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0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g8b98839161_0_302"/>
          <p:cNvSpPr txBox="1"/>
          <p:nvPr>
            <p:ph idx="2" type="body"/>
          </p:nvPr>
        </p:nvSpPr>
        <p:spPr>
          <a:xfrm>
            <a:off x="457200" y="2174875"/>
            <a:ext cx="4040100" cy="57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SensorPacket packets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g8b98839161_0_302"/>
          <p:cNvSpPr txBox="1"/>
          <p:nvPr>
            <p:ph idx="3" type="body"/>
          </p:nvPr>
        </p:nvSpPr>
        <p:spPr>
          <a:xfrm>
            <a:off x="4645026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RR Wire Service Definition</a:t>
            </a:r>
            <a:endParaRPr/>
          </a:p>
        </p:txBody>
      </p:sp>
      <p:sp>
        <p:nvSpPr>
          <p:cNvPr id="173" name="Google Shape;173;g8b98839161_0_302"/>
          <p:cNvSpPr txBox="1"/>
          <p:nvPr>
            <p:ph idx="4" type="body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Values are sent through Wires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Values are received through Wires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8b98839161_0_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675" y="2754175"/>
            <a:ext cx="4086600" cy="3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8b98839161_0_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275" y="3886338"/>
            <a:ext cx="3915400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2016-08-18T19:12:55Z</dcterms:created>
  <dc:creator>John Wason</dc:creator>
</cp:coreProperties>
</file>