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sldIdLst>
    <p:sldId id="262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C"/>
    <a:srgbClr val="EBB81C"/>
    <a:srgbClr val="DAE3F3"/>
    <a:srgbClr val="FFE19F"/>
    <a:srgbClr val="FFE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1" autoAdjust="0"/>
    <p:restoredTop sz="94660"/>
  </p:normalViewPr>
  <p:slideViewPr>
    <p:cSldViewPr snapToGrid="0">
      <p:cViewPr varScale="1">
        <p:scale>
          <a:sx n="40" d="100"/>
          <a:sy n="40" d="100"/>
        </p:scale>
        <p:origin x="3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3F04-CC9E-40E1-8CB0-CB78CD1FED27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9D41B-A65E-4A3E-8845-910C6F06F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0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1pPr>
    <a:lvl2pPr marL="1843209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2pPr>
    <a:lvl3pPr marL="3686418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3pPr>
    <a:lvl4pPr marL="5529628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4pPr>
    <a:lvl5pPr marL="7372837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5pPr>
    <a:lvl6pPr marL="9216046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6pPr>
    <a:lvl7pPr marL="11059255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7pPr>
    <a:lvl8pPr marL="12902464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8pPr>
    <a:lvl9pPr marL="14745674" algn="l" defTabSz="3686418" rtl="0" eaLnBrk="1" latinLnBrk="0" hangingPunct="1">
      <a:defRPr sz="4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178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5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29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92339E1-B770-4314-8463-9941FA5C0A2E}"/>
              </a:ext>
            </a:extLst>
          </p:cNvPr>
          <p:cNvSpPr/>
          <p:nvPr userDrawn="1"/>
        </p:nvSpPr>
        <p:spPr>
          <a:xfrm>
            <a:off x="22193799" y="30838152"/>
            <a:ext cx="21032766" cy="1641633"/>
          </a:xfrm>
          <a:prstGeom prst="rect">
            <a:avLst/>
          </a:prstGeom>
          <a:solidFill>
            <a:srgbClr val="FFE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11563" y="748319"/>
            <a:ext cx="35873696" cy="2120852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10000"/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4630" y="5199698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Motivation &amp; Background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2219920" y="5199699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Demonstration &amp;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0C78AE-A9DF-49AF-9793-ACAA74B6A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635" y="754857"/>
            <a:ext cx="2845184" cy="394222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r>
              <a:rPr lang="en-US" dirty="0"/>
              <a:t>Lead Organization Logo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5218C1-3210-4F62-A83C-ACCE89B7A8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17746" y="754857"/>
            <a:ext cx="3003599" cy="39422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7B02522-C437-4EB0-8614-8BE3AFE536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64629" y="13724283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Objectives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F5B2B2-1310-4EEF-980C-1CCD144E4B5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90757" y="22136304"/>
            <a:ext cx="21006647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Tasks &amp; Milestones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F034E16-4F88-4744-BCED-2627F1E2697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2219920" y="13724283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Project Deliverables &amp; CDIP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4860E8C-6F87-4D87-84E4-3852437885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2193799" y="22136304"/>
            <a:ext cx="21006645" cy="795528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Conclusion &amp; Applicability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57AB4C-F65F-4533-9C61-0BF1EA944790}"/>
              </a:ext>
            </a:extLst>
          </p:cNvPr>
          <p:cNvSpPr/>
          <p:nvPr userDrawn="1"/>
        </p:nvSpPr>
        <p:spPr>
          <a:xfrm>
            <a:off x="690757" y="30808284"/>
            <a:ext cx="20980519" cy="1701368"/>
          </a:xfrm>
          <a:prstGeom prst="rect">
            <a:avLst/>
          </a:prstGeom>
          <a:solidFill>
            <a:srgbClr val="FFE1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2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776EA-6556-44A2-9DD6-EDC9BCC277A5}"/>
              </a:ext>
            </a:extLst>
          </p:cNvPr>
          <p:cNvSpPr/>
          <p:nvPr userDrawn="1"/>
        </p:nvSpPr>
        <p:spPr>
          <a:xfrm>
            <a:off x="2908289" y="31201768"/>
            <a:ext cx="22780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Time to Deploy/ Repurpose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50B777-55EB-4165-BF47-2275CAF1F46F}"/>
              </a:ext>
            </a:extLst>
          </p:cNvPr>
          <p:cNvSpPr/>
          <p:nvPr userDrawn="1"/>
        </p:nvSpPr>
        <p:spPr>
          <a:xfrm>
            <a:off x="5782166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Total Cost of Ownership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5F3D29-BFB5-40C2-9356-15D479F2C6AB}"/>
              </a:ext>
            </a:extLst>
          </p:cNvPr>
          <p:cNvSpPr/>
          <p:nvPr userDrawn="1"/>
        </p:nvSpPr>
        <p:spPr>
          <a:xfrm>
            <a:off x="8562148" y="31130174"/>
            <a:ext cx="3000222" cy="10575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Human-Robot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Collaboration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&amp; Safety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BB43AD-CA84-47DC-AA4B-4B71DDC671B2}"/>
              </a:ext>
            </a:extLst>
          </p:cNvPr>
          <p:cNvSpPr/>
          <p:nvPr userDrawn="1"/>
        </p:nvSpPr>
        <p:spPr>
          <a:xfrm>
            <a:off x="12158234" y="31201768"/>
            <a:ext cx="2155938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0" dirty="0">
                <a:solidFill>
                  <a:schemeClr val="tx1"/>
                </a:solidFill>
              </a:rPr>
              <a:t>Operational Risk 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AA73C9-2733-4C94-BCF4-4B2827970FF0}"/>
              </a:ext>
            </a:extLst>
          </p:cNvPr>
          <p:cNvSpPr/>
          <p:nvPr userDrawn="1"/>
        </p:nvSpPr>
        <p:spPr>
          <a:xfrm>
            <a:off x="17227431" y="31201768"/>
            <a:ext cx="1721531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Skills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71A0D9-9BC1-47DB-8EE6-D111D515D9F8}"/>
              </a:ext>
            </a:extLst>
          </p:cNvPr>
          <p:cNvSpPr/>
          <p:nvPr userDrawn="1"/>
        </p:nvSpPr>
        <p:spPr>
          <a:xfrm>
            <a:off x="19544827" y="31157403"/>
            <a:ext cx="1712250" cy="10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Diversity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132E51-AAB7-4BE1-85F6-E55ABC25BEB8}"/>
              </a:ext>
            </a:extLst>
          </p:cNvPr>
          <p:cNvSpPr/>
          <p:nvPr userDrawn="1"/>
        </p:nvSpPr>
        <p:spPr>
          <a:xfrm>
            <a:off x="802798" y="31238278"/>
            <a:ext cx="1721531" cy="84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Versatility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E8E79F-26A4-4C5A-947B-532378766DA4}"/>
              </a:ext>
            </a:extLst>
          </p:cNvPr>
          <p:cNvSpPr/>
          <p:nvPr userDrawn="1"/>
        </p:nvSpPr>
        <p:spPr>
          <a:xfrm>
            <a:off x="14910036" y="31190299"/>
            <a:ext cx="1721531" cy="937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Workforce Size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B03141A-6390-49FA-A2A0-ED20CF560900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011562" y="3026072"/>
            <a:ext cx="9564734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Project Number ARM-XX-XX-X-XX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C14DEEA-9768-48A3-96F4-C95746C5A3EE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3754099" y="3026072"/>
            <a:ext cx="15659101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PI Name and Contact Info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C455E30-C763-438F-A983-D6FCD007C27C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011562" y="3993896"/>
            <a:ext cx="35868075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Partner Organizations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9A6256-7638-42B5-A19C-3A0C3B11C44B}"/>
              </a:ext>
            </a:extLst>
          </p:cNvPr>
          <p:cNvSpPr/>
          <p:nvPr userDrawn="1"/>
        </p:nvSpPr>
        <p:spPr>
          <a:xfrm>
            <a:off x="9680905" y="32532620"/>
            <a:ext cx="3000222" cy="317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cap="small" baseline="0" dirty="0">
                <a:solidFill>
                  <a:schemeClr val="tx1"/>
                </a:solidFill>
              </a:rPr>
              <a:t>Targets To Improve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9A3238-89E3-4124-B773-6D58EBB728B6}"/>
              </a:ext>
            </a:extLst>
          </p:cNvPr>
          <p:cNvSpPr/>
          <p:nvPr userDrawn="1"/>
        </p:nvSpPr>
        <p:spPr>
          <a:xfrm>
            <a:off x="30734707" y="31201768"/>
            <a:ext cx="259775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Reconfigurable, Agile, &amp; Flexible Robotic Workcells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2143FD-59BE-4E2F-9588-EC0B3ACE793B}"/>
              </a:ext>
            </a:extLst>
          </p:cNvPr>
          <p:cNvSpPr/>
          <p:nvPr userDrawn="1"/>
        </p:nvSpPr>
        <p:spPr>
          <a:xfrm>
            <a:off x="33823905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Intelligent Robotic Systems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FF23AA-2D05-4DB8-8599-208AA8C64ED0}"/>
              </a:ext>
            </a:extLst>
          </p:cNvPr>
          <p:cNvSpPr/>
          <p:nvPr userDrawn="1"/>
        </p:nvSpPr>
        <p:spPr>
          <a:xfrm>
            <a:off x="36499467" y="31201768"/>
            <a:ext cx="2155938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0" dirty="0">
                <a:solidFill>
                  <a:schemeClr val="tx1"/>
                </a:solidFill>
              </a:rPr>
              <a:t>Micro-Credentialing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87D2E0-63ED-4A11-AB5D-977E266BF509}"/>
              </a:ext>
            </a:extLst>
          </p:cNvPr>
          <p:cNvSpPr/>
          <p:nvPr userDrawn="1"/>
        </p:nvSpPr>
        <p:spPr>
          <a:xfrm>
            <a:off x="41359827" y="31201768"/>
            <a:ext cx="1721531" cy="914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Talent Attraction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0A15EE-F4B2-4209-BAD9-A4D5F8E87CBF}"/>
              </a:ext>
            </a:extLst>
          </p:cNvPr>
          <p:cNvSpPr/>
          <p:nvPr userDrawn="1"/>
        </p:nvSpPr>
        <p:spPr>
          <a:xfrm>
            <a:off x="28125800" y="31238278"/>
            <a:ext cx="2117463" cy="841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Interoperability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DB7848-50D3-4152-86F7-0BE794F1289E}"/>
              </a:ext>
            </a:extLst>
          </p:cNvPr>
          <p:cNvSpPr/>
          <p:nvPr userDrawn="1"/>
        </p:nvSpPr>
        <p:spPr>
          <a:xfrm>
            <a:off x="39146849" y="31190299"/>
            <a:ext cx="1721531" cy="9373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Work &amp; Learn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03EC69-7074-4375-8109-90082ABA8C63}"/>
              </a:ext>
            </a:extLst>
          </p:cNvPr>
          <p:cNvSpPr/>
          <p:nvPr userDrawn="1"/>
        </p:nvSpPr>
        <p:spPr>
          <a:xfrm>
            <a:off x="31210071" y="32531250"/>
            <a:ext cx="3000222" cy="317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cap="small" baseline="0" dirty="0">
                <a:solidFill>
                  <a:schemeClr val="tx1"/>
                </a:solidFill>
              </a:rPr>
              <a:t>Focus Areas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2CDDDF-4517-4531-8B18-5FDFF9E5AD5B}"/>
              </a:ext>
            </a:extLst>
          </p:cNvPr>
          <p:cNvSpPr/>
          <p:nvPr userDrawn="1"/>
        </p:nvSpPr>
        <p:spPr>
          <a:xfrm>
            <a:off x="22680781" y="31201768"/>
            <a:ext cx="227801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Risk Reduction to the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Factory Floor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3E171C-7038-441C-95F2-6429830D91FD}"/>
              </a:ext>
            </a:extLst>
          </p:cNvPr>
          <p:cNvSpPr/>
          <p:nvPr userDrawn="1"/>
        </p:nvSpPr>
        <p:spPr>
          <a:xfrm>
            <a:off x="25450238" y="31201768"/>
            <a:ext cx="218411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Human-Robot Interaction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5B06C9D-8DAC-4EF1-874C-76C0DD98B0E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29591003" y="3026072"/>
            <a:ext cx="10288634" cy="817043"/>
          </a:xfrm>
          <a:solidFill>
            <a:schemeClr val="bg1"/>
          </a:solidFill>
        </p:spPr>
        <p:txBody>
          <a:bodyPr anchor="ctr"/>
          <a:lstStyle>
            <a:lvl1pPr marL="0" indent="0">
              <a:buNone/>
              <a:defRPr sz="4800"/>
            </a:lvl1pPr>
            <a:lvl2pPr marL="1463040" indent="0">
              <a:buNone/>
              <a:defRPr sz="3200"/>
            </a:lvl2pPr>
            <a:lvl3pPr marL="2926080" indent="0">
              <a:buNone/>
              <a:defRPr sz="2400"/>
            </a:lvl3pPr>
            <a:lvl4pPr marL="4389120" indent="0">
              <a:buNone/>
              <a:defRPr/>
            </a:lvl4pPr>
            <a:lvl5pPr marL="5852160" indent="0">
              <a:buNone/>
              <a:defRPr/>
            </a:lvl5pPr>
          </a:lstStyle>
          <a:p>
            <a:pPr lvl="0"/>
            <a:r>
              <a:rPr lang="en-US" dirty="0"/>
              <a:t>Period of Performance</a:t>
            </a:r>
          </a:p>
        </p:txBody>
      </p:sp>
    </p:spTree>
    <p:extLst>
      <p:ext uri="{BB962C8B-B14F-4D97-AF65-F5344CB8AC3E}">
        <p14:creationId xmlns:p14="http://schemas.microsoft.com/office/powerpoint/2010/main" val="11161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7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38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3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5579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06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3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 Name and contact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037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 Name and contact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4BAFA-3907-4C4E-8C6B-1C50972ED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mailto:chakraa@utrc.utc.com" TargetMode="External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jpe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202B6A-9CBF-4C1F-8AC0-EC906230804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90757" y="22136304"/>
            <a:ext cx="21006647" cy="7955280"/>
          </a:xfrm>
        </p:spPr>
        <p:txBody>
          <a:bodyPr/>
          <a:lstStyle/>
          <a:p>
            <a:r>
              <a:rPr lang="en-US" dirty="0"/>
              <a:t>Tasks &amp; Milestones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CEC4E6C-9276-3341-AC79-ADEB440291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08" r="64172" b="39142"/>
          <a:stretch/>
        </p:blipFill>
        <p:spPr>
          <a:xfrm>
            <a:off x="18931203" y="25953941"/>
            <a:ext cx="2521527" cy="1825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F66F83-F5CB-4B5A-8BB2-F91BD94A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Control for Robotics Surface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D990-FB5A-4DA7-897C-6C94919CE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Motivation &amp; Background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59473-DAC9-44F2-9009-9F44709B9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5199699"/>
            <a:ext cx="21006645" cy="7955280"/>
          </a:xfrm>
        </p:spPr>
        <p:txBody>
          <a:bodyPr/>
          <a:lstStyle/>
          <a:p>
            <a:r>
              <a:rPr lang="en-US" dirty="0"/>
              <a:t>Progress Results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E1A55-5C44-409E-90D0-699AC66CD11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Apply, demonstrate, and evaluate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compliance force control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iterative learning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(ILC) for deep rolling or burnishing processes using an industrial robot equipped with a roller end effector and force/torque sensor.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D0DA92-4304-4EF5-A96E-FBA9158A4CA4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r>
              <a:rPr lang="en-US" dirty="0"/>
              <a:t>Project Deliverables &amp; CDIP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Identification algorithm of robot dynamics (including joint compliance).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Robot dynamics simulation tool with contact dynamics, robot joint compliance, robot motion and force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Co-simulation tool for combined robot motion and contact dynamics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Run-by-run Iterative motion update algorithm to improve motion/force control and microstructure objectives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4FF135-8D8D-459C-A9D4-371CCA4CFDE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en-US" dirty="0"/>
              <a:t>Conclusion &amp; Applicability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Development of integrated robot dynamics and FEA simulation for motion and force control of the deep rolling process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Development of iterative learning algorithm for hybrid motion/force control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Demonstration of applicability of hybrid motion/force control and iterative learning control to the deep rolling process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Approach extensible to other robot contact tasks: polishing, grinding, deburring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197237-6979-4602-B61D-45AF4CE79AC1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r>
              <a:rPr lang="en-US" dirty="0"/>
              <a:t>ARM-19-01-F03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6762F6-564C-4604-8C39-255670423989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r>
              <a:rPr lang="en-US" dirty="0"/>
              <a:t>Abhijit Chakraborty, </a:t>
            </a:r>
            <a:r>
              <a:rPr lang="en-US" dirty="0">
                <a:hlinkClick r:id="rId3"/>
              </a:rPr>
              <a:t>chakraa@utrc.utc.com</a:t>
            </a:r>
            <a:r>
              <a:rPr lang="en-US" dirty="0"/>
              <a:t>, 860-610-7761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7AB5EC-16C4-474C-A0DE-3E2FCE2EC91E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dirty="0"/>
              <a:t>United Technology Research Center, Rensselaer Polytechnic Institute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9F1410-8CBC-40FE-80B9-0C99E820B416}"/>
              </a:ext>
            </a:extLst>
          </p:cNvPr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r>
              <a:rPr lang="en-US" dirty="0"/>
              <a:t>5/1/19-4/30/20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44CB7-D8F7-4C4D-A124-CD7590CAB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5" y="998768"/>
            <a:ext cx="3454400" cy="345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74D9FB-287F-D241-A8D9-BA21CFEEF94C}"/>
              </a:ext>
            </a:extLst>
          </p:cNvPr>
          <p:cNvSpPr/>
          <p:nvPr/>
        </p:nvSpPr>
        <p:spPr>
          <a:xfrm>
            <a:off x="690757" y="5935664"/>
            <a:ext cx="177696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Deep rolling: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workpiece surface exposed to high local mechanical load using a spherical or cylindrical type tool to induce work hardening and compressive residual stress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Altering mechanical behavior of material, enhancing stability of near-surface structure, improving peak-to-peak value of surface roughness. 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Robotic roller burnishing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Compared with CNC: lower cost, higher throughput, process flexibility for parts 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Large industrial robots: heavy loads, while eliminating work-envelope and motion constraints: hard-to-reach spots like corners, square-bottomed areas, and complex curvatures. </a:t>
            </a:r>
          </a:p>
          <a:p>
            <a:pPr marL="285750" indent="-285750">
              <a:buFontTx/>
              <a:buChar char="-"/>
            </a:pPr>
            <a:r>
              <a:rPr lang="en-US" sz="3600" dirty="0">
                <a:solidFill>
                  <a:srgbClr val="1E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Smooth transition of forces around different geometries or segments of the part: challenging for CNC machines</a:t>
            </a:r>
            <a:endParaRPr lang="en-US" sz="3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2" descr="Carbide Roll Burnishing Tools">
            <a:extLst>
              <a:ext uri="{FF2B5EF4-FFF2-40B4-BE49-F238E27FC236}">
                <a16:creationId xmlns:a16="http://schemas.microsoft.com/office/drawing/2014/main" id="{73D13302-9C9B-9A49-849B-750AFB1BB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80215" y="5595833"/>
            <a:ext cx="2223504" cy="251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irb 6640">
            <a:extLst>
              <a:ext uri="{FF2B5EF4-FFF2-40B4-BE49-F238E27FC236}">
                <a16:creationId xmlns:a16="http://schemas.microsoft.com/office/drawing/2014/main" id="{0D27D4CC-2FB1-5246-B6FD-F0D23BE51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91442" y="10452214"/>
            <a:ext cx="2189938" cy="248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s://donar.messe.de/exhibitor-emo/PRB_19048248_19044_48b9a51b6d55f393782f811dff75e0ba_868_0.jpg">
            <a:extLst>
              <a:ext uri="{FF2B5EF4-FFF2-40B4-BE49-F238E27FC236}">
                <a16:creationId xmlns:a16="http://schemas.microsoft.com/office/drawing/2014/main" id="{B2F3927A-EF4D-0C4A-A9A1-3C513F78D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892808" y="8398191"/>
            <a:ext cx="2323514" cy="183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67C5A56-0CEF-AB4B-8B3F-A2CBA25AE0C2}"/>
              </a:ext>
            </a:extLst>
          </p:cNvPr>
          <p:cNvSpPr/>
          <p:nvPr/>
        </p:nvSpPr>
        <p:spPr>
          <a:xfrm>
            <a:off x="939120" y="23076363"/>
            <a:ext cx="998009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1: Requirement Development (M1-M3)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Fatigue life requirement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Robot accuracy requirement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2: Motion and Force control for Deep Rolling (M1-M5)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Co-simulation development: ABB dynamics + UTRC FEA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Hybrid motion/force control algorithm development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Iterative refinement: ILC 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3: Development of Closed-Loop Robotic Deep Rolling Cell (M5-M8)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RPI Testbed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UTRC Testbed</a:t>
            </a:r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E831AB4-F083-9947-93ED-3D7C8B88E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275" y="16958930"/>
            <a:ext cx="10485370" cy="45588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7F80CB3-5E26-6D4F-8CB3-8B6562441CF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13091420" y="19548343"/>
            <a:ext cx="2367986" cy="20456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D599B-5598-1D45-80CE-F336D1363F4B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36656" y="17352673"/>
            <a:ext cx="2277515" cy="20456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A4CB89F-A338-2545-A211-281C522436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95447" y="16909422"/>
            <a:ext cx="5208272" cy="46083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3AD012-4E30-4241-9905-D9838B65F9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929" t="5360" r="34894" b="55304"/>
          <a:stretch/>
        </p:blipFill>
        <p:spPr>
          <a:xfrm>
            <a:off x="19152665" y="23194727"/>
            <a:ext cx="2518611" cy="138127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FF5B21-1E28-1442-A46C-C0A4032A2B4D}"/>
              </a:ext>
            </a:extLst>
          </p:cNvPr>
          <p:cNvSpPr/>
          <p:nvPr/>
        </p:nvSpPr>
        <p:spPr>
          <a:xfrm>
            <a:off x="11471999" y="24830557"/>
            <a:ext cx="84646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 force: mean and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stdev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normal force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 tool path: mean and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stdev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path tracking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quality: surface deformation, fatigue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 time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14A0EE-55AF-F64A-96EC-8BA2B3CCD82E}"/>
              </a:ext>
            </a:extLst>
          </p:cNvPr>
          <p:cNvSpPr/>
          <p:nvPr/>
        </p:nvSpPr>
        <p:spPr>
          <a:xfrm>
            <a:off x="11625863" y="22206158"/>
            <a:ext cx="94806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Baseline: Existing UTRC off-line toolpath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Post-treatment verification: microstructure characterization (surface roughness, </a:t>
            </a:r>
          </a:p>
          <a:p>
            <a:pPr>
              <a:tabLst>
                <a:tab pos="330200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deformation, residue stress), fatigue</a:t>
            </a: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6CD8F1-A229-FA49-B19D-3F0405BFA38B}"/>
              </a:ext>
            </a:extLst>
          </p:cNvPr>
          <p:cNvSpPr/>
          <p:nvPr/>
        </p:nvSpPr>
        <p:spPr>
          <a:xfrm>
            <a:off x="11415608" y="27679981"/>
            <a:ext cx="102817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4: Experimental Tests and Evaluations (M8-M10)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 case studies	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Closed loop case studies</a:t>
            </a: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5: Project Evaluation and Reporting (M10-M12)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DD6C7E-C988-3A47-BDB0-75173833B071}"/>
              </a:ext>
            </a:extLst>
          </p:cNvPr>
          <p:cNvSpPr txBox="1"/>
          <p:nvPr/>
        </p:nvSpPr>
        <p:spPr>
          <a:xfrm>
            <a:off x="32769443" y="5317511"/>
            <a:ext cx="994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Iterative Learning Control 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AF3E5D-4336-8745-9C08-AB03919BF451}"/>
              </a:ext>
            </a:extLst>
          </p:cNvPr>
          <p:cNvGrpSpPr/>
          <p:nvPr/>
        </p:nvGrpSpPr>
        <p:grpSpPr>
          <a:xfrm>
            <a:off x="29337665" y="5276842"/>
            <a:ext cx="2661462" cy="2492536"/>
            <a:chOff x="4055378" y="3576588"/>
            <a:chExt cx="3413992" cy="286909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AF7589F-6D33-C043-AE6C-F908CE02B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51429" y="3576588"/>
              <a:ext cx="3317941" cy="270914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270D76A-7F7A-F54B-B888-A9D89E442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5378" y="5725723"/>
              <a:ext cx="572107" cy="719955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3595D3-D46C-CB48-A4F5-E4621CEE5DC6}"/>
              </a:ext>
            </a:extLst>
          </p:cNvPr>
          <p:cNvGrpSpPr/>
          <p:nvPr/>
        </p:nvGrpSpPr>
        <p:grpSpPr>
          <a:xfrm>
            <a:off x="29646450" y="7456646"/>
            <a:ext cx="1733016" cy="2883057"/>
            <a:chOff x="4991547" y="577952"/>
            <a:chExt cx="1242509" cy="22620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D430938-819F-054E-8059-728A93AA8D4B}"/>
                </a:ext>
              </a:extLst>
            </p:cNvPr>
            <p:cNvGrpSpPr/>
            <p:nvPr/>
          </p:nvGrpSpPr>
          <p:grpSpPr>
            <a:xfrm>
              <a:off x="4991547" y="1437439"/>
              <a:ext cx="1242509" cy="1402581"/>
              <a:chOff x="4991547" y="899556"/>
              <a:chExt cx="1242509" cy="1402581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B5D9480-F5F6-784D-B909-3120B0EC5E50}"/>
                  </a:ext>
                </a:extLst>
              </p:cNvPr>
              <p:cNvGrpSpPr/>
              <p:nvPr/>
            </p:nvGrpSpPr>
            <p:grpSpPr>
              <a:xfrm>
                <a:off x="4991547" y="899556"/>
                <a:ext cx="1242509" cy="1402581"/>
                <a:chOff x="6648225" y="899556"/>
                <a:chExt cx="1242509" cy="1402581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0F1D703-4920-FF4A-BE54-AEA3CF12ED03}"/>
                    </a:ext>
                  </a:extLst>
                </p:cNvPr>
                <p:cNvGrpSpPr/>
                <p:nvPr/>
              </p:nvGrpSpPr>
              <p:grpSpPr>
                <a:xfrm>
                  <a:off x="6648226" y="2108499"/>
                  <a:ext cx="1242508" cy="193638"/>
                  <a:chOff x="1366221" y="1065007"/>
                  <a:chExt cx="1242508" cy="193638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C1D2FF4C-5674-7A45-AA7A-ECD294575E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80390" y="1161826"/>
                    <a:ext cx="828339" cy="9681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DD58A48-40DD-BE4F-9469-311F83D40D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66221" y="1065007"/>
                    <a:ext cx="828339" cy="96819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CD540CF1-1774-764B-991A-29413C4375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flipH="1">
                  <a:off x="6648225" y="899556"/>
                  <a:ext cx="828339" cy="1192808"/>
                </a:xfrm>
                <a:prstGeom prst="rect">
                  <a:avLst/>
                </a:prstGeom>
              </p:spPr>
            </p:pic>
          </p:grp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723BCDC-9E55-0C4D-98D5-51F113C47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5405716" y="1007776"/>
                <a:ext cx="828339" cy="1192808"/>
              </a:xfrm>
              <a:prstGeom prst="rect">
                <a:avLst/>
              </a:prstGeom>
            </p:spPr>
          </p:pic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C92AA5-C894-8B40-9072-0562C80B0108}"/>
                </a:ext>
              </a:extLst>
            </p:cNvPr>
            <p:cNvCxnSpPr>
              <a:stCxn id="53" idx="3"/>
            </p:cNvCxnSpPr>
            <p:nvPr/>
          </p:nvCxnSpPr>
          <p:spPr bwMode="auto">
            <a:xfrm flipV="1">
              <a:off x="5405716" y="785309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4AB624-77F0-6C4B-8737-4B2D381B940E}"/>
                </a:ext>
              </a:extLst>
            </p:cNvPr>
            <p:cNvCxnSpPr/>
            <p:nvPr/>
          </p:nvCxnSpPr>
          <p:spPr bwMode="auto">
            <a:xfrm flipV="1">
              <a:off x="5816298" y="937709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EE1420B-5FD2-B240-B855-E2498DD911EB}"/>
                </a:ext>
              </a:extLst>
            </p:cNvPr>
            <p:cNvCxnSpPr/>
            <p:nvPr/>
          </p:nvCxnSpPr>
          <p:spPr bwMode="auto">
            <a:xfrm>
              <a:off x="5405716" y="1129553"/>
              <a:ext cx="41058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1DBF79F-5996-774C-8860-F262846B95BE}"/>
                </a:ext>
              </a:extLst>
            </p:cNvPr>
            <p:cNvCxnSpPr/>
            <p:nvPr/>
          </p:nvCxnSpPr>
          <p:spPr bwMode="auto">
            <a:xfrm>
              <a:off x="5816298" y="2294463"/>
              <a:ext cx="342451" cy="29071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0FFA0A-AC76-E643-8B53-6EF4BEC83BAD}"/>
                </a:ext>
              </a:extLst>
            </p:cNvPr>
            <p:cNvSpPr txBox="1"/>
            <p:nvPr/>
          </p:nvSpPr>
          <p:spPr>
            <a:xfrm>
              <a:off x="5851485" y="2153597"/>
              <a:ext cx="295274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5B4AA5-2DF5-4C4F-83F8-B4D41FB2D93B}"/>
                </a:ext>
              </a:extLst>
            </p:cNvPr>
            <p:cNvSpPr txBox="1"/>
            <p:nvPr/>
          </p:nvSpPr>
          <p:spPr>
            <a:xfrm>
              <a:off x="5463370" y="905437"/>
              <a:ext cx="304892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O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222C91-766A-204A-B962-F03EC030169F}"/>
                </a:ext>
              </a:extLst>
            </p:cNvPr>
            <p:cNvCxnSpPr/>
            <p:nvPr/>
          </p:nvCxnSpPr>
          <p:spPr bwMode="auto">
            <a:xfrm>
              <a:off x="5405716" y="1292711"/>
              <a:ext cx="753033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A9581A-EBF9-DF46-9F36-7CF232DA5C5E}"/>
                </a:ext>
              </a:extLst>
            </p:cNvPr>
            <p:cNvCxnSpPr/>
            <p:nvPr/>
          </p:nvCxnSpPr>
          <p:spPr bwMode="auto">
            <a:xfrm flipV="1">
              <a:off x="6089511" y="577952"/>
              <a:ext cx="0" cy="13567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A9E5F7-4D1D-AB42-83C4-03DB4A2F9AD7}"/>
                </a:ext>
              </a:extLst>
            </p:cNvPr>
            <p:cNvSpPr txBox="1"/>
            <p:nvPr/>
          </p:nvSpPr>
          <p:spPr>
            <a:xfrm>
              <a:off x="5819885" y="1073672"/>
              <a:ext cx="269626" cy="2769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A12C3B-3FCE-C644-B596-48F336DD53E4}"/>
              </a:ext>
            </a:extLst>
          </p:cNvPr>
          <p:cNvSpPr txBox="1"/>
          <p:nvPr/>
        </p:nvSpPr>
        <p:spPr>
          <a:xfrm>
            <a:off x="22327567" y="5970009"/>
            <a:ext cx="69353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FEA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Rolling on flat coupon for roller selection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Construction of simplified surface deformation model for motion/force control simulation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4E6CD0-48E4-AF4F-B442-0EA59FBB002E}"/>
              </a:ext>
            </a:extLst>
          </p:cNvPr>
          <p:cNvSpPr txBox="1"/>
          <p:nvPr/>
        </p:nvSpPr>
        <p:spPr>
          <a:xfrm>
            <a:off x="22177265" y="9486319"/>
            <a:ext cx="641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Testbed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F44A661-63D3-F745-872A-A84BBD6DBD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10814" y="6043602"/>
            <a:ext cx="5299405" cy="3018742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94D2296D-7518-8049-848D-4599280E7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06104" y="6135418"/>
            <a:ext cx="5706793" cy="2926002"/>
          </a:xfrm>
          <a:prstGeom prst="rect">
            <a:avLst/>
          </a:prstGeom>
        </p:spPr>
      </p:pic>
      <p:pic>
        <p:nvPicPr>
          <p:cNvPr id="110" name="Content Placeholder 9">
            <a:extLst>
              <a:ext uri="{FF2B5EF4-FFF2-40B4-BE49-F238E27FC236}">
                <a16:creationId xmlns:a16="http://schemas.microsoft.com/office/drawing/2014/main" id="{15DC4909-A3AB-3640-B3B3-C279B9A75C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05710" y="9888497"/>
            <a:ext cx="3789092" cy="27919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15C15B4-ED56-1E4A-9669-2BE12A5AC2D3}"/>
              </a:ext>
            </a:extLst>
          </p:cNvPr>
          <p:cNvSpPr txBox="1"/>
          <p:nvPr/>
        </p:nvSpPr>
        <p:spPr>
          <a:xfrm>
            <a:off x="38717512" y="9092842"/>
            <a:ext cx="3779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on Baxter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9125029-A6A7-2A42-8E57-7E793DD2D4B0}"/>
              </a:ext>
            </a:extLst>
          </p:cNvPr>
          <p:cNvSpPr txBox="1"/>
          <p:nvPr/>
        </p:nvSpPr>
        <p:spPr>
          <a:xfrm>
            <a:off x="31422120" y="9122426"/>
            <a:ext cx="7040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on </a:t>
            </a:r>
            <a:r>
              <a:rPr lang="en-US" sz="3600" dirty="0" err="1"/>
              <a:t>RobotStudio</a:t>
            </a:r>
            <a:r>
              <a:rPr lang="en-US" sz="2800" dirty="0"/>
              <a:t> (1D </a:t>
            </a:r>
            <a:r>
              <a:rPr lang="en-US" sz="2800" dirty="0" err="1"/>
              <a:t>pring</a:t>
            </a:r>
            <a:r>
              <a:rPr lang="en-US" sz="2800" dirty="0"/>
              <a:t> Surface  </a:t>
            </a:r>
            <a:endParaRPr lang="en-US" sz="3600" dirty="0"/>
          </a:p>
        </p:txBody>
      </p:sp>
      <p:pic>
        <p:nvPicPr>
          <p:cNvPr id="114" name="Content Placeholder 5">
            <a:extLst>
              <a:ext uri="{FF2B5EF4-FFF2-40B4-BE49-F238E27FC236}">
                <a16:creationId xmlns:a16="http://schemas.microsoft.com/office/drawing/2014/main" id="{776B40EA-731C-9149-9F31-667A984EBB4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15426" y="9888497"/>
            <a:ext cx="3716631" cy="278747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5" name="Picture 6" descr="BuildPro Max Table">
            <a:extLst>
              <a:ext uri="{FF2B5EF4-FFF2-40B4-BE49-F238E27FC236}">
                <a16:creationId xmlns:a16="http://schemas.microsoft.com/office/drawing/2014/main" id="{E0B87BDD-8A3D-3241-B978-88E19991B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32722" y="11351096"/>
            <a:ext cx="1742109" cy="17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0D1955E-DE23-F74C-A13E-DED802A73BD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443741" y="10210272"/>
            <a:ext cx="2749288" cy="2548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Picture 4" descr="NO IMAGE AVAILABLE">
            <a:extLst>
              <a:ext uri="{FF2B5EF4-FFF2-40B4-BE49-F238E27FC236}">
                <a16:creationId xmlns:a16="http://schemas.microsoft.com/office/drawing/2014/main" id="{B77C83E6-2EE2-6045-93C0-45D41579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42759" y="10385158"/>
            <a:ext cx="1645974" cy="11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EC68445-E2CF-9F44-B610-A1C54B909475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04284" y="9588803"/>
            <a:ext cx="2026732" cy="109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4306</TotalTime>
  <Words>403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Advanced Control for Robotics Surface Treatment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Mazzarini</dc:creator>
  <cp:lastModifiedBy>Wen, John</cp:lastModifiedBy>
  <cp:revision>68</cp:revision>
  <dcterms:created xsi:type="dcterms:W3CDTF">2018-10-01T20:20:15Z</dcterms:created>
  <dcterms:modified xsi:type="dcterms:W3CDTF">2019-10-10T18:43:38Z</dcterms:modified>
</cp:coreProperties>
</file>