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67" r:id="rId2"/>
    <p:sldId id="647" r:id="rId3"/>
    <p:sldId id="654" r:id="rId4"/>
    <p:sldId id="680" r:id="rId5"/>
    <p:sldId id="655" r:id="rId6"/>
    <p:sldId id="649" r:id="rId7"/>
    <p:sldId id="650" r:id="rId8"/>
    <p:sldId id="653" r:id="rId9"/>
    <p:sldId id="652" r:id="rId10"/>
    <p:sldId id="651" r:id="rId11"/>
    <p:sldId id="676" r:id="rId12"/>
    <p:sldId id="677" r:id="rId13"/>
    <p:sldId id="671" r:id="rId14"/>
    <p:sldId id="672" r:id="rId15"/>
    <p:sldId id="673" r:id="rId16"/>
    <p:sldId id="674" r:id="rId17"/>
    <p:sldId id="6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3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41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69E48D-39DF-4555-99EB-9C8134D290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B4850-8127-4FE7-834D-D2E63AC1E4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7570B-62D1-4281-B894-864E75239AB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ED4FA-F72B-4376-A146-89AD8B36D3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6A641-953B-4E4B-A22C-D78962F9E1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A10D9-0989-4329-827E-AEAF17E45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769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22B94-64C7-4B20-AA46-DD52026C3D1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1B267-169C-4852-9BA5-89CED9D5D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0416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8860-A8ED-418C-A6DC-077222883C73}" type="datetime1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6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483A-05B7-4F46-B46C-67A3960E5DB7}" type="datetime1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5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2799-0A92-49BA-A570-E938DBCA019A}" type="datetime1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4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9144000" cy="9256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0374"/>
            <a:ext cx="7886700" cy="55711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5D7E-DD0F-4845-8CA6-CEA4F18640AD}" type="datetime1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79668-B44C-4872-B384-247E252B4D80}"/>
              </a:ext>
            </a:extLst>
          </p:cNvPr>
          <p:cNvSpPr/>
          <p:nvPr userDrawn="1"/>
        </p:nvSpPr>
        <p:spPr>
          <a:xfrm>
            <a:off x="0" y="0"/>
            <a:ext cx="9144000" cy="943897"/>
          </a:xfrm>
          <a:prstGeom prst="rect">
            <a:avLst/>
          </a:prstGeom>
          <a:solidFill>
            <a:srgbClr val="2F0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4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1D5C8-C163-495C-9ABF-00D9B96EAD2F}" type="datetime1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5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AE97-31DB-4958-94BB-E2A58C178082}" type="datetime1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7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AFF9-2D92-4556-8528-CAA4E99C2DF9}" type="datetime1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4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45FE-E447-4D42-AF48-551512203638}" type="datetime1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3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D9E1-DD9D-4607-B32F-6C89C9681DB4}" type="datetime1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6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D0E8-B003-4793-9FC8-32FC001F9887}" type="datetime1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7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B1A5-2BCF-48B6-9318-EC67D93E679C}" type="datetime1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8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27663-BCD0-4BD8-B344-698747B644DF}" type="datetime1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91CD6-CBD7-4D41-A7A3-79F9CD267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7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77AF-52A7-4222-BD6F-D0F77CAF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17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UTRC Meeting</a:t>
            </a:r>
            <a:endParaRPr lang="en-US" sz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2BC5-1B16-43FE-8A58-0A3B387A4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22671"/>
            <a:ext cx="7886700" cy="59336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ABB robot forward dynamics identification using an MNN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endParaRPr lang="en-US" sz="2200" dirty="0"/>
          </a:p>
          <a:p>
            <a:pPr marL="0" indent="0" algn="ctr">
              <a:buNone/>
            </a:pPr>
            <a:r>
              <a:rPr lang="en-US" sz="2200" dirty="0"/>
              <a:t>Shuyang Chen</a:t>
            </a:r>
          </a:p>
          <a:p>
            <a:pPr marL="0" indent="0" algn="ctr">
              <a:buNone/>
            </a:pPr>
            <a:r>
              <a:rPr lang="en-US" sz="2200" dirty="0"/>
              <a:t>08/16/2019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E4192-8662-4B27-86AA-DA739BDE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CE48-BEBC-4309-819A-E2A08841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 Testing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9434-E3C2-4107-8A1C-FE19B2B9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testing trajectory containing</a:t>
            </a:r>
          </a:p>
          <a:p>
            <a:r>
              <a:rPr lang="en-US" dirty="0"/>
              <a:t>In Simulink, integrate the predicted acceleration      produced by the MNN to get         , which will be fed into the MNN as part of the input. The sample time of the step-sized solver is 0.004 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E7A26-4678-4498-BCC0-73FC2830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6A6E4-61C2-4448-9703-D862768B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021" y="1175311"/>
            <a:ext cx="352425" cy="390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9C6CB-3A3F-4732-B22A-D54166C7E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623" y="1221990"/>
            <a:ext cx="638175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10CA5-277D-4854-BDAA-32EE8B98D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871" y="1137212"/>
            <a:ext cx="438150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5AF13B-8660-4B06-96BA-5C473708D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957" y="1062909"/>
            <a:ext cx="523875" cy="590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FFF31F-C978-4376-BADA-CD2516EC1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8194" y="1679190"/>
            <a:ext cx="310638" cy="3993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09BBBC-F7FA-43D3-B055-08FC056B11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8389" y="2115857"/>
            <a:ext cx="310638" cy="3993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BC109F-EB01-4EB7-BBF3-99EFE8F651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9027" y="2104906"/>
            <a:ext cx="326600" cy="4103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0B9D88-8A08-4F05-B433-2E547A877F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239729"/>
            <a:ext cx="9144000" cy="361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7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1052-B896-4E08-A88E-C893E75F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 Testing - II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B81D5-FEA9-46F3-A4C3-5D747B79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8C687-B207-490A-A2B1-520DF073E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64" y="1195654"/>
            <a:ext cx="6894871" cy="548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6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1052-B896-4E08-A88E-C893E75F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 Testing - II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B81D5-FEA9-46F3-A4C3-5D747B79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45C6CA-0127-4F55-BBEE-5553DF444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65" y="1391600"/>
            <a:ext cx="6713069" cy="52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5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9E2A-00B1-474B-AB76-21A579D7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Robot Compliance Characterization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2B2A-F0AD-4DAE-A2AF-CDFCE414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“Robot Joint Modeling and Parameter Identification Using the Clamping Method” by Klas Nilsson</a:t>
            </a:r>
          </a:p>
          <a:p>
            <a:pPr lvl="1"/>
            <a:r>
              <a:rPr lang="en-US" dirty="0"/>
              <a:t>Develop a model of the robot joint characteristics in a machining scenario (e.g., milling)</a:t>
            </a:r>
          </a:p>
          <a:p>
            <a:pPr lvl="1"/>
            <a:r>
              <a:rPr lang="en-US" dirty="0"/>
              <a:t>Neglect the dynamic influence of robot inertia on the positioning and path accuracy considering the relatively low velocity of milling</a:t>
            </a:r>
          </a:p>
          <a:p>
            <a:r>
              <a:rPr lang="en-US" dirty="0"/>
              <a:t>Model robot joint as coupling of </a:t>
            </a:r>
          </a:p>
          <a:p>
            <a:pPr lvl="1"/>
            <a:r>
              <a:rPr lang="en-US" dirty="0"/>
              <a:t>Backlash angle</a:t>
            </a:r>
          </a:p>
          <a:p>
            <a:pPr lvl="1"/>
            <a:r>
              <a:rPr lang="en-US" dirty="0"/>
              <a:t>Static and dynamic friction (viscous plus Stribeck effect)</a:t>
            </a:r>
          </a:p>
          <a:p>
            <a:pPr lvl="1"/>
            <a:r>
              <a:rPr lang="en-US" dirty="0"/>
              <a:t>joint stiffness (torque-position map)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92D8D-2A15-4BF6-9459-D980F29B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68ED5-5448-4713-8AB5-438F7DCB7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129" y="5337669"/>
            <a:ext cx="3179640" cy="13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2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21DC-8CA1-4331-82C8-66F526DA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Clamping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B30D9-B2FB-4C53-AAC2-07C08A6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A3012-C800-48E4-8691-B68D060C0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007038"/>
            <a:ext cx="7600950" cy="3914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0B0BC7-071A-4867-AD01-D668FF6D5F05}"/>
              </a:ext>
            </a:extLst>
          </p:cNvPr>
          <p:cNvSpPr/>
          <p:nvPr/>
        </p:nvSpPr>
        <p:spPr>
          <a:xfrm>
            <a:off x="2127455" y="5338584"/>
            <a:ext cx="53462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</a:rPr>
              <a:t>Measurement of the backlash and the joint stiffness are based on rigidly clamping the robot to the environment, whereas the friction is measured by motion in free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5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29E5-E5F6-4736-9C40-82C459BE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Joint Backlash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9EB8-0635-4817-9905-C9B7C375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Joint backlash: </a:t>
            </a:r>
          </a:p>
          <a:p>
            <a:pPr lvl="1"/>
            <a:r>
              <a:rPr lang="en-US" dirty="0"/>
              <a:t>commanding each joint motion back and forth</a:t>
            </a:r>
          </a:p>
          <a:p>
            <a:pPr lvl="1"/>
            <a:r>
              <a:rPr lang="en-US" dirty="0"/>
              <a:t>log joint position and current/torque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56B70-7402-4D8E-86E6-4A26DD0A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B0975-ECEC-402B-A79E-DD82B5DA8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2559050"/>
            <a:ext cx="53054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29E5-E5F6-4736-9C40-82C459BE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Joint Stiffness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9EB8-0635-4817-9905-C9B7C375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Joint stiffness: </a:t>
            </a:r>
          </a:p>
          <a:p>
            <a:pPr lvl="1"/>
            <a:r>
              <a:rPr lang="en-US" dirty="0"/>
              <a:t>log joint position and joint torque</a:t>
            </a:r>
          </a:p>
          <a:p>
            <a:pPr lvl="1"/>
            <a:r>
              <a:rPr lang="en-US" dirty="0"/>
              <a:t>third order polynomial to fit the nonlinear joint stiffness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56B70-7402-4D8E-86E6-4A26DD0A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52145-6A4D-4581-B653-88624E15B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3171825"/>
            <a:ext cx="47910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4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29E5-E5F6-4736-9C40-82C459BE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Joint Friction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9EB8-0635-4817-9905-C9B7C375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Joint friction: </a:t>
            </a:r>
          </a:p>
          <a:p>
            <a:pPr lvl="1"/>
            <a:r>
              <a:rPr lang="en-US" dirty="0"/>
              <a:t>Stribeck and viscous friction model</a:t>
            </a:r>
          </a:p>
          <a:p>
            <a:pPr lvl="1"/>
            <a:r>
              <a:rPr lang="en-US" dirty="0"/>
              <a:t>No clamping, robot moves freely</a:t>
            </a:r>
          </a:p>
          <a:p>
            <a:pPr lvl="1"/>
            <a:r>
              <a:rPr lang="en-US" dirty="0"/>
              <a:t>Log motor velocity and required torque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56B70-7402-4D8E-86E6-4A26DD0A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7132F-5B82-486B-A817-73D2E6224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3076575"/>
            <a:ext cx="56007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8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934-3E7C-4EA7-A0B8-21EA99F4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ABB Robot Forward Dynamics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C970-60AD-44EA-A8A3-01CB1584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Goal: </a:t>
            </a:r>
          </a:p>
          <a:p>
            <a:pPr lvl="1"/>
            <a:r>
              <a:rPr lang="en-US" dirty="0"/>
              <a:t>find a mapping                         using an MNN</a:t>
            </a:r>
          </a:p>
          <a:p>
            <a:endParaRPr lang="en-US" dirty="0"/>
          </a:p>
          <a:p>
            <a:r>
              <a:rPr lang="en-US" dirty="0"/>
              <a:t>Data collection: </a:t>
            </a:r>
          </a:p>
          <a:p>
            <a:pPr lvl="1"/>
            <a:r>
              <a:rPr lang="en-US" dirty="0"/>
              <a:t>collect joint torque, joint position and joint velocity in RobotStudio every 4 ms</a:t>
            </a:r>
          </a:p>
          <a:p>
            <a:pPr lvl="1"/>
            <a:r>
              <a:rPr lang="en-US" dirty="0"/>
              <a:t>interpolate joint velocity to get joint acceleration</a:t>
            </a:r>
          </a:p>
          <a:p>
            <a:pPr lvl="1"/>
            <a:r>
              <a:rPr lang="en-US" dirty="0"/>
              <a:t>apply low-pass filter and zero-phase filter to suppress noise in the acceleration</a:t>
            </a:r>
          </a:p>
          <a:p>
            <a:pPr lvl="1"/>
            <a:r>
              <a:rPr lang="en-US" dirty="0"/>
              <a:t>use 80% for training, 10% for validation and 10% for testing</a:t>
            </a:r>
          </a:p>
          <a:p>
            <a:endParaRPr lang="en-US" dirty="0"/>
          </a:p>
          <a:p>
            <a:r>
              <a:rPr lang="en-US" dirty="0"/>
              <a:t>Network construction and training: </a:t>
            </a:r>
          </a:p>
          <a:p>
            <a:pPr lvl="1"/>
            <a:r>
              <a:rPr lang="en-US" dirty="0"/>
              <a:t>train an MNN using Matlab deep learning toolbox</a:t>
            </a:r>
          </a:p>
          <a:p>
            <a:pPr lvl="1"/>
            <a:r>
              <a:rPr lang="en-US" dirty="0"/>
              <a:t>conduct input normalization considering inputs with different scales (large torque and small angle)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310C5-46DD-457E-9475-30656203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4346EC-4F61-4905-B4EF-F9ADE47C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45" y="1524153"/>
            <a:ext cx="1327355" cy="36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3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B407-909F-4FBA-867E-1C0EC87B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Joint Acceleration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4985-00AE-4241-975B-3A02F0DC2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sinusoid joint position command to EGM, we should get sinusoid velocity and acceleration</a:t>
            </a:r>
          </a:p>
          <a:p>
            <a:r>
              <a:rPr lang="en-US" dirty="0"/>
              <a:t>Due to the noise in the joint velocity, the interpolated joint acceleration is noisy</a:t>
            </a:r>
          </a:p>
          <a:p>
            <a:r>
              <a:rPr lang="en-US" dirty="0"/>
              <a:t>The noise makes it hard for network training to converge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36F94-5376-4CFA-8729-D42EACC2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0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B407-909F-4FBA-867E-1C0EC87B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Joint Acceleration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36F94-5376-4CFA-8729-D42EACC2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6E412F-25C2-4837-825A-88B4C1A54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770" y="1032106"/>
            <a:ext cx="3545548" cy="2842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0AA966-42F3-4E0B-B095-C5561460F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06" y="1017939"/>
            <a:ext cx="3545547" cy="28562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C4B00C-2786-4154-8BA9-E81472170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226" y="3973909"/>
            <a:ext cx="3545547" cy="288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7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FCBE-558F-4CBF-ACBD-B2F67C7A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Joint Acceleration Filter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9E829-558D-4776-9EA4-2C5A7F4C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9649"/>
            <a:ext cx="7886700" cy="5571101"/>
          </a:xfrm>
        </p:spPr>
        <p:txBody>
          <a:bodyPr/>
          <a:lstStyle/>
          <a:p>
            <a:r>
              <a:rPr lang="en-US" dirty="0"/>
              <a:t>Method: low-pass filter + zero-phase filter</a:t>
            </a:r>
          </a:p>
          <a:p>
            <a:r>
              <a:rPr lang="en-US" dirty="0"/>
              <a:t>No phase lag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1D724-797D-4B47-BED3-3793815D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2BC32-D01F-457E-9319-773F1CFA6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87" y="1850919"/>
            <a:ext cx="6260426" cy="500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3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B789-92BC-4847-B29C-ECA41FD2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852D-9BF7-417B-B43D-CCD77896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6EA39-CEBF-403F-BFE1-E4B6E361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4AAEE-6902-4844-8988-ADC084A7B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485"/>
            <a:ext cx="9144000" cy="469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2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CE48-BEBC-4309-819A-E2A08841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 Testing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9434-E3C2-4107-8A1C-FE19B2B9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testing trajectory containing</a:t>
            </a:r>
          </a:p>
          <a:p>
            <a:r>
              <a:rPr lang="en-US" dirty="0"/>
              <a:t>Compare the predicted    produced by the MNN and the ground truth acceleration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E7A26-4678-4498-BCC0-73FC2830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6A6E4-61C2-4448-9703-D862768B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021" y="1175311"/>
            <a:ext cx="352425" cy="390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9C6CB-3A3F-4732-B22A-D54166C7E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97" y="1221990"/>
            <a:ext cx="638175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10CA5-277D-4854-BDAA-32EE8B98D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871" y="1137212"/>
            <a:ext cx="438150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5AF13B-8660-4B06-96BA-5C473708D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957" y="1062909"/>
            <a:ext cx="523875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F91CAD-6AB2-4EB5-B8DB-E43650CBD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1362" y="1679190"/>
            <a:ext cx="310638" cy="39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6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AE55-64D3-4B0B-B2EF-AD648974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 Testing - 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CA5A8-D67F-4B76-A3E4-619D6E51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5AACD4-94DD-4853-97C8-6E17BCCCE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D088D6-99D1-4500-9CAE-14001BB9E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150"/>
            <a:ext cx="9144000" cy="495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0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C8F1-D470-4548-AF1F-4664B62B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 Testing - 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C7142-C880-45A4-81A4-81D1EF6B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1CD6-CBD7-4D41-A7A3-79F9CD267F5C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9EF422-5CA1-4612-8655-39983EFBA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7F80C5-10F3-4A89-8F3F-3CEE7B7B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421"/>
            <a:ext cx="9144000" cy="502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7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78113</TotalTime>
  <Words>441</Words>
  <Application>Microsoft Office PowerPoint</Application>
  <PresentationFormat>On-screen Show (4:3)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UTRC Meeting</vt:lpstr>
      <vt:lpstr>ABB Robot Forward Dynamics Identification</vt:lpstr>
      <vt:lpstr>Joint Acceleration Filter</vt:lpstr>
      <vt:lpstr>Joint Acceleration Filter</vt:lpstr>
      <vt:lpstr>Joint Acceleration Filter</vt:lpstr>
      <vt:lpstr>Network Training</vt:lpstr>
      <vt:lpstr>Network Testing - I</vt:lpstr>
      <vt:lpstr>Network Testing - I</vt:lpstr>
      <vt:lpstr>Network Testing - I</vt:lpstr>
      <vt:lpstr>Network Testing - II</vt:lpstr>
      <vt:lpstr>Network Testing - II</vt:lpstr>
      <vt:lpstr>Network Testing - II</vt:lpstr>
      <vt:lpstr>Robot Compliance Characterization Paper</vt:lpstr>
      <vt:lpstr>Clamping Method</vt:lpstr>
      <vt:lpstr>Joint Backlash</vt:lpstr>
      <vt:lpstr>Joint Stiffness</vt:lpstr>
      <vt:lpstr>Joint Friction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陈舒扬</dc:creator>
  <cp:lastModifiedBy>陈舒扬</cp:lastModifiedBy>
  <cp:revision>1376</cp:revision>
  <dcterms:created xsi:type="dcterms:W3CDTF">2018-04-24T04:14:17Z</dcterms:created>
  <dcterms:modified xsi:type="dcterms:W3CDTF">2019-08-15T21:12:01Z</dcterms:modified>
</cp:coreProperties>
</file>