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3" r:id="rId2"/>
    <p:sldId id="270" r:id="rId3"/>
    <p:sldId id="295" r:id="rId4"/>
    <p:sldId id="290" r:id="rId5"/>
  </p:sldIdLst>
  <p:sldSz cx="9144000" cy="5143500" type="screen16x9"/>
  <p:notesSz cx="7023100" cy="93091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1">
          <p15:clr>
            <a:srgbClr val="A4A3A4"/>
          </p15:clr>
        </p15:guide>
        <p15:guide id="2" orient="horz" pos="2990">
          <p15:clr>
            <a:srgbClr val="A4A3A4"/>
          </p15:clr>
        </p15:guide>
        <p15:guide id="3" orient="horz" pos="899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orient="horz" pos="667">
          <p15:clr>
            <a:srgbClr val="A4A3A4"/>
          </p15:clr>
        </p15:guide>
        <p15:guide id="6" pos="5549">
          <p15:clr>
            <a:srgbClr val="A4A3A4"/>
          </p15:clr>
        </p15:guide>
        <p15:guide id="7" pos="2882">
          <p15:clr>
            <a:srgbClr val="A4A3A4"/>
          </p15:clr>
        </p15:guide>
        <p15:guide id="8" pos="202">
          <p15:clr>
            <a:srgbClr val="A4A3A4"/>
          </p15:clr>
        </p15:guide>
        <p15:guide id="9" pos="4219">
          <p15:clr>
            <a:srgbClr val="A4A3A4"/>
          </p15:clr>
        </p15:guide>
        <p15:guide id="10" pos="3104">
          <p15:clr>
            <a:srgbClr val="A4A3A4"/>
          </p15:clr>
        </p15:guide>
        <p15:guide id="11" pos="2682">
          <p15:clr>
            <a:srgbClr val="A4A3A4"/>
          </p15:clr>
        </p15:guide>
        <p15:guide id="12" pos="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1C"/>
    <a:srgbClr val="54585A"/>
    <a:srgbClr val="9EA2A2"/>
    <a:srgbClr val="5F6062"/>
    <a:srgbClr val="424242"/>
    <a:srgbClr val="73AFB6"/>
    <a:srgbClr val="73AF55"/>
    <a:srgbClr val="DB091C"/>
    <a:srgbClr val="00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9" autoAdjust="0"/>
    <p:restoredTop sz="94435"/>
  </p:normalViewPr>
  <p:slideViewPr>
    <p:cSldViewPr snapToGrid="0" snapToObjects="1">
      <p:cViewPr varScale="1">
        <p:scale>
          <a:sx n="120" d="100"/>
          <a:sy n="120" d="100"/>
        </p:scale>
        <p:origin x="400" y="176"/>
      </p:cViewPr>
      <p:guideLst>
        <p:guide orient="horz" pos="3191"/>
        <p:guide orient="horz" pos="2990"/>
        <p:guide orient="horz" pos="899"/>
        <p:guide orient="horz" pos="368"/>
        <p:guide orient="horz" pos="667"/>
        <p:guide pos="5549"/>
        <p:guide pos="2882"/>
        <p:guide pos="202"/>
        <p:guide pos="4219"/>
        <p:guide pos="3104"/>
        <p:guide pos="2682"/>
        <p:guide pos="9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58C1689-538F-8E40-B75C-43A8463C0CF3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E5CFDAB-82E0-D844-A597-1375485D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2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A8CF18A-D50A-5449-86F1-896D3E722AE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B3DA8EE-BE46-464A-B9ED-639C808F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954412"/>
            <a:ext cx="9144000" cy="543049"/>
          </a:xfrm>
          <a:prstGeom prst="rect">
            <a:avLst/>
          </a:prstGeom>
        </p:spPr>
        <p:txBody>
          <a:bodyPr/>
          <a:lstStyle>
            <a:lvl1pPr>
              <a:defRPr sz="5000" b="1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500263"/>
            <a:ext cx="9144000" cy="8223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DEPARTMENT OR SUBTITLE</a:t>
            </a:r>
          </a:p>
          <a:p>
            <a:r>
              <a:rPr lang="en-US" sz="1800" dirty="0"/>
              <a:t>XX/XX/XX</a:t>
            </a:r>
          </a:p>
        </p:txBody>
      </p:sp>
      <p:pic>
        <p:nvPicPr>
          <p:cNvPr id="12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4578" y="3913034"/>
            <a:ext cx="3434841" cy="83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4779168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50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Divider Slide 1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0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8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50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Divider Slide 1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9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5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effectLst/>
        </p:spPr>
      </p:pic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970" y="1950706"/>
            <a:ext cx="5118055" cy="12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44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970" y="1950706"/>
            <a:ext cx="5118055" cy="12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4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371988"/>
            <a:ext cx="9144000" cy="2782206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6322" y="2662273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8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489" y="4384549"/>
            <a:ext cx="8315851" cy="4570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400" kern="500" spc="24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75" y="2333419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584200"/>
            <a:ext cx="3665627" cy="8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-1442406964439-e46ab8eff7c4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6322" y="2207832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8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489" y="3849351"/>
            <a:ext cx="8315851" cy="4570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400" kern="500" spc="24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11/30/17</a:t>
            </a:r>
          </a:p>
        </p:txBody>
      </p:sp>
      <p:pic>
        <p:nvPicPr>
          <p:cNvPr id="3075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4398000"/>
            <a:ext cx="2032107" cy="37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7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4416" y="202609"/>
            <a:ext cx="8324645" cy="30194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596898"/>
            <a:ext cx="4572000" cy="413821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4416" y="202609"/>
            <a:ext cx="8324645" cy="394289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5F6062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rgbClr val="5F606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24417" y="774693"/>
            <a:ext cx="4033258" cy="2288584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2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9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596898"/>
            <a:ext cx="4572000" cy="413821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4416" y="202609"/>
            <a:ext cx="8324645" cy="394289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5F6062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rgbClr val="5F606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815282" y="774693"/>
            <a:ext cx="3993757" cy="2288584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2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2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4792905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4416" y="202609"/>
            <a:ext cx="8324645" cy="30194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2pPr>
            <a:lvl3pPr marL="398463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bg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White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White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60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5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253" y="3206125"/>
            <a:ext cx="8229600" cy="857250"/>
          </a:xfrm>
          <a:prstGeom prst="rect">
            <a:avLst/>
          </a:prstGeom>
        </p:spPr>
        <p:txBody>
          <a:bodyPr vert="horz"/>
          <a:lstStyle>
            <a:lvl1pPr algn="l">
              <a:defRPr sz="5400"/>
            </a:lvl1pPr>
          </a:lstStyle>
          <a:p>
            <a:pPr>
              <a:lnSpc>
                <a:spcPct val="80000"/>
              </a:lnSpc>
            </a:pPr>
            <a:r>
              <a:rPr 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This is an excellent location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for a quote.</a:t>
            </a:r>
            <a:r>
              <a:rPr 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9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4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371988"/>
            <a:ext cx="9144000" cy="2771512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75" y="2333419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8/16/19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5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214255" y="562085"/>
            <a:ext cx="831585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5000" b="1" kern="1200" spc="0" baseline="0">
                <a:solidFill>
                  <a:srgbClr val="FFFFFF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b="1" dirty="0">
                <a:solidFill>
                  <a:srgbClr val="54585A"/>
                </a:solidFill>
              </a:rPr>
              <a:t>Divider Slide 1</a:t>
            </a:r>
            <a:br>
              <a:rPr lang="en-US" sz="4000" b="1" dirty="0">
                <a:solidFill>
                  <a:srgbClr val="54585A"/>
                </a:solidFill>
              </a:rPr>
            </a:br>
            <a:r>
              <a:rPr lang="en-US" sz="4000" b="1" dirty="0">
                <a:solidFill>
                  <a:srgbClr val="54585A"/>
                </a:solidFill>
              </a:rPr>
              <a:t>Two Lines Max</a:t>
            </a:r>
          </a:p>
        </p:txBody>
      </p:sp>
    </p:spTree>
    <p:extLst>
      <p:ext uri="{BB962C8B-B14F-4D97-AF65-F5344CB8AC3E}">
        <p14:creationId xmlns:p14="http://schemas.microsoft.com/office/powerpoint/2010/main" val="7489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0" r:id="rId4"/>
    <p:sldLayoutId id="2147483655" r:id="rId5"/>
    <p:sldLayoutId id="2147483666" r:id="rId6"/>
    <p:sldLayoutId id="2147483665" r:id="rId7"/>
    <p:sldLayoutId id="2147483660" r:id="rId8"/>
    <p:sldLayoutId id="2147483668" r:id="rId9"/>
    <p:sldLayoutId id="2147483661" r:id="rId10"/>
    <p:sldLayoutId id="2147483667" r:id="rId11"/>
    <p:sldLayoutId id="2147483662" r:id="rId12"/>
    <p:sldLayoutId id="2147483669" r:id="rId1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aunders%20status%2019_08_16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2019-08-16-Chen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piRobotics/ARM-18-01-UTRC-Robotic-Burnishing-Polishing/tree/master/Litera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Advanced Control of Robotic Surface Treatments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321" y="4291784"/>
            <a:ext cx="8583121" cy="8517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RPI:  John Wen, Glenn Saunders, William Lawler, </a:t>
            </a:r>
            <a:r>
              <a:rPr lang="en-US" dirty="0" err="1"/>
              <a:t>Shuyang</a:t>
            </a:r>
            <a:r>
              <a:rPr lang="en-US" dirty="0"/>
              <a:t> Chen, Alex Elias   </a:t>
            </a:r>
          </a:p>
          <a:p>
            <a:r>
              <a:rPr lang="en-US" dirty="0"/>
              <a:t>UTRC: Abhijit Chakraborty, Mike </a:t>
            </a:r>
            <a:r>
              <a:rPr lang="en-US" dirty="0" err="1"/>
              <a:t>Klecka</a:t>
            </a:r>
            <a:endParaRPr lang="en-US" dirty="0"/>
          </a:p>
          <a:p>
            <a:r>
              <a:rPr lang="en-US" dirty="0"/>
              <a:t>08/16/2019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16113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52345-AA05-EF46-8CEC-38AD24D4CD77}"/>
              </a:ext>
            </a:extLst>
          </p:cNvPr>
          <p:cNvSpPr/>
          <p:nvPr/>
        </p:nvSpPr>
        <p:spPr>
          <a:xfrm>
            <a:off x="224416" y="725759"/>
            <a:ext cx="8747306" cy="383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Project update: RPI subcontract under review (almost done!)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Testbed update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Mike will send Glenn used rollers 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FEM: Looking into getting the Abaqus license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RobotStudio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simulation (ABB Robot forward dynamics approximation by MNN,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Cognibotics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 algorithm)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Cognibotics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11am on Monday (same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gotomeeting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number)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Cara meeting next Thursday (john not available)?  Ask for NCE!!! We can try to make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up ground.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36350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Project Repository</a:t>
            </a:r>
          </a:p>
          <a:p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2E30E-7AD4-8C4F-9980-7AF463EE0A96}"/>
              </a:ext>
            </a:extLst>
          </p:cNvPr>
          <p:cNvSpPr/>
          <p:nvPr/>
        </p:nvSpPr>
        <p:spPr>
          <a:xfrm>
            <a:off x="224416" y="667402"/>
            <a:ext cx="8706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https://github.com/rpiRobotics/ARM-18-01-UTRC-Robotic-Burnishing-Polishing/tree/master/Literature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erature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Meeting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Testbed (BOM)?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Software?</a:t>
            </a: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1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62854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Next Meeting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A78156-3B42-E44C-992C-694C8D234936}"/>
              </a:ext>
            </a:extLst>
          </p:cNvPr>
          <p:cNvSpPr/>
          <p:nvPr/>
        </p:nvSpPr>
        <p:spPr>
          <a:xfrm>
            <a:off x="224416" y="725759"/>
            <a:ext cx="8747306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>
              <a:spcBef>
                <a:spcPts val="2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 marL="627063" lvl="2" indent="-169863">
              <a:spcBef>
                <a:spcPts val="2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William will look at ROS-EGM and compare with RPI version.  Contribute our version to the ROS repository.</a:t>
            </a:r>
          </a:p>
          <a:p>
            <a:pPr marL="169863" lvl="1" indent="-169863">
              <a:spcBef>
                <a:spcPts val="2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Testbed</a:t>
            </a:r>
          </a:p>
          <a:p>
            <a:pPr marL="169863" lvl="1" indent="-169863">
              <a:spcBef>
                <a:spcPts val="2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FEM: </a:t>
            </a:r>
          </a:p>
          <a:p>
            <a:pPr marL="627063" lvl="2" indent="-169863">
              <a:spcBef>
                <a:spcPts val="2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UTRC will provide time history of force and deformation (high/med/low, 9 runs, rolling force, penetration, residue stress, will take about a week - expect in 2 weeks).  Ultimate goal: build an empirical model. </a:t>
            </a:r>
          </a:p>
          <a:p>
            <a:pPr marL="169863" lvl="1" indent="-169863">
              <a:spcBef>
                <a:spcPts val="2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Motion/force ILC testing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RobotStudio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5512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5TemplateColors">
      <a:dk1>
        <a:sysClr val="windowText" lastClr="000000"/>
      </a:dk1>
      <a:lt1>
        <a:sysClr val="window" lastClr="FFFFFF"/>
      </a:lt1>
      <a:dk2>
        <a:srgbClr val="323232"/>
      </a:dk2>
      <a:lt2>
        <a:srgbClr val="EEECE1"/>
      </a:lt2>
      <a:accent1>
        <a:srgbClr val="D00016"/>
      </a:accent1>
      <a:accent2>
        <a:srgbClr val="32323C"/>
      </a:accent2>
      <a:accent3>
        <a:srgbClr val="B9B5AD"/>
      </a:accent3>
      <a:accent4>
        <a:srgbClr val="325A9C"/>
      </a:accent4>
      <a:accent5>
        <a:srgbClr val="EFE793"/>
      </a:accent5>
      <a:accent6>
        <a:srgbClr val="2F3C6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24057</TotalTime>
  <Words>214</Words>
  <Application>Microsoft Macintosh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Wingdings</vt:lpstr>
      <vt:lpstr>Office Theme</vt:lpstr>
      <vt:lpstr>Advanced Control of Robotic Surface Treatments</vt:lpstr>
      <vt:lpstr>PowerPoint Presentation</vt:lpstr>
      <vt:lpstr>PowerPoint Presentation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 Galvin</dc:creator>
  <cp:lastModifiedBy>John T. Wen</cp:lastModifiedBy>
  <cp:revision>175</cp:revision>
  <cp:lastPrinted>2018-06-01T14:13:22Z</cp:lastPrinted>
  <dcterms:created xsi:type="dcterms:W3CDTF">2015-02-27T15:34:19Z</dcterms:created>
  <dcterms:modified xsi:type="dcterms:W3CDTF">2019-08-16T19:41:39Z</dcterms:modified>
</cp:coreProperties>
</file>