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25"/>
  </p:notesMasterIdLst>
  <p:sldIdLst>
    <p:sldId id="361" r:id="rId2"/>
    <p:sldId id="356" r:id="rId3"/>
    <p:sldId id="363" r:id="rId4"/>
    <p:sldId id="367" r:id="rId5"/>
    <p:sldId id="368" r:id="rId6"/>
    <p:sldId id="369" r:id="rId7"/>
    <p:sldId id="370" r:id="rId8"/>
    <p:sldId id="378" r:id="rId9"/>
    <p:sldId id="371" r:id="rId10"/>
    <p:sldId id="366" r:id="rId11"/>
    <p:sldId id="372" r:id="rId12"/>
    <p:sldId id="374" r:id="rId13"/>
    <p:sldId id="373" r:id="rId14"/>
    <p:sldId id="382" r:id="rId15"/>
    <p:sldId id="375" r:id="rId16"/>
    <p:sldId id="377" r:id="rId17"/>
    <p:sldId id="380" r:id="rId18"/>
    <p:sldId id="359" r:id="rId19"/>
    <p:sldId id="383" r:id="rId20"/>
    <p:sldId id="384" r:id="rId21"/>
    <p:sldId id="385" r:id="rId22"/>
    <p:sldId id="381" r:id="rId23"/>
    <p:sldId id="3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84"/>
    <p:restoredTop sz="89800"/>
  </p:normalViewPr>
  <p:slideViewPr>
    <p:cSldViewPr snapToGrid="0" snapToObjects="1">
      <p:cViewPr varScale="1">
        <p:scale>
          <a:sx n="71" d="100"/>
          <a:sy n="71" d="100"/>
        </p:scale>
        <p:origin x="10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D2226-24E7-E84C-BBF1-7FDEED60F8BB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F10D-833F-0B47-8AED-A17D6541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5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3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6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5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72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2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75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82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15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6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6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6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AF10D-833F-0B47-8AED-A17D6541A0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A8F32B-AC64-2D4D-BE93-84B0AE82CA68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5659-3145-184D-865E-2B8258FDD283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6FF1-8DFF-C74D-87E7-A0AE5355BA2A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FBFB-C1B0-9641-B34A-B9DAE3409109}" type="datetime1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8AD-0098-F84E-8484-8F5AAC5603B7}" type="datetime1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B4C2-CBDA-4141-AB3C-B0B7A0B4D3AD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C173F62E-11A2-0D40-9489-4F912F65158A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66E3-C57E-CE4E-AD3E-72D4334BEA0B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5172-C4B5-444D-933D-15E5205962D6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36F3-A995-4444-B641-FE6B02914EF4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3970-8ED2-4D4C-AFD8-48E2382EDA41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D1AB158-A6C6-CD43-BF3D-06535A1359D2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55C8CB0A-25D0-9442-AB42-3C6DD78E8CB9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1426012-54A3-224A-AA36-FA4999AD1AC7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72FD2EF4-AE99-C74A-82B4-8EA7893CBA79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171D-4899-5B4F-9F28-4E540BC936BE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6A8C-CEB4-7B4D-9D07-49DCFF223B99}" type="datetime1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C9B1-7326-2945-9320-9B609B3D4464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F79BD6-3FEA-E842-A4AD-BDB7E75A9B7A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CA9AFDA-0C0B-5E45-B1C2-B87DB7947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  <p:sldLayoutId id="2147483954" r:id="rId18"/>
    <p:sldLayoutId id="2147483955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7" Type="http://schemas.openxmlformats.org/officeDocument/2006/relationships/image" Target="../media/image29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tiff"/><Relationship Id="rId4" Type="http://schemas.openxmlformats.org/officeDocument/2006/relationships/image" Target="../media/image21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16" y="4420621"/>
            <a:ext cx="8430051" cy="1048684"/>
          </a:xfrm>
        </p:spPr>
        <p:txBody>
          <a:bodyPr>
            <a:normAutofit/>
          </a:bodyPr>
          <a:lstStyle/>
          <a:p>
            <a:r>
              <a:rPr lang="en-US" dirty="0" err="1"/>
              <a:t>Simscape</a:t>
            </a:r>
            <a:r>
              <a:rPr lang="en-US" dirty="0"/>
              <a:t>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16" y="5568695"/>
            <a:ext cx="5458968" cy="1094447"/>
          </a:xfrm>
        </p:spPr>
        <p:txBody>
          <a:bodyPr>
            <a:normAutofit/>
          </a:bodyPr>
          <a:lstStyle/>
          <a:p>
            <a:r>
              <a:rPr lang="en-US" dirty="0"/>
              <a:t>David S. Carabis </a:t>
            </a:r>
          </a:p>
          <a:p>
            <a:r>
              <a:rPr lang="en-US" dirty="0"/>
              <a:t>Rensselaer Polytechnic Institute</a:t>
            </a:r>
          </a:p>
        </p:txBody>
      </p:sp>
      <p:pic>
        <p:nvPicPr>
          <p:cNvPr id="4" name="Picture 3" descr="RPI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10" y="3087190"/>
            <a:ext cx="4787900" cy="1028700"/>
          </a:xfrm>
          <a:prstGeom prst="rect">
            <a:avLst/>
          </a:prstGeom>
        </p:spPr>
      </p:pic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09747" y="6298017"/>
            <a:ext cx="506506" cy="365125"/>
          </a:xfrm>
        </p:spPr>
        <p:txBody>
          <a:bodyPr/>
          <a:lstStyle/>
          <a:p>
            <a:fld id="{029019B8-B967-E742-B2D7-6FC2CD260664}" type="slidenum">
              <a:rPr lang="en-US" sz="2200" smtClean="0">
                <a:solidFill>
                  <a:schemeClr val="tx1"/>
                </a:solidFill>
              </a:rPr>
              <a:pPr/>
              <a:t>1</a:t>
            </a:fld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Method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Why bother with different methods?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Confirm results (is code correct?)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Obtain mathematical understanding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Quick run-time </a:t>
            </a:r>
          </a:p>
          <a:p>
            <a:pPr lvl="2"/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My recommendation: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Symbolic/numerical comparison of EL/NE (single states)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Simulation comparison of NE/</a:t>
            </a:r>
            <a:r>
              <a:rPr lang="en-US" sz="2600" dirty="0" err="1">
                <a:solidFill>
                  <a:schemeClr val="tx1"/>
                </a:solidFill>
              </a:rPr>
              <a:t>Simscape</a:t>
            </a: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Use </a:t>
            </a:r>
            <a:r>
              <a:rPr lang="en-US" sz="2600" dirty="0" err="1">
                <a:solidFill>
                  <a:schemeClr val="tx1"/>
                </a:solidFill>
              </a:rPr>
              <a:t>Simscape</a:t>
            </a:r>
            <a:r>
              <a:rPr lang="en-US" sz="2600" dirty="0">
                <a:solidFill>
                  <a:schemeClr val="tx1"/>
                </a:solidFill>
              </a:rPr>
              <a:t> for simulations and NE for mathematical understanding of model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9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>
            <a:off x="2756296" y="3970867"/>
            <a:ext cx="0" cy="858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Building </a:t>
            </a:r>
            <a:r>
              <a:rPr lang="en-US" dirty="0"/>
              <a:t>Model in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58075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Consider robot: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5886" y="5375312"/>
            <a:ext cx="1132858" cy="858484"/>
            <a:chOff x="8459039" y="341495"/>
            <a:chExt cx="1812105" cy="1445677"/>
          </a:xfrm>
        </p:grpSpPr>
        <p:grpSp>
          <p:nvGrpSpPr>
            <p:cNvPr id="7" name="Group 6"/>
            <p:cNvGrpSpPr/>
            <p:nvPr/>
          </p:nvGrpSpPr>
          <p:grpSpPr>
            <a:xfrm>
              <a:off x="9142431" y="341495"/>
              <a:ext cx="1128713" cy="1154716"/>
              <a:chOff x="7486650" y="419100"/>
              <a:chExt cx="1128713" cy="1154716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7486650" y="1554766"/>
                <a:ext cx="112871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7486650" y="419100"/>
                <a:ext cx="19050" cy="11547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rot="2700000" flipH="1">
              <a:off x="8870519" y="1375692"/>
              <a:ext cx="0" cy="82296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2728908" y="5346736"/>
            <a:ext cx="0" cy="858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519315" y="4360328"/>
            <a:ext cx="465251" cy="101498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1583" y="6233796"/>
            <a:ext cx="1074649" cy="273604"/>
            <a:chOff x="855751" y="1970829"/>
            <a:chExt cx="1074649" cy="273604"/>
          </a:xfrm>
        </p:grpSpPr>
        <p:cxnSp>
          <p:nvCxnSpPr>
            <p:cNvPr id="16" name="Straight Connector 15"/>
            <p:cNvCxnSpPr>
              <a:cxnSpLocks noChangeAspect="1"/>
            </p:cNvCxnSpPr>
            <p:nvPr/>
          </p:nvCxnSpPr>
          <p:spPr>
            <a:xfrm flipV="1">
              <a:off x="16248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55751" y="1971138"/>
              <a:ext cx="1074649" cy="79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flipV="1">
              <a:off x="1434366" y="19835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flipV="1">
              <a:off x="12565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flipV="1">
              <a:off x="10660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flipV="1">
              <a:off x="8882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flipH="1">
            <a:off x="4998997" y="3084190"/>
            <a:ext cx="0" cy="858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28907" y="3970867"/>
            <a:ext cx="2284378" cy="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 rot="5400000">
            <a:off x="3730739" y="3436879"/>
            <a:ext cx="465251" cy="101159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6200000">
            <a:off x="4541772" y="1723430"/>
            <a:ext cx="1009650" cy="398628"/>
            <a:chOff x="4140200" y="4584700"/>
            <a:chExt cx="1009650" cy="398628"/>
          </a:xfrm>
        </p:grpSpPr>
        <p:cxnSp>
          <p:nvCxnSpPr>
            <p:cNvPr id="27" name="Straight Connector 26"/>
            <p:cNvCxnSpPr/>
            <p:nvPr/>
          </p:nvCxnSpPr>
          <p:spPr>
            <a:xfrm flipH="1" flipV="1">
              <a:off x="4695824" y="4584700"/>
              <a:ext cx="19050" cy="3644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89474" y="4983328"/>
              <a:ext cx="4603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140200" y="4758614"/>
              <a:ext cx="574674" cy="165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70424" y="4584700"/>
              <a:ext cx="4603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n 12"/>
          <p:cNvSpPr/>
          <p:nvPr/>
        </p:nvSpPr>
        <p:spPr>
          <a:xfrm>
            <a:off x="4780660" y="2212586"/>
            <a:ext cx="465251" cy="101498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80" y="5893911"/>
            <a:ext cx="311150" cy="2489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9" y="3498764"/>
            <a:ext cx="577123" cy="3297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639" y="3912103"/>
            <a:ext cx="380483" cy="30438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040" y="1265726"/>
            <a:ext cx="447067" cy="3043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477" y="6463041"/>
            <a:ext cx="241300" cy="2159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445" y="6188140"/>
            <a:ext cx="2286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668" y="5159412"/>
            <a:ext cx="215900" cy="2159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600538" y="2157777"/>
            <a:ext cx="1854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  <a:br>
              <a:rPr lang="en-US" dirty="0"/>
            </a:br>
            <a:r>
              <a:rPr lang="en-US" dirty="0"/>
              <a:t>Kinematics</a:t>
            </a:r>
          </a:p>
          <a:p>
            <a:r>
              <a:rPr lang="en-US" dirty="0"/>
              <a:t>Link masses</a:t>
            </a:r>
          </a:p>
          <a:p>
            <a:r>
              <a:rPr lang="en-US" dirty="0"/>
              <a:t>Link COM</a:t>
            </a:r>
          </a:p>
          <a:p>
            <a:r>
              <a:rPr lang="en-US" dirty="0"/>
              <a:t>Link inertia</a:t>
            </a:r>
            <a:br>
              <a:rPr lang="en-US" dirty="0"/>
            </a:br>
            <a:r>
              <a:rPr lang="en-US" dirty="0"/>
              <a:t>Friction models</a:t>
            </a:r>
          </a:p>
        </p:txBody>
      </p:sp>
    </p:spTree>
    <p:extLst>
      <p:ext uri="{BB962C8B-B14F-4D97-AF65-F5344CB8AC3E}">
        <p14:creationId xmlns:p14="http://schemas.microsoft.com/office/powerpoint/2010/main" val="211849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Building </a:t>
            </a:r>
            <a:r>
              <a:rPr lang="en-US" dirty="0"/>
              <a:t>Model in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927746" y="3863216"/>
            <a:ext cx="0" cy="858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67336" y="5267661"/>
            <a:ext cx="1132858" cy="858484"/>
            <a:chOff x="8459039" y="341495"/>
            <a:chExt cx="1812105" cy="1445677"/>
          </a:xfrm>
        </p:grpSpPr>
        <p:grpSp>
          <p:nvGrpSpPr>
            <p:cNvPr id="8" name="Group 7"/>
            <p:cNvGrpSpPr/>
            <p:nvPr/>
          </p:nvGrpSpPr>
          <p:grpSpPr>
            <a:xfrm>
              <a:off x="9142431" y="341495"/>
              <a:ext cx="1128713" cy="1154716"/>
              <a:chOff x="7486650" y="419100"/>
              <a:chExt cx="1128713" cy="115471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7486650" y="1554766"/>
                <a:ext cx="112871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7486650" y="419100"/>
                <a:ext cx="19050" cy="115471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/>
            <p:cNvCxnSpPr/>
            <p:nvPr/>
          </p:nvCxnSpPr>
          <p:spPr>
            <a:xfrm rot="2700000" flipH="1">
              <a:off x="8870519" y="1375692"/>
              <a:ext cx="0" cy="82296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900358" y="5239085"/>
            <a:ext cx="0" cy="858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2690765" y="4252677"/>
            <a:ext cx="465251" cy="101498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363033" y="6126145"/>
            <a:ext cx="1074649" cy="273604"/>
            <a:chOff x="855751" y="1970829"/>
            <a:chExt cx="1074649" cy="273604"/>
          </a:xfrm>
        </p:grpSpPr>
        <p:cxnSp>
          <p:nvCxnSpPr>
            <p:cNvPr id="15" name="Straight Connector 14"/>
            <p:cNvCxnSpPr>
              <a:cxnSpLocks noChangeAspect="1"/>
            </p:cNvCxnSpPr>
            <p:nvPr/>
          </p:nvCxnSpPr>
          <p:spPr>
            <a:xfrm flipV="1">
              <a:off x="16248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855751" y="1971138"/>
              <a:ext cx="1074649" cy="79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flipV="1">
              <a:off x="1434366" y="19835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flipV="1">
              <a:off x="12565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flipV="1">
              <a:off x="10660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flipV="1">
              <a:off x="888266" y="1970829"/>
              <a:ext cx="168657" cy="2609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5170447" y="2976539"/>
            <a:ext cx="0" cy="858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900357" y="3863216"/>
            <a:ext cx="2284378" cy="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 rot="5400000">
            <a:off x="3902189" y="3329228"/>
            <a:ext cx="465251" cy="101159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4713222" y="1615779"/>
            <a:ext cx="1009650" cy="398628"/>
            <a:chOff x="4140200" y="4584700"/>
            <a:chExt cx="1009650" cy="398628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4695824" y="4584700"/>
              <a:ext cx="19050" cy="3644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89474" y="4983328"/>
              <a:ext cx="4603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140200" y="4758614"/>
              <a:ext cx="574674" cy="165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70424" y="4584700"/>
              <a:ext cx="4603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n 28"/>
          <p:cNvSpPr/>
          <p:nvPr/>
        </p:nvSpPr>
        <p:spPr>
          <a:xfrm>
            <a:off x="4952110" y="2104935"/>
            <a:ext cx="465251" cy="1014984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30" y="5786260"/>
            <a:ext cx="311150" cy="2489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699" y="3391113"/>
            <a:ext cx="577123" cy="3297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89" y="3804452"/>
            <a:ext cx="380483" cy="304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490" y="1158075"/>
            <a:ext cx="447067" cy="3043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27" y="6355390"/>
            <a:ext cx="241300" cy="2159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895" y="6080489"/>
            <a:ext cx="2286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118" y="5051761"/>
            <a:ext cx="215900" cy="21590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4272958" y="4927068"/>
            <a:ext cx="705628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275750" y="4938381"/>
            <a:ext cx="9118" cy="84787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2700000" flipH="1">
            <a:off x="4102969" y="4866813"/>
            <a:ext cx="0" cy="48869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916" y="4819118"/>
            <a:ext cx="241300" cy="2159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399" y="5515927"/>
            <a:ext cx="228600" cy="3048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991" y="4509555"/>
            <a:ext cx="246914" cy="246914"/>
          </a:xfrm>
          <a:prstGeom prst="rect">
            <a:avLst/>
          </a:prstGeom>
        </p:spPr>
      </p:pic>
      <p:sp>
        <p:nvSpPr>
          <p:cNvPr id="56" name="Right Brace 55"/>
          <p:cNvSpPr/>
          <p:nvPr/>
        </p:nvSpPr>
        <p:spPr>
          <a:xfrm>
            <a:off x="5170447" y="4252677"/>
            <a:ext cx="801728" cy="17825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72557" y="4613709"/>
            <a:ext cx="312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frame for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link in </a:t>
            </a:r>
            <a:r>
              <a:rPr lang="en-US" dirty="0" err="1"/>
              <a:t>Simscape</a:t>
            </a:r>
            <a:br>
              <a:rPr lang="en-US" dirty="0"/>
            </a:br>
            <a:r>
              <a:rPr lang="en-US" dirty="0"/>
              <a:t>z axis aligned with rotation</a:t>
            </a:r>
          </a:p>
        </p:txBody>
      </p:sp>
    </p:spTree>
    <p:extLst>
      <p:ext uri="{BB962C8B-B14F-4D97-AF65-F5344CB8AC3E}">
        <p14:creationId xmlns:p14="http://schemas.microsoft.com/office/powerpoint/2010/main" val="100722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Building </a:t>
            </a:r>
            <a:r>
              <a:rPr lang="en-US" dirty="0"/>
              <a:t>Model in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58075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Tips:</a:t>
            </a:r>
          </a:p>
          <a:p>
            <a:pPr lvl="1"/>
            <a:r>
              <a:rPr lang="en-US" sz="2600" dirty="0"/>
              <a:t>Keep frames that data is represented in in mind – may not be what is needed in </a:t>
            </a:r>
            <a:r>
              <a:rPr lang="en-US" sz="2600" dirty="0" err="1"/>
              <a:t>Simscape</a:t>
            </a:r>
            <a:r>
              <a:rPr lang="en-US" sz="2600" dirty="0"/>
              <a:t> model</a:t>
            </a:r>
          </a:p>
          <a:p>
            <a:pPr lvl="1"/>
            <a:r>
              <a:rPr lang="en-US" sz="2600" dirty="0"/>
              <a:t>Keep rotation frames in mind – </a:t>
            </a:r>
            <a:r>
              <a:rPr lang="en-US" sz="2600" dirty="0" err="1"/>
              <a:t>Simscape</a:t>
            </a:r>
            <a:r>
              <a:rPr lang="en-US" sz="2600" dirty="0"/>
              <a:t> does NOT follow </a:t>
            </a:r>
            <a:r>
              <a:rPr lang="en-US" sz="2600" dirty="0" err="1"/>
              <a:t>PoE</a:t>
            </a:r>
            <a:r>
              <a:rPr lang="en-US" sz="2600" dirty="0"/>
              <a:t> convention</a:t>
            </a:r>
          </a:p>
          <a:p>
            <a:pPr lvl="1"/>
            <a:r>
              <a:rPr lang="en-US" sz="2600" dirty="0"/>
              <a:t>Consistent ODE solver/step sizes for comparison (try fixed step first)</a:t>
            </a:r>
          </a:p>
          <a:p>
            <a:pPr lvl="1"/>
            <a:r>
              <a:rPr lang="en-US" sz="2600" dirty="0"/>
              <a:t>Correct boundary conditions in 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9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Building </a:t>
            </a:r>
            <a:r>
              <a:rPr lang="en-US" dirty="0"/>
              <a:t>Model in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247CE-1CC1-5F45-B889-444DCEAE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2" y="1399740"/>
            <a:ext cx="9144000" cy="2409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4C4DB-5040-324A-AB0B-111D59C59B28}"/>
              </a:ext>
            </a:extLst>
          </p:cNvPr>
          <p:cNvCxnSpPr/>
          <p:nvPr/>
        </p:nvCxnSpPr>
        <p:spPr>
          <a:xfrm>
            <a:off x="860612" y="1399740"/>
            <a:ext cx="376517" cy="55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96A2E-36BD-A245-9468-4A3F2484C192}"/>
              </a:ext>
            </a:extLst>
          </p:cNvPr>
          <p:cNvSpPr txBox="1"/>
          <p:nvPr/>
        </p:nvSpPr>
        <p:spPr>
          <a:xfrm>
            <a:off x="53788" y="990334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(must connect to world frame)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8FD8E-D854-864C-95DF-CC6C424121BD}"/>
              </a:ext>
            </a:extLst>
          </p:cNvPr>
          <p:cNvCxnSpPr>
            <a:cxnSpLocks/>
          </p:cNvCxnSpPr>
          <p:nvPr/>
        </p:nvCxnSpPr>
        <p:spPr>
          <a:xfrm flipH="1" flipV="1">
            <a:off x="860613" y="3137647"/>
            <a:ext cx="233081" cy="780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E4897E-0317-714A-94AE-CF2DBF0BB32E}"/>
              </a:ext>
            </a:extLst>
          </p:cNvPr>
          <p:cNvSpPr txBox="1"/>
          <p:nvPr/>
        </p:nvSpPr>
        <p:spPr>
          <a:xfrm>
            <a:off x="283103" y="3979119"/>
            <a:ext cx="2972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torque vector</a:t>
            </a:r>
            <a:br>
              <a:rPr lang="en-US" dirty="0"/>
            </a:br>
            <a:r>
              <a:rPr lang="en-US" dirty="0"/>
              <a:t>note must be converted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Simscape</a:t>
            </a:r>
            <a:r>
              <a:rPr lang="en-US" dirty="0"/>
              <a:t> signal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0E8FB-1B84-474A-888F-68F16A938445}"/>
              </a:ext>
            </a:extLst>
          </p:cNvPr>
          <p:cNvCxnSpPr>
            <a:cxnSpLocks/>
          </p:cNvCxnSpPr>
          <p:nvPr/>
        </p:nvCxnSpPr>
        <p:spPr>
          <a:xfrm flipH="1" flipV="1">
            <a:off x="2940424" y="2604246"/>
            <a:ext cx="743209" cy="2268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CE61F-0340-8A4C-9049-DE6949C91A3D}"/>
              </a:ext>
            </a:extLst>
          </p:cNvPr>
          <p:cNvSpPr txBox="1"/>
          <p:nvPr/>
        </p:nvSpPr>
        <p:spPr>
          <a:xfrm>
            <a:off x="1680709" y="5013259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data – note that this</a:t>
            </a:r>
            <a:br>
              <a:rPr lang="en-US" dirty="0"/>
            </a:br>
            <a:r>
              <a:rPr lang="en-US" dirty="0"/>
              <a:t>must be converted to </a:t>
            </a:r>
            <a:br>
              <a:rPr lang="en-US" dirty="0"/>
            </a:br>
            <a:r>
              <a:rPr lang="en-US" dirty="0"/>
              <a:t>Simulink signal to save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4C8197-763B-7C49-ADED-FEC86FDE48ED}"/>
              </a:ext>
            </a:extLst>
          </p:cNvPr>
          <p:cNvCxnSpPr>
            <a:cxnSpLocks/>
          </p:cNvCxnSpPr>
          <p:nvPr/>
        </p:nvCxnSpPr>
        <p:spPr>
          <a:xfrm flipH="1" flipV="1">
            <a:off x="3719924" y="2271306"/>
            <a:ext cx="1532533" cy="350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FFF8F3-56C0-CB48-8829-41FE6C8B25F9}"/>
              </a:ext>
            </a:extLst>
          </p:cNvPr>
          <p:cNvSpPr txBox="1"/>
          <p:nvPr/>
        </p:nvSpPr>
        <p:spPr>
          <a:xfrm>
            <a:off x="3673616" y="5953307"/>
            <a:ext cx="419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from joint coordinate</a:t>
            </a:r>
            <a:br>
              <a:rPr lang="en-US" dirty="0"/>
            </a:br>
            <a:r>
              <a:rPr lang="en-US" dirty="0"/>
              <a:t>frame to Center of Link (e.g., center</a:t>
            </a:r>
            <a:br>
              <a:rPr lang="en-US" dirty="0"/>
            </a:br>
            <a:r>
              <a:rPr lang="en-US" dirty="0"/>
              <a:t>of cylinder if using cylinder shapes)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518F6-DD05-0241-BC46-7130D4E6828F}"/>
              </a:ext>
            </a:extLst>
          </p:cNvPr>
          <p:cNvSpPr txBox="1"/>
          <p:nvPr/>
        </p:nvSpPr>
        <p:spPr>
          <a:xfrm>
            <a:off x="4710061" y="3918317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Center of Link </a:t>
            </a:r>
            <a:br>
              <a:rPr lang="en-US" dirty="0"/>
            </a:br>
            <a:r>
              <a:rPr lang="en-US" dirty="0"/>
              <a:t>to next joint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CF20A0-6962-2A49-B0A1-8F8B1E67C6C8}"/>
              </a:ext>
            </a:extLst>
          </p:cNvPr>
          <p:cNvCxnSpPr>
            <a:cxnSpLocks/>
          </p:cNvCxnSpPr>
          <p:nvPr/>
        </p:nvCxnSpPr>
        <p:spPr>
          <a:xfrm flipH="1" flipV="1">
            <a:off x="4710061" y="2229452"/>
            <a:ext cx="766266" cy="1508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86A4E4-7799-9042-9A5A-D42D30C1DAA4}"/>
              </a:ext>
            </a:extLst>
          </p:cNvPr>
          <p:cNvCxnSpPr>
            <a:cxnSpLocks/>
          </p:cNvCxnSpPr>
          <p:nvPr/>
        </p:nvCxnSpPr>
        <p:spPr>
          <a:xfrm flipH="1" flipV="1">
            <a:off x="7241337" y="3755723"/>
            <a:ext cx="960661" cy="825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11E936AB-574E-FC4B-B83B-DE41F2D71DF5}"/>
              </a:ext>
            </a:extLst>
          </p:cNvPr>
          <p:cNvSpPr/>
          <p:nvPr/>
        </p:nvSpPr>
        <p:spPr>
          <a:xfrm rot="16200000">
            <a:off x="6594843" y="1294111"/>
            <a:ext cx="1292988" cy="36910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B6D7F-E265-D540-A959-4EBEE3AEE62D}"/>
              </a:ext>
            </a:extLst>
          </p:cNvPr>
          <p:cNvSpPr txBox="1"/>
          <p:nvPr/>
        </p:nvSpPr>
        <p:spPr>
          <a:xfrm>
            <a:off x="6727837" y="4611460"/>
            <a:ext cx="2433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link</a:t>
            </a:r>
            <a:br>
              <a:rPr lang="en-US" dirty="0"/>
            </a:br>
            <a:r>
              <a:rPr lang="en-US" dirty="0"/>
              <a:t>(keep repeating for </a:t>
            </a:r>
            <a:br>
              <a:rPr lang="en-US" dirty="0"/>
            </a:br>
            <a:r>
              <a:rPr lang="en-US" dirty="0"/>
              <a:t>higher DOF robot)</a:t>
            </a:r>
          </a:p>
        </p:txBody>
      </p:sp>
    </p:spTree>
    <p:extLst>
      <p:ext uri="{BB962C8B-B14F-4D97-AF65-F5344CB8AC3E}">
        <p14:creationId xmlns:p14="http://schemas.microsoft.com/office/powerpoint/2010/main" val="18383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Flexible Joint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Assumptions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1D rotational inertia for motor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No gyroscopic effect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(motors are in inertial frame)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Model [</a:t>
            </a:r>
            <a:r>
              <a:rPr lang="en-US" sz="2600" dirty="0" err="1">
                <a:solidFill>
                  <a:schemeClr val="tx1"/>
                </a:solidFill>
              </a:rPr>
              <a:t>Spong</a:t>
            </a:r>
            <a:r>
              <a:rPr lang="en-US" sz="2600" dirty="0">
                <a:solidFill>
                  <a:schemeClr val="tx1"/>
                </a:solidFill>
              </a:rPr>
              <a:t> 1987]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Where to add gearing? Depends on experimental setup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65" y="3579813"/>
            <a:ext cx="4273513" cy="19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Flexible Joint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What about gyroscopic effects?</a:t>
            </a:r>
          </a:p>
          <a:p>
            <a:pPr lvl="1"/>
            <a:r>
              <a:rPr lang="en-US" sz="2600" dirty="0"/>
              <a:t>Usually small</a:t>
            </a:r>
          </a:p>
          <a:p>
            <a:pPr lvl="1"/>
            <a:r>
              <a:rPr lang="en-US" sz="2600" dirty="0"/>
              <a:t>For space manipulators with small floating bases, can be significant [Murphy 1993] </a:t>
            </a:r>
          </a:p>
          <a:p>
            <a:r>
              <a:rPr lang="en-US" sz="2600" dirty="0">
                <a:solidFill>
                  <a:schemeClr val="tx1"/>
                </a:solidFill>
              </a:rPr>
              <a:t>Dynamic model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6" y="3714751"/>
            <a:ext cx="7720469" cy="300037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750091" y="3850483"/>
            <a:ext cx="414339" cy="7429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386" y="4483862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NOT add motor inertias/gear ratios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00" y="4930565"/>
            <a:ext cx="7943850" cy="296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31" y="5446842"/>
            <a:ext cx="7443788" cy="322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38" y="5898585"/>
            <a:ext cx="7100888" cy="3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Flexible Joint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What gear ratio convention is being used?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Speed reducer/torque multiplier (N&gt;1)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Note that direction switches with every gear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We assume motor direction such that positive motion of motor/link is consistent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65" y="1579563"/>
            <a:ext cx="4273513" cy="1978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39" y="3992981"/>
            <a:ext cx="1225096" cy="1174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337" y="4110456"/>
            <a:ext cx="1968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6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Flexible Joint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How to implement in NE algorithm?</a:t>
            </a:r>
          </a:p>
          <a:p>
            <a:pPr lvl="1"/>
            <a:r>
              <a:rPr lang="en-US" sz="2600" dirty="0"/>
              <a:t>Use same algorithm (without motor inertia/gearing terms in mass-inertia matrix)</a:t>
            </a:r>
          </a:p>
          <a:p>
            <a:pPr lvl="1"/>
            <a:r>
              <a:rPr lang="en-US" sz="2600" dirty="0"/>
              <a:t>Set</a:t>
            </a:r>
          </a:p>
          <a:p>
            <a:pPr lvl="1"/>
            <a:r>
              <a:rPr lang="en-US" sz="2600" dirty="0"/>
              <a:t>Solve motor dynamic based on current state </a:t>
            </a:r>
            <a:br>
              <a:rPr lang="en-US" sz="2600" dirty="0"/>
            </a:br>
            <a:r>
              <a:rPr lang="en-US" sz="2600" dirty="0"/>
              <a:t>                        ; can use Simulink blocks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25" y="2592519"/>
            <a:ext cx="5951538" cy="371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3" y="3427054"/>
            <a:ext cx="1812925" cy="3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Building Flex Joint Model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C5D8EA-2386-4945-9328-407B3E0B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526"/>
            <a:ext cx="9144000" cy="264694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CF1F92-6AAE-884B-A1D4-DEF16A704968}"/>
              </a:ext>
            </a:extLst>
          </p:cNvPr>
          <p:cNvCxnSpPr/>
          <p:nvPr/>
        </p:nvCxnSpPr>
        <p:spPr>
          <a:xfrm>
            <a:off x="1201271" y="1936376"/>
            <a:ext cx="233082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C8E9CD-3D80-1B4A-BBFB-2914AD70FD61}"/>
              </a:ext>
            </a:extLst>
          </p:cNvPr>
          <p:cNvCxnSpPr>
            <a:cxnSpLocks/>
          </p:cNvCxnSpPr>
          <p:nvPr/>
        </p:nvCxnSpPr>
        <p:spPr>
          <a:xfrm flipH="1">
            <a:off x="3648636" y="1835360"/>
            <a:ext cx="37826" cy="652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2218EC-0056-0D4F-BCFE-CBF471181EAD}"/>
              </a:ext>
            </a:extLst>
          </p:cNvPr>
          <p:cNvCxnSpPr>
            <a:cxnSpLocks/>
          </p:cNvCxnSpPr>
          <p:nvPr/>
        </p:nvCxnSpPr>
        <p:spPr>
          <a:xfrm flipV="1">
            <a:off x="7494494" y="3428999"/>
            <a:ext cx="197224" cy="67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8C6016-64E4-CD45-8326-4466DBDE662D}"/>
              </a:ext>
            </a:extLst>
          </p:cNvPr>
          <p:cNvCxnSpPr/>
          <p:nvPr/>
        </p:nvCxnSpPr>
        <p:spPr>
          <a:xfrm flipV="1">
            <a:off x="3648636" y="3428999"/>
            <a:ext cx="466165" cy="149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567565-C920-C247-882D-22E1D8982E0A}"/>
              </a:ext>
            </a:extLst>
          </p:cNvPr>
          <p:cNvSpPr txBox="1"/>
          <p:nvPr/>
        </p:nvSpPr>
        <p:spPr>
          <a:xfrm>
            <a:off x="464196" y="1262997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model </a:t>
            </a:r>
            <a:br>
              <a:rPr lang="en-US" dirty="0"/>
            </a:br>
            <a:r>
              <a:rPr lang="en-US" dirty="0"/>
              <a:t>see next slide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F0A800-2720-2741-A9FD-A39113F324D3}"/>
              </a:ext>
            </a:extLst>
          </p:cNvPr>
          <p:cNvCxnSpPr>
            <a:cxnSpLocks/>
          </p:cNvCxnSpPr>
          <p:nvPr/>
        </p:nvCxnSpPr>
        <p:spPr>
          <a:xfrm flipV="1">
            <a:off x="537884" y="3627402"/>
            <a:ext cx="0" cy="1321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58A4A3-86BA-D142-A9D8-B1C0F90ECC9A}"/>
              </a:ext>
            </a:extLst>
          </p:cNvPr>
          <p:cNvSpPr txBox="1"/>
          <p:nvPr/>
        </p:nvSpPr>
        <p:spPr>
          <a:xfrm>
            <a:off x="191488" y="502263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torque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89FD-36BF-B84E-9F71-59EEFF533AFF}"/>
              </a:ext>
            </a:extLst>
          </p:cNvPr>
          <p:cNvSpPr txBox="1"/>
          <p:nvPr/>
        </p:nvSpPr>
        <p:spPr>
          <a:xfrm>
            <a:off x="3686462" y="1043087"/>
            <a:ext cx="3667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– do not </a:t>
            </a:r>
            <a:br>
              <a:rPr lang="en-US" dirty="0"/>
            </a:br>
            <a:r>
              <a:rPr lang="en-US" dirty="0"/>
              <a:t>use internal spring/</a:t>
            </a:r>
            <a:br>
              <a:rPr lang="en-US" dirty="0"/>
            </a:br>
            <a:r>
              <a:rPr lang="en-US" dirty="0"/>
              <a:t>damper as they do not include</a:t>
            </a:r>
            <a:br>
              <a:rPr lang="en-US" dirty="0"/>
            </a:br>
            <a:r>
              <a:rPr lang="en-US" dirty="0"/>
              <a:t>gear ratio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230010-CF56-124E-827B-E3047936AFA1}"/>
              </a:ext>
            </a:extLst>
          </p:cNvPr>
          <p:cNvSpPr txBox="1"/>
          <p:nvPr/>
        </p:nvSpPr>
        <p:spPr>
          <a:xfrm>
            <a:off x="2583792" y="504834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data out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AEB30A9-27AD-9D47-8BA9-D30501DAC605}"/>
              </a:ext>
            </a:extLst>
          </p:cNvPr>
          <p:cNvSpPr/>
          <p:nvPr/>
        </p:nvSpPr>
        <p:spPr>
          <a:xfrm rot="16200000">
            <a:off x="7485530" y="2777994"/>
            <a:ext cx="412377" cy="1165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D89AEA-4D6D-AA43-8415-CF7A215F7C19}"/>
              </a:ext>
            </a:extLst>
          </p:cNvPr>
          <p:cNvSpPr txBox="1"/>
          <p:nvPr/>
        </p:nvSpPr>
        <p:spPr>
          <a:xfrm>
            <a:off x="5848141" y="4175311"/>
            <a:ext cx="3400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Transforms from joint</a:t>
            </a:r>
            <a:br>
              <a:rPr lang="en-US" dirty="0"/>
            </a:br>
            <a:r>
              <a:rPr lang="en-US" dirty="0"/>
              <a:t>coordinate frame to </a:t>
            </a:r>
            <a:br>
              <a:rPr lang="en-US" dirty="0"/>
            </a:br>
            <a:r>
              <a:rPr lang="en-US" dirty="0"/>
              <a:t>link center, link mass, </a:t>
            </a:r>
            <a:br>
              <a:rPr lang="en-US" dirty="0"/>
            </a:br>
            <a:r>
              <a:rPr lang="en-US" dirty="0"/>
              <a:t>and transform from </a:t>
            </a:r>
            <a:br>
              <a:rPr lang="en-US" dirty="0"/>
            </a:br>
            <a:r>
              <a:rPr lang="en-US" dirty="0"/>
              <a:t>link center to next joint </a:t>
            </a:r>
            <a:br>
              <a:rPr lang="en-US" dirty="0"/>
            </a:br>
            <a:r>
              <a:rPr lang="en-US" dirty="0"/>
              <a:t>coordinate frame </a:t>
            </a:r>
            <a:br>
              <a:rPr lang="en-US" dirty="0"/>
            </a:br>
            <a:r>
              <a:rPr lang="en-US" dirty="0"/>
              <a:t>(same as rigid joint example)</a:t>
            </a:r>
          </a:p>
        </p:txBody>
      </p:sp>
    </p:spTree>
    <p:extLst>
      <p:ext uri="{BB962C8B-B14F-4D97-AF65-F5344CB8AC3E}">
        <p14:creationId xmlns:p14="http://schemas.microsoft.com/office/powerpoint/2010/main" val="301059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325" y="0"/>
            <a:ext cx="8147984" cy="1066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Manipulator model (rigid joint): 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Accounting for gearing/motor inertia: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What about friction?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Adjust motor torque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1043387" y="1884868"/>
            <a:ext cx="628650" cy="10502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2587209" y="1924549"/>
            <a:ext cx="1034019" cy="1335367"/>
          </a:xfrm>
          <a:prstGeom prst="leftBrace">
            <a:avLst>
              <a:gd name="adj1" fmla="val 6951"/>
              <a:gd name="adj2" fmla="val 477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4389907" y="1903231"/>
            <a:ext cx="628650" cy="82867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402325" y="2218584"/>
            <a:ext cx="750827" cy="2606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517927" y="2413220"/>
            <a:ext cx="1261846" cy="6504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114" y="276918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Mass-inertia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8225" y="316932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Centrifugal/Coriolis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3036" y="270851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Gravitational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2115" y="2825012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Motor torque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5735" y="3359897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spatial forces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1" y="4177456"/>
            <a:ext cx="2331119" cy="3782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3943870" y="4176137"/>
            <a:ext cx="426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gear ratio squared times motor inertia to diagonal elements </a:t>
            </a:r>
            <a:r>
              <a:rPr lang="en-US"/>
              <a:t>of mass-inertia matrix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3943870" y="5116204"/>
            <a:ext cx="42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assumes motors are 1D rotational elements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7" y="1600996"/>
            <a:ext cx="6304047" cy="4599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217" y="6181217"/>
            <a:ext cx="1067218" cy="2840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50" y="5116204"/>
            <a:ext cx="2338313" cy="329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0823" y="4612200"/>
            <a:ext cx="61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4924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Building Flex Joint Model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DE61-F8A0-1F4F-9618-D1AC997B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8" y="1385393"/>
            <a:ext cx="6098997" cy="3276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73821-0883-454F-B065-300F3F18E1EA}"/>
              </a:ext>
            </a:extLst>
          </p:cNvPr>
          <p:cNvSpPr txBox="1"/>
          <p:nvPr/>
        </p:nvSpPr>
        <p:spPr>
          <a:xfrm>
            <a:off x="3316941" y="10668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B74E9C-A67C-2144-948D-69290D548F22}"/>
              </a:ext>
            </a:extLst>
          </p:cNvPr>
          <p:cNvCxnSpPr/>
          <p:nvPr/>
        </p:nvCxnSpPr>
        <p:spPr>
          <a:xfrm flipV="1">
            <a:off x="1864659" y="3023521"/>
            <a:ext cx="376517" cy="163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4A33B4-F430-8C45-8AFA-F623E6A50733}"/>
              </a:ext>
            </a:extLst>
          </p:cNvPr>
          <p:cNvSpPr txBox="1"/>
          <p:nvPr/>
        </p:nvSpPr>
        <p:spPr>
          <a:xfrm>
            <a:off x="869033" y="466164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dynamics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CD713-3102-4044-BDBA-20C62A939B26}"/>
              </a:ext>
            </a:extLst>
          </p:cNvPr>
          <p:cNvSpPr txBox="1"/>
          <p:nvPr/>
        </p:nvSpPr>
        <p:spPr>
          <a:xfrm>
            <a:off x="4804539" y="591671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Flexible joint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43241B-DA8B-5348-B98F-39A824FD6A54}"/>
              </a:ext>
            </a:extLst>
          </p:cNvPr>
          <p:cNvCxnSpPr>
            <a:cxnSpLocks/>
          </p:cNvCxnSpPr>
          <p:nvPr/>
        </p:nvCxnSpPr>
        <p:spPr>
          <a:xfrm flipH="1" flipV="1">
            <a:off x="6624918" y="2831988"/>
            <a:ext cx="726141" cy="413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E2E08E-8945-5049-B1A4-627746A48399}"/>
              </a:ext>
            </a:extLst>
          </p:cNvPr>
          <p:cNvCxnSpPr>
            <a:cxnSpLocks/>
          </p:cNvCxnSpPr>
          <p:nvPr/>
        </p:nvCxnSpPr>
        <p:spPr>
          <a:xfrm flipV="1">
            <a:off x="5601401" y="4248413"/>
            <a:ext cx="1" cy="1417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13FCF4-3EB2-184B-960E-59E1078E10E3}"/>
              </a:ext>
            </a:extLst>
          </p:cNvPr>
          <p:cNvSpPr txBox="1"/>
          <p:nvPr/>
        </p:nvSpPr>
        <p:spPr>
          <a:xfrm>
            <a:off x="7351059" y="3023521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</a:t>
            </a:r>
            <a:br>
              <a:rPr lang="en-US" dirty="0"/>
            </a:br>
            <a:r>
              <a:rPr lang="en-US" dirty="0"/>
              <a:t>torque from</a:t>
            </a:r>
            <a:br>
              <a:rPr lang="en-US" dirty="0"/>
            </a:br>
            <a:r>
              <a:rPr lang="en-US" dirty="0"/>
              <a:t>flexible joint</a:t>
            </a:r>
          </a:p>
        </p:txBody>
      </p:sp>
    </p:spTree>
    <p:extLst>
      <p:ext uri="{BB962C8B-B14F-4D97-AF65-F5344CB8AC3E}">
        <p14:creationId xmlns:p14="http://schemas.microsoft.com/office/powerpoint/2010/main" val="351444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Building Flex Joint Model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A33B4-F430-8C45-8AFA-F623E6A50733}"/>
              </a:ext>
            </a:extLst>
          </p:cNvPr>
          <p:cNvSpPr txBox="1"/>
          <p:nvPr/>
        </p:nvSpPr>
        <p:spPr>
          <a:xfrm>
            <a:off x="546303" y="130884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dynamics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CD713-3102-4044-BDBA-20C62A939B26}"/>
              </a:ext>
            </a:extLst>
          </p:cNvPr>
          <p:cNvSpPr txBox="1"/>
          <p:nvPr/>
        </p:nvSpPr>
        <p:spPr>
          <a:xfrm>
            <a:off x="4965903" y="118184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Flexible joint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622EC-1368-3F47-93AC-11D29E5B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14" y="1666230"/>
            <a:ext cx="2628900" cy="50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702DAE-7E6E-6A46-B860-49E59331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4" y="2773660"/>
            <a:ext cx="418762" cy="24706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4C296A-2D69-214D-A73E-A16DB79ED940}"/>
              </a:ext>
            </a:extLst>
          </p:cNvPr>
          <p:cNvSpPr txBox="1"/>
          <p:nvPr/>
        </p:nvSpPr>
        <p:spPr>
          <a:xfrm>
            <a:off x="1004048" y="271447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C35AE-43C4-C942-9D41-E748245E121B}"/>
              </a:ext>
            </a:extLst>
          </p:cNvPr>
          <p:cNvSpPr txBox="1"/>
          <p:nvPr/>
        </p:nvSpPr>
        <p:spPr>
          <a:xfrm>
            <a:off x="1021976" y="319946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inertia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96A1D7-0A90-F749-99AF-0DB37D7302A9}"/>
              </a:ext>
            </a:extLst>
          </p:cNvPr>
          <p:cNvSpPr txBox="1"/>
          <p:nvPr/>
        </p:nvSpPr>
        <p:spPr>
          <a:xfrm>
            <a:off x="1021976" y="382434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torque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E4CDA6-5DB6-974A-A531-988BDACBC837}"/>
              </a:ext>
            </a:extLst>
          </p:cNvPr>
          <p:cNvSpPr txBox="1"/>
          <p:nvPr/>
        </p:nvSpPr>
        <p:spPr>
          <a:xfrm>
            <a:off x="990930" y="4449222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torque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9C305B-DABA-CC48-9FA8-67E17B819825}"/>
              </a:ext>
            </a:extLst>
          </p:cNvPr>
          <p:cNvSpPr txBox="1"/>
          <p:nvPr/>
        </p:nvSpPr>
        <p:spPr>
          <a:xfrm>
            <a:off x="889940" y="495368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 damping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D3C3F8-20AE-DE49-A5CA-FDEF1F82E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36" y="1619860"/>
            <a:ext cx="3098800" cy="469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A411F1A-6D30-E346-B8FF-B45DB0858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436" y="2347618"/>
            <a:ext cx="2844800" cy="469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E08543-A92E-C84E-B950-5A13AB49A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45" y="3075376"/>
            <a:ext cx="355715" cy="21342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18A532-3F1A-A04E-9D88-4B33FD8C8552}"/>
              </a:ext>
            </a:extLst>
          </p:cNvPr>
          <p:cNvSpPr txBox="1"/>
          <p:nvPr/>
        </p:nvSpPr>
        <p:spPr>
          <a:xfrm>
            <a:off x="5306667" y="3014794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Flexible joint spring coefficient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60C39-3C7C-794C-A1BD-6B17717BB10F}"/>
              </a:ext>
            </a:extLst>
          </p:cNvPr>
          <p:cNvSpPr txBox="1"/>
          <p:nvPr/>
        </p:nvSpPr>
        <p:spPr>
          <a:xfrm>
            <a:off x="5306667" y="360017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Gear ratio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4AC542-2C50-9243-8CA8-0195B91FE03A}"/>
              </a:ext>
            </a:extLst>
          </p:cNvPr>
          <p:cNvSpPr txBox="1"/>
          <p:nvPr/>
        </p:nvSpPr>
        <p:spPr>
          <a:xfrm>
            <a:off x="5505689" y="430916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Link-side position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FF1921-234A-6445-99F3-6F03438256DA}"/>
              </a:ext>
            </a:extLst>
          </p:cNvPr>
          <p:cNvSpPr txBox="1"/>
          <p:nvPr/>
        </p:nvSpPr>
        <p:spPr>
          <a:xfrm>
            <a:off x="5505689" y="4854219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Coupled viscous damping</a:t>
            </a:r>
          </a:p>
        </p:txBody>
      </p:sp>
    </p:spTree>
    <p:extLst>
      <p:ext uri="{BB962C8B-B14F-4D97-AF65-F5344CB8AC3E}">
        <p14:creationId xmlns:p14="http://schemas.microsoft.com/office/powerpoint/2010/main" val="303343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2" y="3118798"/>
            <a:ext cx="5448300" cy="31369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Flexible Joint Model w/ Gyro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How to include gyroscopic effect?</a:t>
            </a:r>
          </a:p>
          <a:p>
            <a:pPr lvl="1"/>
            <a:r>
              <a:rPr lang="en-US" sz="2600" dirty="0"/>
              <a:t>Use 1D rotational inertia for motor</a:t>
            </a:r>
          </a:p>
          <a:p>
            <a:pPr lvl="1"/>
            <a:r>
              <a:rPr lang="en-US" sz="2600" dirty="0"/>
              <a:t>Will generate different results than NE algorithm presented earlier in the presentation</a:t>
            </a:r>
          </a:p>
          <a:p>
            <a:pPr lvl="1"/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14613" y="4177660"/>
            <a:ext cx="2684587" cy="35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2456" y="5395438"/>
            <a:ext cx="2743200" cy="383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341" y="378019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Motor reaction torque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41" y="54517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torque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54" y="5956906"/>
            <a:ext cx="4788746" cy="2987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6" y="4411343"/>
            <a:ext cx="3648075" cy="5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9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/>
              <a:t>Flexible Joint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Simscape</a:t>
            </a:r>
          </a:p>
          <a:p>
            <a:pPr lvl="1"/>
            <a:r>
              <a:rPr lang="en-US" sz="2600" dirty="0"/>
              <a:t>What about built-in spring damper? Would get </a:t>
            </a:r>
            <a:r>
              <a:rPr lang="en-US" sz="2600"/>
              <a:t>incorrect spring terms using this method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3603625"/>
            <a:ext cx="5486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7152" y="0"/>
            <a:ext cx="8519461" cy="1066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11386" y="1144171"/>
                <a:ext cx="7875340" cy="5597009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What are we trying to do?</a:t>
                </a: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Forward dynamics: solve for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𝑞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e>
                    </m:acc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𝜏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Tools available:</a:t>
                </a: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Euler-Lagrange</a:t>
                </a: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Newton-Euler (order N</a:t>
                </a:r>
                <a:r>
                  <a:rPr lang="en-US" sz="26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US" sz="26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Newton-Euler (recursive; order N)</a:t>
                </a: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Simulation software </a:t>
                </a:r>
                <a:br>
                  <a:rPr lang="en-US" sz="2600" dirty="0">
                    <a:solidFill>
                      <a:schemeClr val="tx1"/>
                    </a:solidFill>
                  </a:rPr>
                </a:br>
                <a:r>
                  <a:rPr lang="en-US" sz="2600" dirty="0">
                    <a:solidFill>
                      <a:schemeClr val="tx1"/>
                    </a:solidFill>
                  </a:rPr>
                  <a:t>(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Simscape</a:t>
                </a:r>
                <a:r>
                  <a:rPr lang="en-US" sz="2600" dirty="0">
                    <a:solidFill>
                      <a:schemeClr val="tx1"/>
                    </a:solidFill>
                  </a:rPr>
                  <a:t>,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MapleSim</a:t>
                </a:r>
                <a:r>
                  <a:rPr lang="en-US" sz="2600" dirty="0">
                    <a:solidFill>
                      <a:schemeClr val="tx1"/>
                    </a:solidFill>
                  </a:rPr>
                  <a:t>, DARTS, etc.)</a:t>
                </a:r>
              </a:p>
              <a:p>
                <a:pPr lvl="1"/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1386" y="1144171"/>
                <a:ext cx="7875340" cy="5597009"/>
              </a:xfrm>
              <a:blipFill rotWithShape="0">
                <a:blip r:embed="rId3"/>
                <a:stretch>
                  <a:fillRect l="-1084" t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54" y="2358233"/>
            <a:ext cx="6304047" cy="4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8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Method Comparison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3786" y="12965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Implementation time (my subjective opinion)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Euler-Lagrange: time consuming; requires in-depth dynamics knowledge; symbolic matrices can be difficult to work with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Newton-Euler: time consuming; requires in-depth dynamics knowledge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Simulation packages: learning curve varies (</a:t>
            </a:r>
            <a:r>
              <a:rPr lang="en-US" sz="2600" dirty="0" err="1">
                <a:solidFill>
                  <a:schemeClr val="tx1"/>
                </a:solidFill>
              </a:rPr>
              <a:t>Simscape</a:t>
            </a:r>
            <a:r>
              <a:rPr lang="en-US" sz="2600" dirty="0">
                <a:solidFill>
                  <a:schemeClr val="tx1"/>
                </a:solidFill>
              </a:rPr>
              <a:t> is easy to learn; DARTS is difficult to learn); implementation is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Method Comparison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3786" y="1296571"/>
            <a:ext cx="7875340" cy="559700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Symbolic matrices available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Euler-Lagrange: yes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Newton-Euler: yes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Simscape</a:t>
            </a:r>
            <a:r>
              <a:rPr lang="en-US" sz="2600" dirty="0">
                <a:solidFill>
                  <a:schemeClr val="tx1"/>
                </a:solidFill>
              </a:rPr>
              <a:t>: no</a:t>
            </a:r>
          </a:p>
          <a:p>
            <a:r>
              <a:rPr lang="en-US" sz="2600" dirty="0">
                <a:solidFill>
                  <a:schemeClr val="tx1"/>
                </a:solidFill>
              </a:rPr>
              <a:t>Note: for larger DOF, symbolic terms often unintelligible 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Example: can’t display centrifugal/Coriolis terms for 7 DOF robot without crashing </a:t>
            </a:r>
            <a:r>
              <a:rPr lang="en-US" sz="2600" dirty="0" err="1">
                <a:solidFill>
                  <a:schemeClr val="tx1"/>
                </a:solidFill>
              </a:rPr>
              <a:t>Matlab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Method Comparison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3786" y="1296571"/>
                <a:ext cx="7875340" cy="5597009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Run-time speed (</a:t>
                </a:r>
                <a:r>
                  <a:rPr lang="en-US" sz="2600" dirty="0" err="1"/>
                  <a:t>Matlab</a:t>
                </a:r>
                <a:r>
                  <a:rPr lang="en-US" sz="2600" dirty="0"/>
                  <a:t>/Simulink/</a:t>
                </a:r>
                <a:r>
                  <a:rPr lang="en-US" sz="2600" dirty="0" err="1"/>
                  <a:t>Simscape</a:t>
                </a:r>
                <a:r>
                  <a:rPr lang="en-US" sz="2600" dirty="0"/>
                  <a:t>)</a:t>
                </a: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Euler-Lagrange: 30-60 seconds in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Matlab</a:t>
                </a:r>
                <a:r>
                  <a:rPr lang="en-US" sz="2600" dirty="0">
                    <a:solidFill>
                      <a:schemeClr val="tx1"/>
                    </a:solidFill>
                  </a:rPr>
                  <a:t> to do symbolic substitution for a single state  (rigid-joint arm); then, still have to invert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𝑞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lvl="1"/>
                <a:endParaRPr lang="en-US" sz="2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Newton-Euler (order N): 65 s for 10 s simulation (flexible-joint robot; may be some Simulink overhead)</a:t>
                </a:r>
              </a:p>
              <a:p>
                <a:pPr lvl="1"/>
                <a:endParaRPr lang="en-US" sz="2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600" dirty="0" err="1">
                    <a:solidFill>
                      <a:schemeClr val="tx1"/>
                    </a:solidFill>
                  </a:rPr>
                  <a:t>Simscape</a:t>
                </a:r>
                <a:r>
                  <a:rPr lang="en-US" sz="2600" dirty="0">
                    <a:solidFill>
                      <a:schemeClr val="tx1"/>
                    </a:solidFill>
                  </a:rPr>
                  <a:t>: 28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s for </a:t>
                </a:r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10 s simulation (flexible-joint robot)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3786" y="1296571"/>
                <a:ext cx="7875340" cy="5597009"/>
              </a:xfrm>
              <a:blipFill rotWithShape="0">
                <a:blip r:embed="rId3"/>
                <a:stretch>
                  <a:fillRect l="-1084" t="-1089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0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Method Comparison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3786" y="12965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Mathematical understanding </a:t>
            </a:r>
            <a:br>
              <a:rPr lang="en-US" sz="2600" dirty="0"/>
            </a:br>
            <a:r>
              <a:rPr lang="en-US" sz="2600" dirty="0"/>
              <a:t>(my subjective opinion)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Euler-Lagrange/Newton-Euler: Good – both can provide symbolic and numerical models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Simscape</a:t>
            </a:r>
            <a:r>
              <a:rPr lang="en-US" sz="2600" dirty="0">
                <a:solidFill>
                  <a:schemeClr val="tx1"/>
                </a:solidFill>
              </a:rPr>
              <a:t>: No intuitive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86" y="0"/>
            <a:ext cx="8250923" cy="1066800"/>
          </a:xfrm>
        </p:spPr>
        <p:txBody>
          <a:bodyPr>
            <a:normAutofit/>
          </a:bodyPr>
          <a:lstStyle/>
          <a:p>
            <a:r>
              <a:rPr lang="en-US" dirty="0"/>
              <a:t>Method Comparison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386" y="1144171"/>
            <a:ext cx="7875340" cy="5597009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63786" y="1296571"/>
            <a:ext cx="7875340" cy="5597009"/>
          </a:xfrm>
        </p:spPr>
        <p:txBody>
          <a:bodyPr>
            <a:normAutofit/>
          </a:bodyPr>
          <a:lstStyle/>
          <a:p>
            <a:r>
              <a:rPr lang="en-US" sz="2600" dirty="0"/>
              <a:t>Visualization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Euler-Lagrange/Newton-Euler: Need additional code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Simscape</a:t>
            </a:r>
            <a:r>
              <a:rPr lang="en-US" sz="2600" dirty="0">
                <a:solidFill>
                  <a:schemeClr val="tx1"/>
                </a:solidFill>
              </a:rPr>
              <a:t>: Included in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81" y="0"/>
            <a:ext cx="8519461" cy="1066800"/>
          </a:xfrm>
        </p:spPr>
        <p:txBody>
          <a:bodyPr>
            <a:normAutofit/>
          </a:bodyPr>
          <a:lstStyle/>
          <a:p>
            <a:r>
              <a:rPr lang="en-US" dirty="0"/>
              <a:t>Method Comparison -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0342" y="6400802"/>
            <a:ext cx="506506" cy="340378"/>
          </a:xfrm>
        </p:spPr>
        <p:txBody>
          <a:bodyPr/>
          <a:lstStyle/>
          <a:p>
            <a:fld id="{0CA9AFDA-0C0B-5E45-B1C2-B87DB7947E8A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95368"/>
              </p:ext>
            </p:extLst>
          </p:nvPr>
        </p:nvGraphicFramePr>
        <p:xfrm>
          <a:off x="375203" y="1452866"/>
          <a:ext cx="8568772" cy="45618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42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Euler-Lagrange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Newton-Euler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Simscape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4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Implementation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Requires good understanding of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Requires good understanding of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Learning curve; easy to implement after software is understood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4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Symbolic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Sim</a:t>
                      </a:r>
                      <a:r>
                        <a:rPr lang="en-US" b="1" baseline="0" dirty="0"/>
                        <a:t>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Extremely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 slow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C000"/>
                          </a:solidFill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Fastest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Mathematical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Need additional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Need additional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8049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heme_rpi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_theme_rpi" id="{2948DA5D-6A50-4745-93E0-14F24E62AF87}" vid="{A9836D13-4B42-B946-AD46-D1FC31114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powerpoint_theme_rpi</Template>
  <TotalTime>77112</TotalTime>
  <Words>984</Words>
  <Application>Microsoft Macintosh PowerPoint</Application>
  <PresentationFormat>On-screen Show (4:3)</PresentationFormat>
  <Paragraphs>229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 2</vt:lpstr>
      <vt:lpstr>powerpoint_theme_rpi</vt:lpstr>
      <vt:lpstr>Simscape Tutorial</vt:lpstr>
      <vt:lpstr>Overview</vt:lpstr>
      <vt:lpstr>Overview</vt:lpstr>
      <vt:lpstr>Method Comparison</vt:lpstr>
      <vt:lpstr>Method Comparison</vt:lpstr>
      <vt:lpstr>Method Comparison</vt:lpstr>
      <vt:lpstr>Method Comparison</vt:lpstr>
      <vt:lpstr>Method Comparison</vt:lpstr>
      <vt:lpstr>Method Comparison - Summary</vt:lpstr>
      <vt:lpstr>Method Comparison</vt:lpstr>
      <vt:lpstr>Building Model in Simscape</vt:lpstr>
      <vt:lpstr>Building Model in Simscape</vt:lpstr>
      <vt:lpstr>Building Model in Simscape</vt:lpstr>
      <vt:lpstr>Building Model in Simscape</vt:lpstr>
      <vt:lpstr>Flexible Joint Model</vt:lpstr>
      <vt:lpstr>Flexible Joint Model</vt:lpstr>
      <vt:lpstr>Flexible Joint Model</vt:lpstr>
      <vt:lpstr>Flexible Joint Model</vt:lpstr>
      <vt:lpstr>Building Flex Joint Model Simscape</vt:lpstr>
      <vt:lpstr>Building Flex Joint Model Simscape</vt:lpstr>
      <vt:lpstr>Building Flex Joint Model Simscape</vt:lpstr>
      <vt:lpstr>Flexible Joint Model w/ Gyro</vt:lpstr>
      <vt:lpstr>Flexible Joint Model</vt:lpstr>
    </vt:vector>
  </TitlesOfParts>
  <Company>Union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Carabis</dc:creator>
  <cp:lastModifiedBy>David Carabis</cp:lastModifiedBy>
  <cp:revision>1262</cp:revision>
  <dcterms:created xsi:type="dcterms:W3CDTF">2017-06-26T13:54:26Z</dcterms:created>
  <dcterms:modified xsi:type="dcterms:W3CDTF">2020-09-24T18:22:41Z</dcterms:modified>
</cp:coreProperties>
</file>