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_rels/slide17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8.xml.rels" ContentType="application/vnd.openxmlformats-package.relationships+xml"/>
  <Override PartName="/ppt/slides/_rels/slide1.xml.rels" ContentType="application/vnd.openxmlformats-package.relationships+xml"/>
  <Override PartName="/ppt/slides/slide13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media/image7.wmf" ContentType="image/x-wmf"/>
  <Override PartName="/ppt/media/image6.wmf" ContentType="image/x-wmf"/>
  <Override PartName="/ppt/media/image4.png" ContentType="image/png"/>
  <Override PartName="/ppt/media/image5.wmf" ContentType="image/x-wmf"/>
  <Override PartName="/ppt/media/image3.png" ContentType="image/png"/>
  <Override PartName="/ppt/media/image2.png" ContentType="image/png"/>
  <Override PartName="/ppt/media/image1.png" ContentType="image/png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8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8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GB" sz="1200">
                <a:solidFill>
                  <a:srgbClr val="8b8b8b"/>
                </a:solidFill>
                <a:latin typeface="Calibri"/>
              </a:rPr>
              <a:t>23/09/14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6E969A13-7902-48EE-BDED-9E9A8527065C}" type="slidenum">
              <a:rPr lang="en-GB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400"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–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Arial"/>
              <a:buChar char="»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Fifth level</a:t>
            </a:r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GB" sz="1200">
                <a:solidFill>
                  <a:srgbClr val="8b8b8b"/>
                </a:solidFill>
                <a:latin typeface="Calibri"/>
              </a:rPr>
              <a:t>23/09/14</a:t>
            </a:r>
            <a:endParaRPr/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E184BC97-FB52-489C-B946-8583397CBAFF}" type="slidenum">
              <a:rPr lang="en-GB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6.wmf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7.wmf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.wmf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762120" y="68580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4400" u="sng">
                <a:solidFill>
                  <a:srgbClr val="000000"/>
                </a:solidFill>
                <a:latin typeface="Calibri"/>
              </a:rPr>
              <a:t>HOME AUTOMATION</a:t>
            </a:r>
            <a:r>
              <a:rPr b="1" lang="en-US" sz="4400" u="sng">
                <a:solidFill>
                  <a:srgbClr val="000000"/>
                </a:solidFill>
                <a:latin typeface="Calibri"/>
              </a:rPr>
              <a:t>
</a:t>
            </a:r>
            <a:r>
              <a:rPr b="1" lang="en-US" sz="4400" u="sng">
                <a:solidFill>
                  <a:srgbClr val="000000"/>
                </a:solidFill>
                <a:latin typeface="Calibri"/>
              </a:rPr>
              <a:t>SYSTEM</a:t>
            </a:r>
            <a:endParaRPr/>
          </a:p>
        </p:txBody>
      </p:sp>
      <p:sp>
        <p:nvSpPr>
          <p:cNvPr id="79" name="TextShape 2"/>
          <p:cNvSpPr txBox="1"/>
          <p:nvPr/>
        </p:nvSpPr>
        <p:spPr>
          <a:xfrm>
            <a:off x="1143000" y="3048120"/>
            <a:ext cx="7467120" cy="3123720"/>
          </a:xfrm>
          <a:prstGeom prst="rect">
            <a:avLst/>
          </a:prstGeom>
        </p:spPr>
        <p:txBody>
          <a:bodyPr/>
          <a:p>
            <a:pPr algn="r">
              <a:lnSpc>
                <a:spcPct val="100000"/>
              </a:lnSpc>
            </a:pPr>
            <a:r>
              <a:rPr b="1" lang="en-GB" sz="5100" u="sng">
                <a:solidFill>
                  <a:srgbClr val="000000"/>
                </a:solidFill>
                <a:latin typeface="Calibri"/>
              </a:rPr>
              <a:t>TEAM MEMBERS:-</a:t>
            </a:r>
            <a:endParaRPr/>
          </a:p>
          <a:p>
            <a:pPr algn="r">
              <a:lnSpc>
                <a:spcPct val="100000"/>
              </a:lnSpc>
            </a:pPr>
            <a:r>
              <a:rPr b="1" lang="en-GB" sz="5100">
                <a:solidFill>
                  <a:srgbClr val="000000"/>
                </a:solidFill>
                <a:latin typeface="Calibri"/>
              </a:rPr>
              <a:t>DEEPAK J PUTHUKKADEN-20</a:t>
            </a:r>
            <a:endParaRPr/>
          </a:p>
          <a:p>
            <a:pPr algn="r">
              <a:lnSpc>
                <a:spcPct val="100000"/>
              </a:lnSpc>
            </a:pPr>
            <a:r>
              <a:rPr b="1" lang="en-GB" sz="5100">
                <a:solidFill>
                  <a:srgbClr val="000000"/>
                </a:solidFill>
                <a:latin typeface="Calibri"/>
              </a:rPr>
              <a:t>GIRIDHAR A K-31</a:t>
            </a:r>
            <a:endParaRPr/>
          </a:p>
          <a:p>
            <a:pPr algn="r">
              <a:lnSpc>
                <a:spcPct val="100000"/>
              </a:lnSpc>
            </a:pPr>
            <a:r>
              <a:rPr b="1" lang="en-GB" sz="5100">
                <a:solidFill>
                  <a:srgbClr val="000000"/>
                </a:solidFill>
                <a:latin typeface="Calibri"/>
              </a:rPr>
              <a:t>GOVINDH B-32</a:t>
            </a:r>
            <a:endParaRPr/>
          </a:p>
          <a:p>
            <a:pPr algn="r">
              <a:lnSpc>
                <a:spcPct val="100000"/>
              </a:lnSpc>
            </a:pPr>
            <a:r>
              <a:rPr b="1" lang="en-GB" sz="5100">
                <a:solidFill>
                  <a:srgbClr val="000000"/>
                </a:solidFill>
                <a:latin typeface="Calibri"/>
              </a:rPr>
              <a:t>ROHIT SREEKUMAR-53</a:t>
            </a:r>
            <a:endParaRPr/>
          </a:p>
          <a:p>
            <a:pPr algn="r">
              <a:lnSpc>
                <a:spcPct val="100000"/>
              </a:lnSpc>
            </a:pPr>
            <a:r>
              <a:rPr b="1" lang="en-GB" sz="5100">
                <a:solidFill>
                  <a:srgbClr val="000000"/>
                </a:solidFill>
                <a:latin typeface="Calibri"/>
              </a:rPr>
              <a:t>SHINE ALI-59</a:t>
            </a:r>
            <a:endParaRPr/>
          </a:p>
          <a:p>
            <a:pPr algn="r">
              <a:lnSpc>
                <a:spcPct val="100000"/>
              </a:lnSpc>
            </a:pPr>
            <a:endParaRPr/>
          </a:p>
          <a:p>
            <a:pPr algn="r"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457200" y="274680"/>
            <a:ext cx="8229240" cy="4870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2400" u="sng">
                <a:solidFill>
                  <a:srgbClr val="000000"/>
                </a:solidFill>
                <a:latin typeface="Calibri"/>
              </a:rPr>
              <a:t>WATER PUMP SYSTEM - CODE</a:t>
            </a:r>
            <a:endParaRPr/>
          </a:p>
        </p:txBody>
      </p:sp>
      <p:graphicFrame>
        <p:nvGraphicFramePr>
          <p:cNvPr id="112" name="Table 2"/>
          <p:cNvGraphicFramePr/>
          <p:nvPr/>
        </p:nvGraphicFramePr>
        <p:xfrm>
          <a:off x="228600" y="990720"/>
          <a:ext cx="8686440" cy="5486040"/>
        </p:xfrm>
        <a:graphic>
          <a:graphicData uri="http://schemas.openxmlformats.org/drawingml/2006/table">
            <a:tbl>
              <a:tblPr/>
              <a:tblGrid>
                <a:gridCol w="4343400"/>
                <a:gridCol w="4343400"/>
              </a:tblGrid>
              <a:tr h="55872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#define pcinput A0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
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#define pcoutput 9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
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#define pclinterrupt A1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
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#define pcloverride A2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
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
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int pcsensor,pcstate;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
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
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void setup()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
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{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
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  Serial.begin(9600);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
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  pinMode(pcinput,INPUT);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
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  pinMode(pcoutput,OUTPUT);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
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  pcsensor = digitalRead(pcinput);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
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  pcstate = pcinput;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
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}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
</a:t>
                      </a:r>
                      <a:r>
                        <a:rPr lang="en-GB">
                          <a:solidFill>
                            <a:srgbClr val="000000"/>
                          </a:solidFill>
                          <a:latin typeface="Calibri"/>
                        </a:rPr>
                        <a:t>
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void loop()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
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{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
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  pcsensor = digitalRead(pcinput);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
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  if(pcsensor!=pcstate)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
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  {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
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    if(pcsensor == 1)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
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    { digitalWrite(pcoutput,HIGH);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
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      Serial.println("Motor is ON");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
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      pcstate = pcsensor;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
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    }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
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    else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
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    { digitalWrite(pcoutput,LOW);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
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      Serial.println("Motor is OFF");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
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      pcstate = pcsensor;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
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    }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
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  }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
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  while(digitalRead(pcinterrupt)) //interrupt function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
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   digitalWrite(pcoutput,digitalRead(pcoverride));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
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 delay(500);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
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}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457200" y="274680"/>
            <a:ext cx="8229240" cy="6393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2400" u="sng">
                <a:solidFill>
                  <a:srgbClr val="000000"/>
                </a:solidFill>
                <a:latin typeface="Calibri"/>
              </a:rPr>
              <a:t>WATER PUMP SYSTEM - DESIGN</a:t>
            </a:r>
            <a:endParaRPr/>
          </a:p>
        </p:txBody>
      </p:sp>
      <p:pic>
        <p:nvPicPr>
          <p:cNvPr id="114" name="Content Placeholder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-685800" y="0"/>
            <a:ext cx="10058040" cy="7314840"/>
          </a:xfrm>
          <a:prstGeom prst="rect">
            <a:avLst/>
          </a:prstGeom>
          <a:ln w="9360">
            <a:noFill/>
          </a:ln>
        </p:spPr>
      </p:pic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4400" u="sng">
                <a:solidFill>
                  <a:srgbClr val="000000"/>
                </a:solidFill>
                <a:latin typeface="Calibri"/>
              </a:rPr>
              <a:t>INTERNAL LIGHTING SYSTEM</a:t>
            </a:r>
            <a:endParaRPr/>
          </a:p>
        </p:txBody>
      </p:sp>
      <p:sp>
        <p:nvSpPr>
          <p:cNvPr id="116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b="1" lang="en-US" sz="3200">
                <a:solidFill>
                  <a:srgbClr val="000000"/>
                </a:solidFill>
                <a:latin typeface="Calibri"/>
              </a:rPr>
              <a:t>    </a:t>
            </a:r>
            <a:r>
              <a:rPr b="1" lang="en-US" sz="3200" u="sng">
                <a:solidFill>
                  <a:srgbClr val="000000"/>
                </a:solidFill>
                <a:latin typeface="Calibri"/>
              </a:rPr>
              <a:t>DESCRIPTION:-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It controls the amount of illumination in a room based on the external inputs about the amount of sunlight entering a room.For,demonstration we use an LED,brightness of which is controlled using PULSE WIDTH MODULATION technique.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US" sz="3200">
                <a:solidFill>
                  <a:srgbClr val="000000"/>
                </a:solidFill>
                <a:latin typeface="Calibri"/>
              </a:rPr>
              <a:t>    </a:t>
            </a:r>
            <a:r>
              <a:rPr b="1" lang="en-US" sz="3200" u="sng">
                <a:solidFill>
                  <a:srgbClr val="000000"/>
                </a:solidFill>
                <a:latin typeface="Calibri"/>
              </a:rPr>
              <a:t>PROGRESS:-</a:t>
            </a:r>
            <a:r>
              <a:rPr b="1" lang="en-US" sz="3200">
                <a:solidFill>
                  <a:srgbClr val="000000"/>
                </a:solidFill>
                <a:latin typeface="Calibri"/>
              </a:rPr>
              <a:t>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CODING – COMPLETED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DESIGN – COMPLETED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INTERFACING – ON PROGRESS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2400" u="sng">
                <a:solidFill>
                  <a:srgbClr val="000000"/>
                </a:solidFill>
                <a:latin typeface="Calibri"/>
              </a:rPr>
              <a:t>INTERNAL  LIGHTING  SYSTEM - CODE</a:t>
            </a:r>
            <a:endParaRPr/>
          </a:p>
        </p:txBody>
      </p:sp>
      <p:graphicFrame>
        <p:nvGraphicFramePr>
          <p:cNvPr id="118" name="Table 2"/>
          <p:cNvGraphicFramePr/>
          <p:nvPr/>
        </p:nvGraphicFramePr>
        <p:xfrm>
          <a:off x="304920" y="1219320"/>
          <a:ext cx="8610120" cy="4343040"/>
        </p:xfrm>
        <a:graphic>
          <a:graphicData uri="http://schemas.openxmlformats.org/drawingml/2006/table">
            <a:tbl>
              <a:tblPr/>
              <a:tblGrid>
                <a:gridCol w="2666880"/>
                <a:gridCol w="5943600"/>
              </a:tblGrid>
              <a:tr h="43434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#define alinput A0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
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#define aloutput 9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
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#define alinterrupt A1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
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#define aloverride A2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
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
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float alsensor,alvoltage; 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
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int albrightness;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
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
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void setup() 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
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{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
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  Serial.begin(9600);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
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  pinMode(alinterrupt,INPUT);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
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  pinMode(aloverride,INPUT);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
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}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void loop() 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
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{ alsensor = analogRead(alinput); //read the sensor value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
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  albrightness = alsensor / 4; //convert the value to 8-bit res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
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  alvoltage = alsensor * (5.0 / 1024.0); //convert to 0-5V range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
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  Serial.print("The voltage is: ");  //prints the voltage through serial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
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  Serial.println(alvoltage);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
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  analogWrite(aloutput,albrightness); //output the PWM to the LED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
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  while(digitalRead(alinterrupt)) //interrupt function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
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  { if(digitalRead(aloverride)) //override - ON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
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     analogWrite(aloutput,255);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
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    else //override - OFF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
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     analogWrite(aloutput,0);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
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  }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
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  delay(500);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
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}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pic>
        <p:nvPicPr>
          <p:cNvPr id="120" name="Content Placeholder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0362960" cy="708624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4400" u="sng">
                <a:solidFill>
                  <a:srgbClr val="000000"/>
                </a:solidFill>
                <a:latin typeface="Calibri"/>
              </a:rPr>
              <a:t>DOOR-LOCKING SYSTEM</a:t>
            </a:r>
            <a:endParaRPr/>
          </a:p>
        </p:txBody>
      </p:sp>
      <p:sp>
        <p:nvSpPr>
          <p:cNvPr id="122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b="1" lang="en-US" sz="3200">
                <a:solidFill>
                  <a:srgbClr val="000000"/>
                </a:solidFill>
                <a:latin typeface="Calibri"/>
              </a:rPr>
              <a:t>    </a:t>
            </a:r>
            <a:r>
              <a:rPr b="1" lang="en-US" sz="3200" u="sng">
                <a:solidFill>
                  <a:srgbClr val="000000"/>
                </a:solidFill>
                <a:latin typeface="Calibri"/>
              </a:rPr>
              <a:t>DESCRIPTION:-</a:t>
            </a:r>
            <a:endParaRPr/>
          </a:p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Calibri"/>
              </a:rPr>
              <a:t>    </a:t>
            </a:r>
            <a:r>
              <a:rPr lang="en-US" sz="3000">
                <a:solidFill>
                  <a:srgbClr val="000000"/>
                </a:solidFill>
                <a:latin typeface="Calibri"/>
              </a:rPr>
              <a:t>Adds security to our home. Keypad is interfaced with a microcontroller which is then connected to a DOOR-LOCK system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US" sz="3200">
                <a:solidFill>
                  <a:srgbClr val="000000"/>
                </a:solidFill>
                <a:latin typeface="Calibri"/>
              </a:rPr>
              <a:t>     </a:t>
            </a:r>
            <a:r>
              <a:rPr b="1" lang="en-US" sz="3200" u="sng">
                <a:solidFill>
                  <a:srgbClr val="000000"/>
                </a:solidFill>
                <a:latin typeface="Calibri"/>
              </a:rPr>
              <a:t>PROGRESS:-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Calibri"/>
              </a:rPr>
              <a:t>CODING – ON PROGRESS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Calibri"/>
              </a:rPr>
              <a:t>DESIGN – ON PROGRESS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Calibri"/>
              </a:rPr>
              <a:t>INTERFACING – ON PROGRESS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4400" u="sng">
                <a:solidFill>
                  <a:srgbClr val="000000"/>
                </a:solidFill>
                <a:latin typeface="Calibri"/>
              </a:rPr>
              <a:t>MUSIC PLAYER SYSTEM</a:t>
            </a:r>
            <a:endParaRPr/>
          </a:p>
        </p:txBody>
      </p:sp>
      <p:sp>
        <p:nvSpPr>
          <p:cNvPr id="124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b="1" lang="en-US" sz="3200">
                <a:solidFill>
                  <a:srgbClr val="000000"/>
                </a:solidFill>
                <a:latin typeface="Calibri"/>
              </a:rPr>
              <a:t>    </a:t>
            </a:r>
            <a:r>
              <a:rPr b="1" lang="en-US" sz="3200" u="sng">
                <a:solidFill>
                  <a:srgbClr val="000000"/>
                </a:solidFill>
                <a:latin typeface="Calibri"/>
              </a:rPr>
              <a:t>DESCRIPTION:-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    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It adds entertainment to our home. Music player is integrated into the Raspberry Pi which can play music using an installed software in the operating system.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US" sz="3200">
                <a:solidFill>
                  <a:srgbClr val="000000"/>
                </a:solidFill>
                <a:latin typeface="Calibri"/>
              </a:rPr>
              <a:t>    </a:t>
            </a:r>
            <a:r>
              <a:rPr b="1" lang="en-US" sz="3200" u="sng">
                <a:solidFill>
                  <a:srgbClr val="000000"/>
                </a:solidFill>
                <a:latin typeface="Calibri"/>
              </a:rPr>
              <a:t>PROGRESS:-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CODING – ON PROGRESS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DESIGN – ON PROGRESS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INTERFACING – ON PROGRESS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4400" u="sng">
                <a:solidFill>
                  <a:srgbClr val="000000"/>
                </a:solidFill>
                <a:latin typeface="Calibri"/>
              </a:rPr>
              <a:t>CONCLUSION</a:t>
            </a:r>
            <a:endParaRPr/>
          </a:p>
        </p:txBody>
      </p:sp>
      <p:sp>
        <p:nvSpPr>
          <p:cNvPr id="126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70% of our project on HOME AUTOMATION is completed and the remaining 40% will be completed well before the submission date.</a:t>
            </a: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128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n-US" sz="6000">
                <a:solidFill>
                  <a:srgbClr val="000000"/>
                </a:solidFill>
                <a:latin typeface="Calibri"/>
              </a:rPr>
              <a:t>THANK YOU</a:t>
            </a:r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3200" u="sng">
                <a:solidFill>
                  <a:srgbClr val="000000"/>
                </a:solidFill>
                <a:latin typeface="Calibri"/>
              </a:rPr>
              <a:t>INTRODUCTION</a:t>
            </a:r>
            <a:endParaRPr/>
          </a:p>
        </p:txBody>
      </p:sp>
      <p:sp>
        <p:nvSpPr>
          <p:cNvPr id="81" name="TextShape 2"/>
          <p:cNvSpPr txBox="1"/>
          <p:nvPr/>
        </p:nvSpPr>
        <p:spPr>
          <a:xfrm>
            <a:off x="457200" y="106668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000000"/>
                </a:solidFill>
                <a:latin typeface="Calibri"/>
              </a:rPr>
              <a:t>     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000000"/>
                </a:solidFill>
                <a:latin typeface="Calibri"/>
              </a:rPr>
              <a:t>     </a:t>
            </a:r>
            <a:r>
              <a:rPr b="1" lang="en-US" sz="2400">
                <a:solidFill>
                  <a:srgbClr val="000000"/>
                </a:solidFill>
                <a:latin typeface="Calibri"/>
              </a:rPr>
              <a:t>A simple home automation project using raspberry pi,designed to perform a few basic functions in an household which include :-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n-US" sz="2200">
                <a:solidFill>
                  <a:srgbClr val="000000"/>
                </a:solidFill>
                <a:latin typeface="Calibri"/>
              </a:rPr>
              <a:t>Adaptive internal lighting system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n-US" sz="2200">
                <a:solidFill>
                  <a:srgbClr val="000000"/>
                </a:solidFill>
                <a:latin typeface="Calibri"/>
              </a:rPr>
              <a:t>External lighting system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n-US" sz="2200">
                <a:solidFill>
                  <a:srgbClr val="000000"/>
                </a:solidFill>
                <a:latin typeface="Calibri"/>
              </a:rPr>
              <a:t>Automatic water pump system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n-US" sz="2200">
                <a:solidFill>
                  <a:srgbClr val="000000"/>
                </a:solidFill>
                <a:latin typeface="Calibri"/>
              </a:rPr>
              <a:t>Password assisted door-locking system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n-US" sz="2200">
                <a:solidFill>
                  <a:srgbClr val="000000"/>
                </a:solidFill>
                <a:latin typeface="Calibri"/>
              </a:rPr>
              <a:t>Temperature measurement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n-US" sz="2200">
                <a:solidFill>
                  <a:srgbClr val="000000"/>
                </a:solidFill>
                <a:latin typeface="Calibri"/>
              </a:rPr>
              <a:t>Music system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n-US" sz="2200">
                <a:solidFill>
                  <a:srgbClr val="000000"/>
                </a:solidFill>
                <a:latin typeface="Calibri"/>
              </a:rPr>
              <a:t>Data logging    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3200400" y="0"/>
            <a:ext cx="2514240" cy="6091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2400" u="sng">
                <a:solidFill>
                  <a:srgbClr val="000000"/>
                </a:solidFill>
                <a:latin typeface="Calibri"/>
              </a:rPr>
              <a:t>BLOCK DIAGRAM</a:t>
            </a:r>
            <a:endParaRPr/>
          </a:p>
        </p:txBody>
      </p:sp>
      <p:sp>
        <p:nvSpPr>
          <p:cNvPr id="83" name="CustomShape 2"/>
          <p:cNvSpPr/>
          <p:nvPr/>
        </p:nvSpPr>
        <p:spPr>
          <a:xfrm>
            <a:off x="3048120" y="762120"/>
            <a:ext cx="2666520" cy="914040"/>
          </a:xfrm>
          <a:prstGeom prst="rect">
            <a:avLst/>
          </a:prstGeom>
          <a:solidFill>
            <a:srgbClr val="ffffff"/>
          </a:solidFill>
          <a:ln w="25560">
            <a:solidFill>
              <a:srgbClr val="3a5f8b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GB" u="sng">
                <a:solidFill>
                  <a:srgbClr val="000000"/>
                </a:solidFill>
                <a:latin typeface="Calibri"/>
              </a:rPr>
              <a:t>RASPBERRY PI</a:t>
            </a:r>
            <a:endParaRPr/>
          </a:p>
        </p:txBody>
      </p:sp>
      <p:sp>
        <p:nvSpPr>
          <p:cNvPr id="84" name="CustomShape 3"/>
          <p:cNvSpPr/>
          <p:nvPr/>
        </p:nvSpPr>
        <p:spPr>
          <a:xfrm>
            <a:off x="3124080" y="3505320"/>
            <a:ext cx="2437920" cy="990360"/>
          </a:xfrm>
          <a:prstGeom prst="rect">
            <a:avLst/>
          </a:prstGeom>
          <a:solidFill>
            <a:srgbClr val="ffffff"/>
          </a:solidFill>
          <a:ln w="25560">
            <a:solidFill>
              <a:srgbClr val="1f497d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GB" u="sng">
                <a:solidFill>
                  <a:srgbClr val="000000"/>
                </a:solidFill>
                <a:latin typeface="Calibri"/>
              </a:rPr>
              <a:t>MICROCONTROLLER</a:t>
            </a:r>
            <a:endParaRPr/>
          </a:p>
        </p:txBody>
      </p:sp>
      <p:sp>
        <p:nvSpPr>
          <p:cNvPr id="85" name="CustomShape 4"/>
          <p:cNvSpPr/>
          <p:nvPr/>
        </p:nvSpPr>
        <p:spPr>
          <a:xfrm>
            <a:off x="6095880" y="5257800"/>
            <a:ext cx="2437920" cy="1294920"/>
          </a:xfrm>
          <a:prstGeom prst="rect">
            <a:avLst/>
          </a:prstGeom>
          <a:solidFill>
            <a:srgbClr val="ffffff"/>
          </a:solidFill>
          <a:ln w="25560">
            <a:solidFill>
              <a:srgbClr val="1f497d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GB" u="sng">
                <a:solidFill>
                  <a:srgbClr val="000000"/>
                </a:solidFill>
                <a:latin typeface="Calibri"/>
              </a:rPr>
              <a:t>WATER PUMP</a:t>
            </a:r>
            <a:endParaRPr/>
          </a:p>
          <a:p>
            <a:pPr algn="ctr">
              <a:lnSpc>
                <a:spcPct val="100000"/>
              </a:lnSpc>
            </a:pPr>
            <a:r>
              <a:rPr lang="en-GB">
                <a:solidFill>
                  <a:srgbClr val="000000"/>
                </a:solidFill>
                <a:latin typeface="Calibri"/>
              </a:rPr>
              <a:t>I/P-  FLOAT SWITCH</a:t>
            </a:r>
            <a:endParaRPr/>
          </a:p>
          <a:p>
            <a:pPr algn="ctr">
              <a:lnSpc>
                <a:spcPct val="100000"/>
              </a:lnSpc>
            </a:pPr>
            <a:r>
              <a:rPr lang="en-GB">
                <a:solidFill>
                  <a:srgbClr val="000000"/>
                </a:solidFill>
                <a:latin typeface="Calibri"/>
              </a:rPr>
              <a:t>O/P- DIGITAL (MOTOR)</a:t>
            </a:r>
            <a:endParaRPr/>
          </a:p>
          <a:p>
            <a:pPr algn="ctr">
              <a:lnSpc>
                <a:spcPct val="100000"/>
              </a:lnSpc>
            </a:pPr>
            <a:r>
              <a:rPr lang="en-GB">
                <a:solidFill>
                  <a:srgbClr val="000000"/>
                </a:solidFill>
                <a:latin typeface="Calibri"/>
              </a:rPr>
              <a:t>PINS - 4</a:t>
            </a:r>
            <a:endParaRPr/>
          </a:p>
        </p:txBody>
      </p:sp>
      <p:sp>
        <p:nvSpPr>
          <p:cNvPr id="86" name="CustomShape 5"/>
          <p:cNvSpPr/>
          <p:nvPr/>
        </p:nvSpPr>
        <p:spPr>
          <a:xfrm>
            <a:off x="228600" y="762120"/>
            <a:ext cx="2133360" cy="837720"/>
          </a:xfrm>
          <a:prstGeom prst="rect">
            <a:avLst/>
          </a:prstGeom>
          <a:solidFill>
            <a:srgbClr val="ffffff"/>
          </a:solidFill>
          <a:ln w="25560">
            <a:solidFill>
              <a:srgbClr val="1f497d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GB" u="sng">
                <a:solidFill>
                  <a:srgbClr val="000000"/>
                </a:solidFill>
                <a:latin typeface="Calibri"/>
              </a:rPr>
              <a:t>RTC MODULE</a:t>
            </a:r>
            <a:endParaRPr/>
          </a:p>
          <a:p>
            <a:pPr algn="ctr">
              <a:lnSpc>
                <a:spcPct val="100000"/>
              </a:lnSpc>
            </a:pPr>
            <a:r>
              <a:rPr lang="en-GB">
                <a:solidFill>
                  <a:srgbClr val="000000"/>
                </a:solidFill>
                <a:latin typeface="Calibri"/>
              </a:rPr>
              <a:t>PINS - 2</a:t>
            </a:r>
            <a:endParaRPr/>
          </a:p>
        </p:txBody>
      </p:sp>
      <p:sp>
        <p:nvSpPr>
          <p:cNvPr id="87" name="CustomShape 6"/>
          <p:cNvSpPr/>
          <p:nvPr/>
        </p:nvSpPr>
        <p:spPr>
          <a:xfrm>
            <a:off x="3048120" y="5410080"/>
            <a:ext cx="2437920" cy="837720"/>
          </a:xfrm>
          <a:prstGeom prst="rect">
            <a:avLst/>
          </a:prstGeom>
          <a:solidFill>
            <a:srgbClr val="ffffff"/>
          </a:solidFill>
          <a:ln w="25560">
            <a:solidFill>
              <a:srgbClr val="1f497d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GB" u="sng">
                <a:solidFill>
                  <a:srgbClr val="000000"/>
                </a:solidFill>
                <a:latin typeface="Calibri"/>
              </a:rPr>
              <a:t>TEMP MEASUREMENT</a:t>
            </a:r>
            <a:endParaRPr/>
          </a:p>
          <a:p>
            <a:pPr algn="ctr">
              <a:lnSpc>
                <a:spcPct val="100000"/>
              </a:lnSpc>
            </a:pPr>
            <a:r>
              <a:rPr lang="en-GB">
                <a:solidFill>
                  <a:srgbClr val="000000"/>
                </a:solidFill>
                <a:latin typeface="Calibri"/>
              </a:rPr>
              <a:t>I/P – 1 ANALOG(LM35)</a:t>
            </a:r>
            <a:endParaRPr/>
          </a:p>
          <a:p>
            <a:pPr algn="ctr">
              <a:lnSpc>
                <a:spcPct val="100000"/>
              </a:lnSpc>
            </a:pPr>
            <a:r>
              <a:rPr lang="en-GB">
                <a:solidFill>
                  <a:srgbClr val="000000"/>
                </a:solidFill>
                <a:latin typeface="Calibri"/>
              </a:rPr>
              <a:t>PINS - 1</a:t>
            </a:r>
            <a:endParaRPr/>
          </a:p>
        </p:txBody>
      </p:sp>
      <p:sp>
        <p:nvSpPr>
          <p:cNvPr id="88" name="CustomShape 7"/>
          <p:cNvSpPr/>
          <p:nvPr/>
        </p:nvSpPr>
        <p:spPr>
          <a:xfrm>
            <a:off x="7010280" y="838080"/>
            <a:ext cx="1599840" cy="1523520"/>
          </a:xfrm>
          <a:prstGeom prst="rect">
            <a:avLst/>
          </a:prstGeom>
          <a:solidFill>
            <a:srgbClr val="ffffff"/>
          </a:solidFill>
          <a:ln w="25560">
            <a:solidFill>
              <a:srgbClr val="1f497d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b="1" lang="en-GB" u="sng">
                <a:solidFill>
                  <a:srgbClr val="000000"/>
                </a:solidFill>
                <a:latin typeface="Calibri"/>
              </a:rPr>
              <a:t>MUSIC PLAYER</a:t>
            </a:r>
            <a:endParaRPr/>
          </a:p>
          <a:p>
            <a:pPr algn="ctr">
              <a:lnSpc>
                <a:spcPct val="100000"/>
              </a:lnSpc>
            </a:pPr>
            <a:r>
              <a:rPr lang="en-GB">
                <a:solidFill>
                  <a:srgbClr val="000000"/>
                </a:solidFill>
                <a:latin typeface="Calibri"/>
              </a:rPr>
              <a:t>I/P- 4 BUTTON</a:t>
            </a:r>
            <a:endParaRPr/>
          </a:p>
          <a:p>
            <a:pPr algn="ctr">
              <a:lnSpc>
                <a:spcPct val="100000"/>
              </a:lnSpc>
            </a:pPr>
            <a:r>
              <a:rPr lang="en-GB">
                <a:solidFill>
                  <a:srgbClr val="000000"/>
                </a:solidFill>
                <a:latin typeface="Calibri"/>
              </a:rPr>
              <a:t>O/P –  LCD</a:t>
            </a:r>
            <a:endParaRPr/>
          </a:p>
          <a:p>
            <a:pPr algn="ctr">
              <a:lnSpc>
                <a:spcPct val="100000"/>
              </a:lnSpc>
            </a:pPr>
            <a:r>
              <a:rPr lang="en-GB">
                <a:solidFill>
                  <a:srgbClr val="000000"/>
                </a:solidFill>
                <a:latin typeface="Calibri"/>
              </a:rPr>
              <a:t>PINS - 10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89" name="CustomShape 8"/>
          <p:cNvSpPr/>
          <p:nvPr/>
        </p:nvSpPr>
        <p:spPr>
          <a:xfrm flipV="1">
            <a:off x="3429000" y="2285640"/>
            <a:ext cx="1828440" cy="60912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25560">
            <a:solidFill>
              <a:srgbClr val="1f497d"/>
            </a:solidFill>
            <a:round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GB">
                <a:solidFill>
                  <a:srgbClr val="000000"/>
                </a:solidFill>
                <a:latin typeface="Calibri"/>
              </a:rPr>
              <a:t>serial</a:t>
            </a:r>
            <a:endParaRPr/>
          </a:p>
        </p:txBody>
      </p:sp>
      <p:sp>
        <p:nvSpPr>
          <p:cNvPr id="90" name="CustomShape 9"/>
          <p:cNvSpPr/>
          <p:nvPr/>
        </p:nvSpPr>
        <p:spPr>
          <a:xfrm>
            <a:off x="6400800" y="3124080"/>
            <a:ext cx="2285640" cy="1599840"/>
          </a:xfrm>
          <a:prstGeom prst="rect">
            <a:avLst/>
          </a:prstGeom>
          <a:solidFill>
            <a:srgbClr val="ffffff"/>
          </a:solidFill>
          <a:ln w="25560">
            <a:solidFill>
              <a:srgbClr val="1f497d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GB" u="sng">
                <a:solidFill>
                  <a:srgbClr val="000000"/>
                </a:solidFill>
                <a:latin typeface="Calibri"/>
              </a:rPr>
              <a:t>DOOR LOCK</a:t>
            </a:r>
            <a:endParaRPr/>
          </a:p>
          <a:p>
            <a:pPr algn="ctr">
              <a:lnSpc>
                <a:spcPct val="100000"/>
              </a:lnSpc>
            </a:pPr>
            <a:r>
              <a:rPr lang="en-GB">
                <a:solidFill>
                  <a:srgbClr val="000000"/>
                </a:solidFill>
                <a:latin typeface="Calibri"/>
              </a:rPr>
              <a:t>I/P- 4*3 KEYPAD</a:t>
            </a:r>
            <a:endParaRPr/>
          </a:p>
          <a:p>
            <a:pPr algn="ctr">
              <a:lnSpc>
                <a:spcPct val="100000"/>
              </a:lnSpc>
            </a:pPr>
            <a:r>
              <a:rPr lang="en-GB">
                <a:solidFill>
                  <a:srgbClr val="000000"/>
                </a:solidFill>
                <a:latin typeface="Calibri"/>
              </a:rPr>
              <a:t>O/P- DIGITAL(MOTOR)</a:t>
            </a:r>
            <a:endParaRPr/>
          </a:p>
          <a:p>
            <a:pPr algn="ctr">
              <a:lnSpc>
                <a:spcPct val="100000"/>
              </a:lnSpc>
            </a:pPr>
            <a:r>
              <a:rPr lang="en-GB">
                <a:solidFill>
                  <a:srgbClr val="000000"/>
                </a:solidFill>
                <a:latin typeface="Calibri"/>
              </a:rPr>
              <a:t>PINS - 9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91" name="CustomShape 10"/>
          <p:cNvSpPr/>
          <p:nvPr/>
        </p:nvSpPr>
        <p:spPr>
          <a:xfrm>
            <a:off x="228600" y="5105520"/>
            <a:ext cx="2209320" cy="1599840"/>
          </a:xfrm>
          <a:prstGeom prst="rect">
            <a:avLst/>
          </a:prstGeom>
          <a:solidFill>
            <a:srgbClr val="ffffff"/>
          </a:solidFill>
          <a:ln w="25560">
            <a:solidFill>
              <a:srgbClr val="1f497d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GB" u="sng">
                <a:solidFill>
                  <a:srgbClr val="000000"/>
                </a:solidFill>
                <a:latin typeface="Calibri"/>
              </a:rPr>
              <a:t>EXTERNAL LIGHTING</a:t>
            </a:r>
            <a:endParaRPr/>
          </a:p>
          <a:p>
            <a:pPr algn="ctr">
              <a:lnSpc>
                <a:spcPct val="100000"/>
              </a:lnSpc>
            </a:pPr>
            <a:r>
              <a:rPr lang="en-GB">
                <a:solidFill>
                  <a:srgbClr val="000000"/>
                </a:solidFill>
                <a:latin typeface="Calibri"/>
              </a:rPr>
              <a:t>I/P- 1 ANALOG(LDR)</a:t>
            </a:r>
            <a:endParaRPr/>
          </a:p>
          <a:p>
            <a:pPr>
              <a:lnSpc>
                <a:spcPct val="100000"/>
              </a:lnSpc>
            </a:pPr>
            <a:r>
              <a:rPr lang="en-GB">
                <a:solidFill>
                  <a:srgbClr val="000000"/>
                </a:solidFill>
                <a:latin typeface="Calibri"/>
              </a:rPr>
              <a:t>           </a:t>
            </a:r>
            <a:r>
              <a:rPr lang="en-GB">
                <a:solidFill>
                  <a:srgbClr val="000000"/>
                </a:solidFill>
                <a:latin typeface="Calibri"/>
              </a:rPr>
              <a:t>2 DIGITAL</a:t>
            </a:r>
            <a:endParaRPr/>
          </a:p>
          <a:p>
            <a:pPr algn="ctr">
              <a:lnSpc>
                <a:spcPct val="100000"/>
              </a:lnSpc>
            </a:pPr>
            <a:r>
              <a:rPr lang="en-GB">
                <a:solidFill>
                  <a:srgbClr val="000000"/>
                </a:solidFill>
                <a:latin typeface="Calibri"/>
              </a:rPr>
              <a:t>O/P- 1 DIGITAL(LED)</a:t>
            </a:r>
            <a:endParaRPr/>
          </a:p>
          <a:p>
            <a:pPr algn="ctr">
              <a:lnSpc>
                <a:spcPct val="100000"/>
              </a:lnSpc>
            </a:pPr>
            <a:r>
              <a:rPr lang="en-GB">
                <a:solidFill>
                  <a:srgbClr val="000000"/>
                </a:solidFill>
                <a:latin typeface="Calibri"/>
              </a:rPr>
              <a:t>PINS - 4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92" name="CustomShape 11"/>
          <p:cNvSpPr/>
          <p:nvPr/>
        </p:nvSpPr>
        <p:spPr>
          <a:xfrm>
            <a:off x="152280" y="2971800"/>
            <a:ext cx="2133360" cy="1523520"/>
          </a:xfrm>
          <a:prstGeom prst="rect">
            <a:avLst/>
          </a:prstGeom>
          <a:solidFill>
            <a:srgbClr val="ffffff"/>
          </a:solidFill>
          <a:ln w="25560">
            <a:solidFill>
              <a:srgbClr val="1f497d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GB" u="sng">
                <a:solidFill>
                  <a:srgbClr val="000000"/>
                </a:solidFill>
                <a:latin typeface="Calibri"/>
              </a:rPr>
              <a:t>INTERNAL LIGHTING</a:t>
            </a:r>
            <a:endParaRPr/>
          </a:p>
          <a:p>
            <a:pPr algn="ctr">
              <a:lnSpc>
                <a:spcPct val="100000"/>
              </a:lnSpc>
            </a:pPr>
            <a:r>
              <a:rPr lang="en-GB">
                <a:solidFill>
                  <a:srgbClr val="000000"/>
                </a:solidFill>
                <a:latin typeface="Calibri"/>
              </a:rPr>
              <a:t>I/P- 1 ANALOG(LDR)</a:t>
            </a:r>
            <a:endParaRPr/>
          </a:p>
          <a:p>
            <a:pPr>
              <a:lnSpc>
                <a:spcPct val="100000"/>
              </a:lnSpc>
            </a:pPr>
            <a:r>
              <a:rPr lang="en-GB">
                <a:solidFill>
                  <a:srgbClr val="000000"/>
                </a:solidFill>
                <a:latin typeface="Calibri"/>
              </a:rPr>
              <a:t>           </a:t>
            </a:r>
            <a:r>
              <a:rPr lang="en-GB">
                <a:solidFill>
                  <a:srgbClr val="000000"/>
                </a:solidFill>
                <a:latin typeface="Calibri"/>
              </a:rPr>
              <a:t>2 DIGITAL</a:t>
            </a:r>
            <a:endParaRPr/>
          </a:p>
          <a:p>
            <a:pPr algn="ctr">
              <a:lnSpc>
                <a:spcPct val="100000"/>
              </a:lnSpc>
            </a:pPr>
            <a:r>
              <a:rPr lang="en-GB">
                <a:solidFill>
                  <a:srgbClr val="000000"/>
                </a:solidFill>
                <a:latin typeface="Calibri"/>
              </a:rPr>
              <a:t>O/P- 1 PWM</a:t>
            </a:r>
            <a:endParaRPr/>
          </a:p>
          <a:p>
            <a:pPr algn="ctr">
              <a:lnSpc>
                <a:spcPct val="100000"/>
              </a:lnSpc>
            </a:pPr>
            <a:r>
              <a:rPr lang="en-GB">
                <a:solidFill>
                  <a:srgbClr val="000000"/>
                </a:solidFill>
                <a:latin typeface="Calibri"/>
              </a:rPr>
              <a:t>PINS - 4</a:t>
            </a:r>
            <a:endParaRPr/>
          </a:p>
        </p:txBody>
      </p:sp>
      <p:sp>
        <p:nvSpPr>
          <p:cNvPr id="93" name="CustomShape 12"/>
          <p:cNvSpPr/>
          <p:nvPr/>
        </p:nvSpPr>
        <p:spPr>
          <a:xfrm>
            <a:off x="2362320" y="914400"/>
            <a:ext cx="685440" cy="38052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25560">
            <a:solidFill>
              <a:srgbClr val="3a5f8b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GB" sz="1600">
                <a:solidFill>
                  <a:srgbClr val="000000"/>
                </a:solidFill>
                <a:latin typeface="Calibri"/>
              </a:rPr>
              <a:t>I2C</a:t>
            </a:r>
            <a:endParaRPr/>
          </a:p>
        </p:txBody>
      </p:sp>
      <p:sp>
        <p:nvSpPr>
          <p:cNvPr id="94" name="CustomShape 13"/>
          <p:cNvSpPr/>
          <p:nvPr/>
        </p:nvSpPr>
        <p:spPr>
          <a:xfrm>
            <a:off x="5715000" y="1143000"/>
            <a:ext cx="1292040" cy="48420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25560">
            <a:solidFill>
              <a:srgbClr val="3a5f8b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GB">
                <a:solidFill>
                  <a:srgbClr val="000000"/>
                </a:solidFill>
                <a:latin typeface="Calibri"/>
              </a:rPr>
              <a:t>I2C</a:t>
            </a:r>
            <a:endParaRPr/>
          </a:p>
        </p:txBody>
      </p:sp>
      <p:sp>
        <p:nvSpPr>
          <p:cNvPr id="95" name="CustomShape 14"/>
          <p:cNvSpPr/>
          <p:nvPr/>
        </p:nvSpPr>
        <p:spPr>
          <a:xfrm>
            <a:off x="2286000" y="3581280"/>
            <a:ext cx="837720" cy="48420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25560">
            <a:solidFill>
              <a:srgbClr val="3a5f8b"/>
            </a:solidFill>
            <a:round/>
          </a:ln>
        </p:spPr>
      </p:sp>
      <p:sp>
        <p:nvSpPr>
          <p:cNvPr id="96" name="CustomShape 15"/>
          <p:cNvSpPr/>
          <p:nvPr/>
        </p:nvSpPr>
        <p:spPr>
          <a:xfrm>
            <a:off x="5562720" y="3886200"/>
            <a:ext cx="837720" cy="48420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25560">
            <a:solidFill>
              <a:srgbClr val="3a5f8b"/>
            </a:solidFill>
            <a:round/>
          </a:ln>
        </p:spPr>
      </p:sp>
      <p:sp>
        <p:nvSpPr>
          <p:cNvPr id="97" name="CustomShape 16"/>
          <p:cNvSpPr/>
          <p:nvPr/>
        </p:nvSpPr>
        <p:spPr>
          <a:xfrm>
            <a:off x="2362320" y="4572000"/>
            <a:ext cx="837720" cy="484200"/>
          </a:xfrm>
          <a:prstGeom prst="leftRightArrow">
            <a:avLst>
              <a:gd name="adj1" fmla="val 50000"/>
              <a:gd name="adj2" fmla="val 47097"/>
            </a:avLst>
          </a:prstGeom>
          <a:solidFill>
            <a:srgbClr val="ffffff"/>
          </a:solidFill>
          <a:ln w="25560">
            <a:solidFill>
              <a:srgbClr val="3a5f8b"/>
            </a:solidFill>
            <a:round/>
          </a:ln>
        </p:spPr>
      </p:sp>
      <p:sp>
        <p:nvSpPr>
          <p:cNvPr id="98" name="CustomShape 17"/>
          <p:cNvSpPr/>
          <p:nvPr/>
        </p:nvSpPr>
        <p:spPr>
          <a:xfrm>
            <a:off x="5410080" y="4648320"/>
            <a:ext cx="837720" cy="48420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25560">
            <a:solidFill>
              <a:srgbClr val="3a5f8b"/>
            </a:solidFill>
            <a:round/>
          </a:ln>
        </p:spPr>
      </p:sp>
      <p:sp>
        <p:nvSpPr>
          <p:cNvPr id="99" name="CustomShape 18"/>
          <p:cNvSpPr/>
          <p:nvPr/>
        </p:nvSpPr>
        <p:spPr>
          <a:xfrm>
            <a:off x="4114800" y="4495680"/>
            <a:ext cx="456840" cy="91404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25560">
            <a:solidFill>
              <a:srgbClr val="3a5f8b"/>
            </a:solidFill>
            <a:round/>
          </a:ln>
        </p:spPr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4400" u="sng">
                <a:solidFill>
                  <a:srgbClr val="000000"/>
                </a:solidFill>
                <a:latin typeface="Calibri"/>
              </a:rPr>
              <a:t>SCHEDULE</a:t>
            </a:r>
            <a:endParaRPr/>
          </a:p>
        </p:txBody>
      </p:sp>
      <p:sp>
        <p:nvSpPr>
          <p:cNvPr id="101" name="Line 2"/>
          <p:cNvSpPr/>
          <p:nvPr/>
        </p:nvSpPr>
        <p:spPr>
          <a:xfrm>
            <a:off x="228600" y="1371600"/>
            <a:ext cx="0" cy="419076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4400" u="sng">
                <a:solidFill>
                  <a:srgbClr val="000000"/>
                </a:solidFill>
                <a:latin typeface="Calibri"/>
              </a:rPr>
              <a:t>WORK PROGRESS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380880" y="22860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4400" u="sng">
                <a:solidFill>
                  <a:srgbClr val="000000"/>
                </a:solidFill>
                <a:latin typeface="Calibri"/>
              </a:rPr>
              <a:t>EXTERNAL  LIGHTING SYSTEM</a:t>
            </a:r>
            <a:endParaRPr/>
          </a:p>
        </p:txBody>
      </p:sp>
      <p:sp>
        <p:nvSpPr>
          <p:cNvPr id="104" name="TextShape 2"/>
          <p:cNvSpPr txBox="1"/>
          <p:nvPr/>
        </p:nvSpPr>
        <p:spPr>
          <a:xfrm>
            <a:off x="609480" y="1523880"/>
            <a:ext cx="6857640" cy="40381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"/>
              </a:rPr>
              <a:t>     </a:t>
            </a:r>
            <a:r>
              <a:rPr b="1" lang="en-US" sz="2800" u="sng">
                <a:solidFill>
                  <a:srgbClr val="000000"/>
                </a:solidFill>
                <a:latin typeface="Calibri"/>
              </a:rPr>
              <a:t>DESCRIPTION:-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"/>
              </a:rPr>
              <a:t>     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It controls an external lighting system based on the time of the day. The time is obtained  via an RTC chip(DS1307) interfaced with Raspberry Pi.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"/>
              </a:rPr>
              <a:t> 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"/>
              </a:rPr>
              <a:t>    </a:t>
            </a:r>
            <a:r>
              <a:rPr b="1" lang="en-US" sz="2800" u="sng">
                <a:solidFill>
                  <a:srgbClr val="000000"/>
                </a:solidFill>
                <a:latin typeface="Calibri"/>
              </a:rPr>
              <a:t> </a:t>
            </a:r>
            <a:r>
              <a:rPr b="1" lang="en-US" sz="2800" u="sng">
                <a:solidFill>
                  <a:srgbClr val="000000"/>
                </a:solidFill>
                <a:latin typeface="Calibri"/>
              </a:rPr>
              <a:t>PROGRESS:-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CODING – COMPLETED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DESIGN – COMPLETED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INTERFACING – ON PROGRESS</a:t>
            </a:r>
            <a:endParaRPr/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457200" y="274680"/>
            <a:ext cx="8229240" cy="4870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2400" u="sng">
                <a:solidFill>
                  <a:srgbClr val="000000"/>
                </a:solidFill>
                <a:latin typeface="Calibri"/>
              </a:rPr>
              <a:t>EXTERNAL LIGHTING SYSTEM - CODE</a:t>
            </a:r>
            <a:endParaRPr/>
          </a:p>
        </p:txBody>
      </p:sp>
      <p:graphicFrame>
        <p:nvGraphicFramePr>
          <p:cNvPr id="106" name="Table 2"/>
          <p:cNvGraphicFramePr/>
          <p:nvPr/>
        </p:nvGraphicFramePr>
        <p:xfrm>
          <a:off x="304920" y="1066680"/>
          <a:ext cx="8610120" cy="5105160"/>
        </p:xfrm>
        <a:graphic>
          <a:graphicData uri="http://schemas.openxmlformats.org/drawingml/2006/table">
            <a:tbl>
              <a:tblPr/>
              <a:tblGrid>
                <a:gridCol w="4305240"/>
                <a:gridCol w="4305240"/>
              </a:tblGrid>
              <a:tr h="51051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#define elinput A0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
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#define eloutput 9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
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#define treshold 500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
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#define elinterrupt A1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
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#define eloverride A2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
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
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int elsensor,elstate;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
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
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void setup()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
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{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
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  Serial.begin(9600);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
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  pinMode(eloutput,OUTPUT);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
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  pinMode(elinterrupt,INPUT);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
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  pinMode(eloverride,INPUT);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
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  elstate=0;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
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}</a:t>
                      </a:r>
                      <a:r>
                        <a:rPr lang="en-GB">
                          <a:solidFill>
                            <a:srgbClr val="000000"/>
                          </a:solidFill>
                          <a:latin typeface="Calibri"/>
                        </a:rPr>
                        <a:t>
</a:t>
                      </a:r>
                      <a:r>
                        <a:rPr lang="en-GB" sz="1400">
                          <a:solidFill>
                            <a:srgbClr val="000000"/>
                          </a:solidFill>
                          <a:latin typeface="Calibri"/>
                        </a:rPr>
                        <a:t>
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void loop()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
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{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
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  elsensor=analogRead(elinput);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
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  if((elsensor&gt;treshold) &amp;&amp; (elstate==0))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
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  { digitalWrite(eloutput,HIGH);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
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    Serial.println("External light is ON");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
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    elstate=1;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
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  }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
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  else if((elsensor&lt;treshold) &amp;&amp; (elstate==1))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
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  { digitalWrite(eloutput,LOW);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
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    Serial.println("External light is OFF");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
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    elstate=0;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
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  }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600">
                          <a:solidFill>
                            <a:srgbClr val="ffffff"/>
                          </a:solidFill>
                          <a:latin typeface="Calibri"/>
                        </a:rPr>
                        <a:t> 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while(digitalRead(elinterrupt)) //interrupt function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
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   digitalWrite(eloutput,digitalRead(eloverride));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
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    Serial.println("External light is ON-Override");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
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     delay(500);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
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}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2400" u="sng">
                <a:solidFill>
                  <a:srgbClr val="000000"/>
                </a:solidFill>
                <a:latin typeface="Calibri"/>
              </a:rPr>
              <a:t>INTERNAL LIGHTING SYSTEM - DESIGN</a:t>
            </a:r>
            <a:endParaRPr/>
          </a:p>
        </p:txBody>
      </p:sp>
      <p:pic>
        <p:nvPicPr>
          <p:cNvPr id="108" name="Content Placeholder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3640" cy="6857640"/>
          </a:xfrm>
          <a:prstGeom prst="rect">
            <a:avLst/>
          </a:prstGeom>
          <a:ln w="9360">
            <a:noFill/>
          </a:ln>
        </p:spPr>
      </p:pic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4400" u="sng">
                <a:solidFill>
                  <a:srgbClr val="000000"/>
                </a:solidFill>
                <a:latin typeface="Calibri"/>
              </a:rPr>
              <a:t>WATER PUMPING SYSTEM</a:t>
            </a:r>
            <a:endParaRPr/>
          </a:p>
        </p:txBody>
      </p:sp>
      <p:sp>
        <p:nvSpPr>
          <p:cNvPr id="110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b="1" lang="en-US" sz="3200">
                <a:solidFill>
                  <a:srgbClr val="000000"/>
                </a:solidFill>
                <a:latin typeface="Calibri"/>
              </a:rPr>
              <a:t>     </a:t>
            </a:r>
            <a:r>
              <a:rPr b="1" lang="en-US" sz="3200" u="sng">
                <a:solidFill>
                  <a:srgbClr val="000000"/>
                </a:solidFill>
                <a:latin typeface="Calibri"/>
              </a:rPr>
              <a:t>DESCRIPTION:-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     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It controls the water pump based on water level in the tank.Prevents wastage of water.Using 2 sensors water level is determined and its output  is used by Pi to drive the relay.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US" sz="3200">
                <a:solidFill>
                  <a:srgbClr val="000000"/>
                </a:solidFill>
                <a:latin typeface="Calibri"/>
              </a:rPr>
              <a:t>     </a:t>
            </a:r>
            <a:r>
              <a:rPr b="1" lang="en-US" sz="3200" u="sng">
                <a:solidFill>
                  <a:srgbClr val="000000"/>
                </a:solidFill>
                <a:latin typeface="Calibri"/>
              </a:rPr>
              <a:t>PROGRESS:-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CODING – COMPLETED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DESIGN – COMPLETED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INTERFACING – ON PROGRESS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