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7.wmf" ContentType="image/x-wmf"/>
  <Override PartName="/ppt/media/image6.wmf" ContentType="image/x-wmf"/>
  <Override PartName="/ppt/media/image4.png" ContentType="image/png"/>
  <Override PartName="/ppt/media/image5.wmf" ContentType="image/x-wmf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18/08/14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CB44661-2891-4858-AA5F-4E876975BAA0}" type="slidenum">
              <a:rPr lang="en-GB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18/08/14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51C862-7400-41C1-8BE9-26B702E47619}" type="slidenum">
              <a:rPr lang="en-GB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762120" y="68580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HOME AUTOMATION</a:t>
            </a:r>
            <a:r>
              <a:rPr b="1" lang="en-US" sz="4400" u="sng">
                <a:solidFill>
                  <a:srgbClr val="000000"/>
                </a:solidFill>
                <a:latin typeface="Calibri"/>
              </a:rPr>
              <a:t>
</a:t>
            </a:r>
            <a:r>
              <a:rPr b="1" lang="en-US" sz="4400" u="sng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143000" y="3048120"/>
            <a:ext cx="7467120" cy="31237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b="1" lang="en-GB" sz="5100" u="sng">
                <a:solidFill>
                  <a:srgbClr val="000000"/>
                </a:solidFill>
                <a:latin typeface="Calibri"/>
              </a:rPr>
              <a:t>TEAM MEMBERS:-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GB" sz="5100">
                <a:solidFill>
                  <a:srgbClr val="000000"/>
                </a:solidFill>
                <a:latin typeface="Calibri"/>
              </a:rPr>
              <a:t>DEEPAK J PUTHUKKADEN-20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GB" sz="5100">
                <a:solidFill>
                  <a:srgbClr val="000000"/>
                </a:solidFill>
                <a:latin typeface="Calibri"/>
              </a:rPr>
              <a:t>GIRIDHAR A K-31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GB" sz="5100">
                <a:solidFill>
                  <a:srgbClr val="000000"/>
                </a:solidFill>
                <a:latin typeface="Calibri"/>
              </a:rPr>
              <a:t>GOVINDH B-32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GB" sz="5100">
                <a:solidFill>
                  <a:srgbClr val="000000"/>
                </a:solidFill>
                <a:latin typeface="Calibri"/>
              </a:rPr>
              <a:t>ROHIT SREEKUMAR-53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GB" sz="5100">
                <a:solidFill>
                  <a:srgbClr val="000000"/>
                </a:solidFill>
                <a:latin typeface="Calibri"/>
              </a:rPr>
              <a:t>SHINE ALI-59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000000"/>
                </a:solidFill>
                <a:latin typeface="Calibri"/>
              </a:rPr>
              <a:t>WATER PUMP SYSTEM - DESIGN</a:t>
            </a:r>
            <a:endParaRPr/>
          </a:p>
        </p:txBody>
      </p:sp>
      <p:pic>
        <p:nvPicPr>
          <p:cNvPr id="113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685800" y="0"/>
            <a:ext cx="10058040" cy="7314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INTERNAL LIGHTING SYSTEM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CODING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000000"/>
                </a:solidFill>
                <a:latin typeface="Calibri"/>
              </a:rPr>
              <a:t>INTERNAL LIGHTING SYSTEM - CODE</a:t>
            </a:r>
            <a:endParaRPr/>
          </a:p>
        </p:txBody>
      </p:sp>
      <p:graphicFrame>
        <p:nvGraphicFramePr>
          <p:cNvPr id="117" name="Table 2"/>
          <p:cNvGraphicFramePr/>
          <p:nvPr/>
        </p:nvGraphicFramePr>
        <p:xfrm>
          <a:off x="304920" y="1219320"/>
          <a:ext cx="8610120" cy="4343040"/>
        </p:xfrm>
        <a:graphic>
          <a:graphicData uri="http://schemas.openxmlformats.org/drawingml/2006/table">
            <a:tbl>
              <a:tblPr/>
              <a:tblGrid>
                <a:gridCol w="2666880"/>
                <a:gridCol w="5943600"/>
              </a:tblGrid>
              <a:tr h="4343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alinput A0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aloutput 9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alinterrupt A1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aloverride A2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float alsensor,alvoltage;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int albrightness;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setup()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Serial.begin(9600);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pinMode(alinterrupt,INPUT);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pinMode(aloverride,INPUT);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loop() 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 alsensor = analogRead(alinput); //read the sensor value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albrightness = alsensor / 4; //convert the value to 8-bit res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alvoltage = alsensor * (5.0 / 1024.0); //convert to 0-5V range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Serial.print("The voltage is: ");  //prints the voltage through serial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Serial.println(alvoltage);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analogWrite(aloutput,albrightness); //output the PWM to the LED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while(digitalRead(alinterrupt)) //interrupt function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{ if(digitalRead(aloverride)) //override - ON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analogWrite(aloutput,255);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else //override - OFF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analogWrite(aloutput,0);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}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delay(500);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1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362960" cy="7086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TEMPERATURE MEASUREMENT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DOOR-LOCKING SYSTEM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CODING – ON PROGRESS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 – ON PROGRESS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000000"/>
                </a:solidFill>
                <a:latin typeface="Calibri"/>
              </a:rPr>
              <a:t>DOOR-LOCKING SYSTEM - CODE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000000"/>
                </a:solidFill>
                <a:latin typeface="Calibri"/>
              </a:rPr>
              <a:t>DOOR LOCKING SYSTEM - DESIGN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MUSIC PLAYER SYSTEM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CODING – ON PROGRESS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 – ON PROGRESS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OBJECTIVES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1430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Adaptive internal lighting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External lighting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Automatic water pump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Password assisted door-locking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Temperature measurement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Music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Data logging   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000000"/>
                </a:solidFill>
                <a:latin typeface="Calibri"/>
              </a:rPr>
              <a:t>MUSIC PLAYER SYSTEM - CODE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000000"/>
                </a:solidFill>
                <a:latin typeface="Calibri"/>
              </a:rPr>
              <a:t>MUSIC PLAYER SYSTEM - DESIGN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70% of our project on HOME AUTOMATION is completed and the remaining 30% will be completed well before the submission date.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TASK COMPLETED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200400" y="0"/>
            <a:ext cx="2514240" cy="609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000000"/>
                </a:solidFill>
                <a:latin typeface="Calibri"/>
              </a:rPr>
              <a:t>BLOCK DIAGRAM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3048120" y="762120"/>
            <a:ext cx="2666520" cy="91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RASPBERRY PI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3124080" y="3505320"/>
            <a:ext cx="2437920" cy="99036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MICROCONTROLLER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6095880" y="5257800"/>
            <a:ext cx="2437920" cy="129492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WATER PUMP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I/P-  FLOAT SWITCH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O/P- DIGITAL (MOTOR)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- 4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228600" y="762120"/>
            <a:ext cx="2133360" cy="83772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RTC MODULE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- 2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3048120" y="5410080"/>
            <a:ext cx="2437920" cy="83772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TEMP MEASUREMENT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 – 1 ANALOG(LM35)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- 1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7010280" y="838080"/>
            <a:ext cx="1599840" cy="152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MUSIC PLAYER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I/P- 4 BUTTON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O/P –  LCD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- 10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1" name="CustomShape 8"/>
          <p:cNvSpPr/>
          <p:nvPr/>
        </p:nvSpPr>
        <p:spPr>
          <a:xfrm flipV="1">
            <a:off x="3429000" y="2285640"/>
            <a:ext cx="1828440" cy="6091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I2C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6400800" y="3124080"/>
            <a:ext cx="2285640" cy="159984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DOOR LOCK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I/P- 4*3 KEYPAD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O/P- DIGITAL(MOTOR)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- 9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228600" y="5105520"/>
            <a:ext cx="2209320" cy="159984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EXTERNAL LIGHTING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I/P- 1 ANALOG(LDR)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GB">
                <a:solidFill>
                  <a:srgbClr val="000000"/>
                </a:solidFill>
                <a:latin typeface="Calibri"/>
              </a:rPr>
              <a:t>2 DIGITAL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O/P- 1 DIGITAL(LED)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- 4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152280" y="2971800"/>
            <a:ext cx="2133360" cy="152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u="sng">
                <a:solidFill>
                  <a:srgbClr val="000000"/>
                </a:solidFill>
                <a:latin typeface="Calibri"/>
              </a:rPr>
              <a:t>INTERNAL LIGHTING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I/P- 1 ANALOG(LDR)</a:t>
            </a:r>
            <a:endParaRPr/>
          </a:p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           </a:t>
            </a:r>
            <a:r>
              <a:rPr lang="en-GB">
                <a:solidFill>
                  <a:srgbClr val="000000"/>
                </a:solidFill>
                <a:latin typeface="Calibri"/>
              </a:rPr>
              <a:t>2 DIGITAL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O/P- 1 PWM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PINS - 4</a:t>
            </a:r>
            <a:endParaRPr/>
          </a:p>
        </p:txBody>
      </p:sp>
      <p:sp>
        <p:nvSpPr>
          <p:cNvPr id="95" name="CustomShape 12"/>
          <p:cNvSpPr/>
          <p:nvPr/>
        </p:nvSpPr>
        <p:spPr>
          <a:xfrm>
            <a:off x="2362320" y="914400"/>
            <a:ext cx="685440" cy="3805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1600">
                <a:solidFill>
                  <a:srgbClr val="000000"/>
                </a:solidFill>
                <a:latin typeface="Calibri"/>
              </a:rPr>
              <a:t>I2C</a:t>
            </a:r>
            <a:endParaRPr/>
          </a:p>
        </p:txBody>
      </p:sp>
      <p:sp>
        <p:nvSpPr>
          <p:cNvPr id="96" name="CustomShape 13"/>
          <p:cNvSpPr/>
          <p:nvPr/>
        </p:nvSpPr>
        <p:spPr>
          <a:xfrm>
            <a:off x="5715000" y="1143000"/>
            <a:ext cx="1292040" cy="484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I2C</a:t>
            </a:r>
            <a:endParaRPr/>
          </a:p>
        </p:txBody>
      </p:sp>
      <p:sp>
        <p:nvSpPr>
          <p:cNvPr id="97" name="CustomShape 14"/>
          <p:cNvSpPr/>
          <p:nvPr/>
        </p:nvSpPr>
        <p:spPr>
          <a:xfrm>
            <a:off x="2286000" y="3581280"/>
            <a:ext cx="837720" cy="484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98" name="CustomShape 15"/>
          <p:cNvSpPr/>
          <p:nvPr/>
        </p:nvSpPr>
        <p:spPr>
          <a:xfrm>
            <a:off x="5562720" y="3886200"/>
            <a:ext cx="837720" cy="484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99" name="CustomShape 16"/>
          <p:cNvSpPr/>
          <p:nvPr/>
        </p:nvSpPr>
        <p:spPr>
          <a:xfrm>
            <a:off x="2362320" y="4572000"/>
            <a:ext cx="837720" cy="484200"/>
          </a:xfrm>
          <a:prstGeom prst="leftRightArrow">
            <a:avLst>
              <a:gd name="adj1" fmla="val 50000"/>
              <a:gd name="adj2" fmla="val 47097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100" name="CustomShape 17"/>
          <p:cNvSpPr/>
          <p:nvPr/>
        </p:nvSpPr>
        <p:spPr>
          <a:xfrm>
            <a:off x="5410080" y="4648320"/>
            <a:ext cx="837720" cy="484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101" name="CustomShape 18"/>
          <p:cNvSpPr/>
          <p:nvPr/>
        </p:nvSpPr>
        <p:spPr>
          <a:xfrm>
            <a:off x="4114800" y="4495680"/>
            <a:ext cx="456840" cy="9140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880" y="2286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EXTERNAL  LIGHTING SYSTEM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609480" y="1523880"/>
            <a:ext cx="6857640" cy="2590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CODING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DESIGN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487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000000"/>
                </a:solidFill>
                <a:latin typeface="Calibri"/>
              </a:rPr>
              <a:t>EXTERNAL LIGHTING SYSTEM - CODE</a:t>
            </a:r>
            <a:endParaRPr/>
          </a:p>
        </p:txBody>
      </p:sp>
      <p:graphicFrame>
        <p:nvGraphicFramePr>
          <p:cNvPr id="105" name="Table 2"/>
          <p:cNvGraphicFramePr/>
          <p:nvPr/>
        </p:nvGraphicFramePr>
        <p:xfrm>
          <a:off x="304920" y="1066680"/>
          <a:ext cx="8610120" cy="5105160"/>
        </p:xfrm>
        <a:graphic>
          <a:graphicData uri="http://schemas.openxmlformats.org/drawingml/2006/table">
            <a:tbl>
              <a:tblPr/>
              <a:tblGrid>
                <a:gridCol w="4305240"/>
                <a:gridCol w="4305240"/>
              </a:tblGrid>
              <a:tr h="5105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elinput A0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eloutput 9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treshold 500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elinterrupt A1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eloverride A2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int elsensor,elstate;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setup()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Serial.begin(9600);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pinMode(eloutput,OUTPUT);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pinMode(elinterrupt,INPUT);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pinMode(eloverride,INPUT);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elstate=0;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4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loop()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elsensor=analogRead(elinput);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if((elsensor&gt;treshold) &amp;&amp; (elstate==0))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{ digitalWrite(eloutput,HIGH);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Serial.println("External light is ON");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elstate=1;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}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else if((elsensor&lt;treshold) &amp;&amp; (elstate==1))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{ digitalWrite(eloutput,LOW);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Serial.println("External light is OFF");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elstate=0;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while(digitalRead(elinterrupt)) //interrupt function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digitalWrite(eloutput,digitalRead(eloverride));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Serial.println("External light is ON-Override");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delay(500);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000000"/>
                </a:solidFill>
                <a:latin typeface="Calibri"/>
              </a:rPr>
              <a:t>INTERNAL LIGHTING SYSTEM - DESIGN</a:t>
            </a:r>
            <a:endParaRPr/>
          </a:p>
        </p:txBody>
      </p:sp>
      <p:pic>
        <p:nvPicPr>
          <p:cNvPr id="107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"/>
              </a:rPr>
              <a:t>WATER PUMPING SYSTEM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CODING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 – COMPLETED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INTERFACING – ON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487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u="sng">
                <a:solidFill>
                  <a:srgbClr val="000000"/>
                </a:solidFill>
                <a:latin typeface="Calibri"/>
              </a:rPr>
              <a:t>WATER PUMP SYSTEM - CODE</a:t>
            </a:r>
            <a:endParaRPr/>
          </a:p>
        </p:txBody>
      </p:sp>
      <p:graphicFrame>
        <p:nvGraphicFramePr>
          <p:cNvPr id="111" name="Table 2"/>
          <p:cNvGraphicFramePr/>
          <p:nvPr/>
        </p:nvGraphicFramePr>
        <p:xfrm>
          <a:off x="228600" y="990720"/>
          <a:ext cx="8686440" cy="5486040"/>
        </p:xfrm>
        <a:graphic>
          <a:graphicData uri="http://schemas.openxmlformats.org/drawingml/2006/table">
            <a:tbl>
              <a:tblPr/>
              <a:tblGrid>
                <a:gridCol w="4343400"/>
                <a:gridCol w="4343400"/>
              </a:tblGrid>
              <a:tr h="558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pcinput A0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pcoutput 9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pclinterrupt A1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#define pcloverride A2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int pcsensor,pcstate;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setup()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Serial.begin(9600);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pinMode(pcinput,INPUT);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pinMode(pcoutput,OUTPUT);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pcsensor = digitalRead(pcinput);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pcstate = pcinput;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void loop()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pcsensor = digitalRead(pcinput);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if(pcsensor!=pcstate)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{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if(pcsensor == 1)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{ digitalWrite(pcoutput,HIGH);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 Serial.println("Motor is ON");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 pcstate = pcsensor;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}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else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{ digitalWrite(pcoutput,LOW);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 Serial.println("Motor is OFF");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  pcstate = pcsensor;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 }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}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while(digitalRead(pcinterrupt)) //interrupt function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  digitalWrite(pcoutput,digitalRead(pcoverride));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 delay(500);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