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08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20000" y="2187000"/>
            <a:ext cx="395208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45360" y="2187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20000" y="2187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08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08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13600" y="1367640"/>
            <a:ext cx="1964880" cy="15678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13600" y="1367640"/>
            <a:ext cx="1964880" cy="1567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3952080" cy="156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08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280" cy="43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620000" y="2187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3952080" cy="156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645360" y="2187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620000" y="2187000"/>
            <a:ext cx="395208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08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620000" y="2187000"/>
            <a:ext cx="395208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45360" y="2187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620000" y="2187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08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08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13600" y="1367640"/>
            <a:ext cx="1964880" cy="15678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13600" y="1367640"/>
            <a:ext cx="1964880" cy="1567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3952080" cy="1568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08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08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280" cy="43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620000" y="2187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3645360" y="2187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1620000" y="2187000"/>
            <a:ext cx="395208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08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620000" y="2187000"/>
            <a:ext cx="395208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645360" y="2187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1620000" y="2187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08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08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13600" y="1367640"/>
            <a:ext cx="1964880" cy="156780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13600" y="1367640"/>
            <a:ext cx="1964880" cy="1567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280" cy="4340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20000" y="2187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1567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645360" y="2187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645360" y="1368000"/>
            <a:ext cx="192852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620000" y="2187000"/>
            <a:ext cx="3952080" cy="747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5040" cy="566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5040" cy="5669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5040" cy="566928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080" cy="1567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080" cy="1567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080" cy="1567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080" cy="1567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3300" u="sng">
                <a:latin typeface="Times New Roman"/>
              </a:rPr>
              <a:t>HOME AUTOMATION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3200" u="sng">
                <a:latin typeface="Times New Roman"/>
              </a:rPr>
              <a:t>Class:- EC5B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latin typeface="Times New Roman"/>
              </a:rPr>
              <a:t>Shine Ali - 59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latin typeface="Times New Roman"/>
              </a:rPr>
              <a:t>Rohit Sreekumar - 53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latin typeface="Times New Roman"/>
              </a:rPr>
              <a:t>Deepak J Puthukkaden – 20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latin typeface="Times New Roman"/>
              </a:rPr>
              <a:t>Govindh B - 32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200">
                <a:latin typeface="Times New Roman"/>
              </a:rPr>
              <a:t>Giridhar A K - 31</a:t>
            </a:r>
            <a:endParaRPr/>
          </a:p>
        </p:txBody>
      </p:sp>
    </p:spTree>
  </p:cSld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3300" u="sng">
                <a:latin typeface="Times New Roman"/>
              </a:rPr>
              <a:t>IDEA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1512000" y="1368000"/>
            <a:ext cx="8207640" cy="403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2200">
                <a:solidFill>
                  <a:srgbClr val="000000"/>
                </a:solidFill>
                <a:latin typeface="Arial"/>
                <a:ea typeface="Arial"/>
              </a:rPr>
              <a:t>¬ The proposed idea for our Mini Project for the academic year 2014-15 is home automation based on the Raspberry Pi.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GB" sz="2200">
                <a:solidFill>
                  <a:srgbClr val="000000"/>
                </a:solidFill>
                <a:latin typeface="Arial"/>
                <a:ea typeface="Arial"/>
              </a:rPr>
              <a:t>¬ We intend to implement the following features in our project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Arial"/>
              </a:rPr>
              <a:t>* Adaptive Internal Lighting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Arial"/>
              </a:rPr>
              <a:t>* Temperature Controlled Air Conditioning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Arial"/>
              </a:rPr>
              <a:t>* Automatic External Lighting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Arial"/>
              </a:rPr>
              <a:t>* Automatic Water Supply system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Arial"/>
              </a:rPr>
              <a:t>* Keypad Enabled Door Lock system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Arial"/>
              </a:rPr>
              <a:t>* Interactive Music Player</a:t>
            </a:r>
            <a:endParaRPr/>
          </a:p>
          <a:p>
            <a:pPr algn="just">
              <a:lnSpc>
                <a:spcPct val="100000"/>
              </a:lnSpc>
            </a:pPr>
            <a:r>
              <a:rPr lang="en-GB" sz="2200">
                <a:solidFill>
                  <a:srgbClr val="000000"/>
                </a:solidFill>
                <a:latin typeface="Arial"/>
                <a:ea typeface="Arial"/>
              </a:rPr>
              <a:t>* Data Logging and analysis </a:t>
            </a:r>
            <a:endParaRPr/>
          </a:p>
        </p:txBody>
      </p:sp>
    </p:spTree>
  </p:cSld>
  <p:transition>
    <p:dissolv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3300" u="sng">
                <a:latin typeface="Times New Roman"/>
              </a:rPr>
              <a:t>BLOCK DIAGRAM</a:t>
            </a: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72000" y="1181520"/>
            <a:ext cx="7148520" cy="4217760"/>
          </a:xfrm>
          <a:prstGeom prst="rect">
            <a:avLst/>
          </a:prstGeom>
          <a:ln>
            <a:noFill/>
          </a:ln>
        </p:spPr>
      </p:pic>
    </p:spTree>
  </p:cSld>
  <p:transition>
    <p:dissolv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3300" u="sng">
                <a:latin typeface="Times New Roman"/>
              </a:rPr>
              <a:t>HARDWARE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2400">
                <a:latin typeface="Arial"/>
              </a:rPr>
              <a:t>Raspberry Pi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2400">
                <a:latin typeface="Arial"/>
              </a:rPr>
              <a:t>DS1307-RTC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2400">
                <a:latin typeface="Arial"/>
              </a:rPr>
              <a:t>LM35-Temp sensor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2400">
                <a:latin typeface="Arial"/>
              </a:rPr>
              <a:t>ATMEGA328P-microcontroller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2400">
                <a:latin typeface="Arial"/>
              </a:rPr>
              <a:t>LDR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2400">
                <a:latin typeface="Arial"/>
              </a:rPr>
              <a:t>LCD</a:t>
            </a:r>
            <a:endParaRPr/>
          </a:p>
        </p:txBody>
      </p:sp>
    </p:spTree>
  </p:cSld>
  <p:transition>
    <p:dissolv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620000" y="216000"/>
            <a:ext cx="8099280" cy="9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>
                <a:latin typeface="Arial"/>
              </a:rPr>
              <a:t>SCHEDULE</a:t>
            </a:r>
            <a:endParaRPr/>
          </a:p>
        </p:txBody>
      </p:sp>
      <p:graphicFrame>
        <p:nvGraphicFramePr>
          <p:cNvPr id="123" name="Table 2"/>
          <p:cNvGraphicFramePr/>
          <p:nvPr/>
        </p:nvGraphicFramePr>
        <p:xfrm>
          <a:off x="1620000" y="1368000"/>
          <a:ext cx="8098920" cy="4103640"/>
        </p:xfrm>
        <a:graphic>
          <a:graphicData uri="http://schemas.openxmlformats.org/drawingml/2006/table">
            <a:tbl>
              <a:tblPr/>
              <a:tblGrid>
                <a:gridCol w="1632600"/>
                <a:gridCol w="1739520"/>
                <a:gridCol w="4726800"/>
              </a:tblGrid>
              <a:tr h="51264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MONTH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WEEK 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OBJECTIVE</a:t>
                      </a:r>
                      <a:endParaRPr/>
                    </a:p>
                  </a:txBody>
                  <a:tcPr/>
                </a:tc>
              </a:tr>
              <a:tr h="51264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July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Circuit Design</a:t>
                      </a:r>
                      <a:endParaRPr/>
                    </a:p>
                  </a:txBody>
                  <a:tcPr/>
                </a:tc>
              </a:tr>
              <a:tr h="51264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July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Breadboard Implementation</a:t>
                      </a:r>
                      <a:endParaRPr/>
                    </a:p>
                  </a:txBody>
                  <a:tcPr/>
                </a:tc>
              </a:tr>
              <a:tr h="51264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August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PCB design and fabrication</a:t>
                      </a:r>
                      <a:endParaRPr/>
                    </a:p>
                  </a:txBody>
                  <a:tcPr/>
                </a:tc>
              </a:tr>
              <a:tr h="51264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August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Testing and debugging</a:t>
                      </a:r>
                      <a:endParaRPr/>
                    </a:p>
                  </a:txBody>
                  <a:tcPr/>
                </a:tc>
              </a:tr>
              <a:tr h="51264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September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Final testing and product design</a:t>
                      </a:r>
                      <a:endParaRPr/>
                    </a:p>
                  </a:txBody>
                  <a:tcPr/>
                </a:tc>
              </a:tr>
              <a:tr h="51264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September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Project Presentation</a:t>
                      </a:r>
                      <a:endParaRPr/>
                    </a:p>
                  </a:txBody>
                  <a:tcPr/>
                </a:tc>
              </a:tr>
              <a:tr h="51516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October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Project Submission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>
    <p:dissolv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GB" sz="3300" u="sng">
                <a:latin typeface="Times New Roman"/>
              </a:rPr>
              <a:t>ESTIMATED EXPENSE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126" name="Table 3"/>
          <p:cNvGraphicFramePr/>
          <p:nvPr/>
        </p:nvGraphicFramePr>
        <p:xfrm>
          <a:off x="1728000" y="1769760"/>
          <a:ext cx="7847640" cy="3057480"/>
        </p:xfrm>
        <a:graphic>
          <a:graphicData uri="http://schemas.openxmlformats.org/drawingml/2006/table">
            <a:tbl>
              <a:tblPr/>
              <a:tblGrid>
                <a:gridCol w="1769040"/>
                <a:gridCol w="2581920"/>
                <a:gridCol w="3497040"/>
              </a:tblGrid>
              <a:tr h="35028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Serial Number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Material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Approx. cost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1.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Raspberry Pi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2800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2.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Atmega 328P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Sampled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3.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LM35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Sampled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4.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LDR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5.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DS1307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Sampled</a:t>
                      </a:r>
                      <a:endParaRPr/>
                    </a:p>
                  </a:txBody>
                  <a:tcPr/>
                </a:tc>
              </a:tr>
              <a:tr h="60624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6.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LCD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200</a:t>
                      </a:r>
                      <a:endParaRPr/>
                    </a:p>
                  </a:txBody>
                  <a:tcPr/>
                </a:tc>
              </a:tr>
              <a:tr h="351360"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7.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Miscellaneous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GB">
                          <a:latin typeface="Arial"/>
                        </a:rPr>
                        <a:t>500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>
    <p:dissolv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620000" y="216000"/>
            <a:ext cx="8099280" cy="49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GB" sz="4400">
                <a:latin typeface="Arial"/>
              </a:rPr>
              <a:t>THANK YOU 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1620000" y="1368000"/>
            <a:ext cx="3952080" cy="15678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CustomShape 3"/>
          <p:cNvSpPr/>
          <p:nvPr/>
        </p:nvSpPr>
        <p:spPr>
          <a:xfrm>
            <a:off x="5770440" y="1368000"/>
            <a:ext cx="3952080" cy="15678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CustomShape 4"/>
          <p:cNvSpPr/>
          <p:nvPr/>
        </p:nvSpPr>
        <p:spPr>
          <a:xfrm>
            <a:off x="5770440" y="3085560"/>
            <a:ext cx="3952080" cy="15678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CustomShape 5"/>
          <p:cNvSpPr/>
          <p:nvPr/>
        </p:nvSpPr>
        <p:spPr>
          <a:xfrm>
            <a:off x="1620000" y="3085560"/>
            <a:ext cx="3952080" cy="15678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