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8" Type="http://schemas.openxmlformats.org/officeDocument/2006/relationships/viewProps" Target="viewProps.xml" /><Relationship Id="rId3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0" Type="http://schemas.openxmlformats.org/officeDocument/2006/relationships/tableStyles" Target="tableStyles.xml" /><Relationship Id="rId3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Análisis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Covarianza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lineal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Rubén</a:t>
            </a:r>
            <a:r>
              <a:rPr/>
              <a:t> </a:t>
            </a:r>
            <a:r>
              <a:rPr/>
              <a:t>Pizarro</a:t>
            </a:r>
            <a:r>
              <a:rPr/>
              <a:t> </a:t>
            </a:r>
            <a:r>
              <a:rPr/>
              <a:t>Gurrola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15/1/2022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Ejercicio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Simular un conjunto de datos con valors de x e 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set.seed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2022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n,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n, </a:t>
            </a:r>
            <a:r>
              <a:rPr>
                <a:solidFill>
                  <a:srgbClr val="7D9029"/>
                </a:solidFill>
                <a:latin typeface="Courier"/>
              </a:rPr>
              <a:t>mean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7.2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datos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(x,y)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Mostrar</a:t>
            </a:r>
            <a:r>
              <a:rPr/>
              <a:t> </a:t>
            </a:r>
            <a:r>
              <a:rPr/>
              <a:t>primeros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head()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(datos)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x        y
## 1 68.15050 137.1910
## 2 60.89329 132.1700
## 3 61.85880 126.3446
## 4 59.94425 133.9160
## 5 63.84145 127.2275
## 6 54.84780 129.5772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Mostrar</a:t>
            </a:r>
            <a:r>
              <a:rPr/>
              <a:t> </a:t>
            </a:r>
            <a:r>
              <a:rPr/>
              <a:t>útimos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tail()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(datos)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x        y
## 45 65.21125 145.7894
## 46 62.22456 120.6291
## 47 66.19097 111.4698
## 48 64.09186 130.1722
## 49 60.43303 126.8103
## 50 66.28861 128.3626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Estadísticos</a:t>
            </a:r>
            <a:r>
              <a:rPr/>
              <a:t> </a:t>
            </a:r>
            <a:r>
              <a:rPr/>
              <a:t>descriptivos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(datos)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x               y        
##  Min.   :54.85   Min.   :109.2  
##  1st Qu.:62.16   1st Qu.:123.6  
##  Median :64.77   Median :128.1  
##  Mean   :64.55   Mean   :127.9  
##  3rd Qu.:66.33   3rd Qu.:133.3  
##  Max.   :69.24   Max.   :145.8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Mostrar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dispesión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datos)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x,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y),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'blue'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isis-de-Covarianza--y-CorrelaciOn-lineal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tabla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determinar</a:t>
            </a:r>
            <a:r>
              <a:rPr/>
              <a:t> </a:t>
            </a:r>
            <a:r>
              <a:rPr/>
              <a:t>Covarianza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tabla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datos</a:t>
            </a:r>
            <a:br/>
            <a:r>
              <a:rPr>
                <a:latin typeface="Courier"/>
              </a:rPr>
              <a:t>media.x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(x)</a:t>
            </a:r>
            <a:br/>
            <a:r>
              <a:rPr>
                <a:latin typeface="Courier"/>
              </a:rPr>
              <a:t>media.y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(y)</a:t>
            </a:r>
            <a:br/>
            <a:br/>
            <a:r>
              <a:rPr>
                <a:latin typeface="Courier"/>
              </a:rPr>
              <a:t>desv.x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(x)</a:t>
            </a:r>
            <a:br/>
            <a:r>
              <a:rPr>
                <a:latin typeface="Courier"/>
              </a:rPr>
              <a:t>desv.y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(y)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Construir</a:t>
            </a:r>
            <a:r>
              <a:rPr/>
              <a:t> </a:t>
            </a:r>
            <a:r>
              <a:rPr/>
              <a:t>tabla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tabla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tabla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xi.media 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media.x, 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yi.media =</a:t>
            </a:r>
            <a:r>
              <a:rPr>
                <a:latin typeface="Courier"/>
              </a:rPr>
              <a:t> y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media.y,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7D9029"/>
                </a:solidFill>
                <a:latin typeface="Courier"/>
              </a:rPr>
              <a:t>xi.media.yi.media =</a:t>
            </a:r>
            <a:r>
              <a:rPr>
                <a:latin typeface="Courier"/>
              </a:rPr>
              <a:t> (x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media.x)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(y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media.y))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#tabla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head(tabla,</a:t>
            </a:r>
            <a:r>
              <a:rPr/>
              <a:t> </a:t>
            </a:r>
            <a:r>
              <a:rPr/>
              <a:t>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(tabla,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x        y   xi.media    yi.media xi.media.yi.media
## 1  68.15050 137.1910  3.6015633  9.26511768       33.36890761
## 2  60.89329 132.1700 -3.6556439  4.24417611      -15.51519642
## 3  61.85880 126.3446 -2.6901324 -1.58123507        4.25373174
## 4  59.94425 133.9160 -4.6046886  5.99017882      -27.58290798
## 5  63.84145 127.2275 -0.7074812 -0.69836270        0.49407848
## 6  54.84780 129.5772 -9.7011351  1.65131865      -16.01966534
## 7  61.29260 125.1669 -3.2563287 -2.75893086        8.98398581
## 8  65.97284 133.4806  1.4239079  5.55476750        7.90947738
## 9  67.62320 121.7345  3.0742670 -6.19138596      -19.03397380
## 10 65.84554 127.9947  1.2966052  0.06882784        0.08924253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Determinar el valor de la correlación entre dos variables de un conjunto de datos.</a:t>
            </a:r>
          </a:p>
          <a:p>
            <a:pPr lvl="0" marL="0" indent="0">
              <a:buNone/>
            </a:pPr>
            <a:r>
              <a:rPr/>
              <a:t>Interpretar el valor de la correalción.</a:t>
            </a:r>
          </a:p>
          <a:p>
            <a:pPr lvl="0" marL="0" indent="0">
              <a:buNone/>
            </a:pPr>
            <a:r>
              <a:rPr/>
              <a:t>Visualizar la relación de los datos.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tail(tabla,</a:t>
            </a:r>
            <a:r>
              <a:rPr/>
              <a:t> </a:t>
            </a:r>
            <a:r>
              <a:rPr/>
              <a:t>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(tabla,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x        y   xi.media    yi.media xi.media.yi.media
## 41 64.05837 130.3502 -0.4905656   2.4243640        -1.1893096
## 42 67.82719 126.8751  3.2782558  -1.0507926        -3.4447670
## 43 61.06349 128.0836 -3.4854440   0.1577793        -0.5499308
## 44 59.99224 122.3485 -4.5566917  -5.5773135        25.4140983
## 45 65.21125 145.7894  0.6623147  17.8635973        11.8313231
## 46 62.22456 120.6291 -2.3243724  -7.2967735        16.9604189
## 47 66.19097 111.4698  1.6420321 -16.4560813       -27.0214137
## 48 64.09186 130.1722 -0.4570742   2.2463169        -1.0267335
## 49 60.43303 126.8103 -4.1159039  -1.1155863         4.5916462
## 50 66.28861 128.3626  1.7396734   0.4367150         0.7597414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Sumatoria</a:t>
            </a:r>
            <a:r>
              <a:rPr/>
              <a:t> </a:t>
            </a:r>
            <a:r>
              <a:rPr/>
              <a:t>numerador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fórmula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x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∑</m:t>
                          </m:r>
                          <m:r>
                            <m:rPr>
                              <m:sty m:val="p"/>
                            </m:rPr>
                            <m:t>(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m:t>)</m:t>
                          </m:r>
                          <m:r>
                            <m:rPr>
                              <m:sty m:val="p"/>
                            </m:rPr>
                            <m:t>⋅</m:t>
                          </m:r>
                          <m:r>
                            <m:rPr>
                              <m:sty m:val="p"/>
                            </m:rPr>
                            <m:t>(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m:t>)</m:t>
                          </m:r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sumatoria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</a:t>
                </a:r>
                <a:r>
                  <a:rPr>
                    <a:latin typeface="Courier"/>
                  </a:rPr>
                  <a:t>(tabla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xi.media.yi.media)</a:t>
                </a:r>
                <a:br/>
                <a:r>
                  <a:rPr>
                    <a:latin typeface="Courier"/>
                  </a:rPr>
                  <a:t>sumatoria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148.8038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Covarianza</a:t>
            </a:r>
            <a:r>
              <a:rPr/>
              <a:t> </a:t>
            </a:r>
            <a:r>
              <a:rPr/>
              <a:t>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covar1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sumatoria 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(n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covar1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3.036813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Covarianza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cov()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covar2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x,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y)</a:t>
            </a:r>
            <a:br/>
            <a:r>
              <a:rPr>
                <a:latin typeface="Courier"/>
              </a:rPr>
              <a:t>covar2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3.036813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Determinar</a:t>
            </a:r>
            <a:r>
              <a:rPr/>
              <a:t> </a:t>
            </a:r>
            <a:r>
              <a:rPr/>
              <a:t>Correlación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x</m:t>
                              </m:r>
                              <m:r>
                                <m:t>y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⋅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r1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covar1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 (desv.x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 desv.y)</a:t>
                </a:r>
                <a:br/>
                <a:r>
                  <a:rPr>
                    <a:latin typeface="Courier"/>
                  </a:rPr>
                  <a:t>r1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0.1263045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Correalción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cor()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x,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y)</a:t>
            </a:r>
            <a:br/>
            <a:r>
              <a:rPr>
                <a:latin typeface="Courier"/>
              </a:rPr>
              <a:t>r2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0.1263045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chartCorrelation()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chart.Correlation</a:t>
            </a:r>
            <a:r>
              <a:rPr>
                <a:latin typeface="Courier"/>
              </a:rPr>
              <a:t>(datos,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"pearson"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isis-de-Covarianza--y-CorrelaciOn-lineal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r3</a:t>
            </a:r>
          </a:p>
          <a:p>
            <a:pPr lvl="0" indent="0">
              <a:buNone/>
            </a:pPr>
            <a:r>
              <a:rPr>
                <a:latin typeface="Courier"/>
              </a:rPr>
              <a:t>## NULL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correlación entre los valores de x e y es de 0.1263045 que significa una correlación positiva muy débil.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Generar un conjunto de datos con dos variables.</a:t>
            </a:r>
          </a:p>
          <a:p>
            <a:pPr lvl="1"/>
            <a:r>
              <a:rPr/>
              <a:t>Reutilizar conjuntos de datos existentes</a:t>
            </a:r>
          </a:p>
          <a:p>
            <a:pPr lvl="1"/>
            <a:r>
              <a:rPr/>
              <a:t>Visualizar dispersión de los datos</a:t>
            </a:r>
          </a:p>
          <a:p>
            <a:pPr lvl="1"/>
            <a:r>
              <a:rPr/>
              <a:t>Interpretar el valor de la correlación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women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datos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women</a:t>
            </a:r>
            <a:br/>
            <a:r>
              <a:rPr>
                <a:latin typeface="Courier"/>
              </a:rPr>
              <a:t>datos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height weight
## 1      58    115
## 2      59    117
## 3      60    120
## 4      61    123
## 5      62    126
## 6      63    129
## 7      64    132
## 8      65    135
## 9      66    139
## 10     67    142
## 11     68    146
## 12     69    150
## 13     70    154
## 14     71    159
## 15     72    164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Determinar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datos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cor()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cor</a:t>
            </a:r>
            <a:r>
              <a:rPr>
                <a:latin typeface="Courier"/>
              </a:rPr>
              <a:t>(datos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height, datos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weight)</a:t>
            </a:r>
            <a:br/>
            <a:r>
              <a:rPr>
                <a:latin typeface="Courier"/>
              </a:rPr>
              <a:t>r1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0.9954948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charCorrelation()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chart.Correlation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R =</a:t>
            </a:r>
            <a:r>
              <a:rPr>
                <a:latin typeface="Courier"/>
              </a:rPr>
              <a:t> datos, 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"pearson"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isis-de-Covarianza--y-CorrelaciOn-lineal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r2</a:t>
            </a:r>
          </a:p>
          <a:p>
            <a:pPr lvl="0" indent="0">
              <a:buNone/>
            </a:pPr>
            <a:r>
              <a:rPr>
                <a:latin typeface="Courier"/>
              </a:rPr>
              <a:t>## NULL</a:t>
            </a:r>
          </a:p>
          <a:p>
            <a:pPr lvl="0" marL="0" indent="0">
              <a:buNone/>
            </a:pPr>
            <a:r>
              <a:rPr/>
              <a:t>¿Qué significan los 3 asteriscos *** en la Correlación?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 tiene un valor de correlación de 0.9954948 que significa una correlación positiva muy fuerte positiva perfecta.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Librerías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 </a:t>
            </a:r>
            <a:r>
              <a:rPr i="1">
                <a:solidFill>
                  <a:srgbClr val="60A0B0"/>
                </a:solidFill>
                <a:latin typeface="Courier"/>
              </a:rPr>
              <a:t># gráficos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(PerformanceAnalytics) </a:t>
            </a:r>
            <a:r>
              <a:rPr i="1">
                <a:solidFill>
                  <a:srgbClr val="60A0B0"/>
                </a:solidFill>
                <a:latin typeface="Courier"/>
              </a:rPr>
              <a:t># Para coorelaciones gráficas       # Correlación función chart.Correlation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(readr)    </a:t>
            </a:r>
            <a:r>
              <a:rPr i="1">
                <a:solidFill>
                  <a:srgbClr val="60A0B0"/>
                </a:solidFill>
                <a:latin typeface="Courier"/>
              </a:rPr>
              <a:t># Importar o CARGAR un csv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    </a:t>
            </a:r>
            <a:r>
              <a:rPr i="1">
                <a:solidFill>
                  <a:srgbClr val="60A0B0"/>
                </a:solidFill>
                <a:latin typeface="Courier"/>
              </a:rPr>
              <a:t># Procesar data frames, filtrar (seleccionar renglones) mutate(nuevas columnas), arrange (ordenar), select (seleccionar columnas), ...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Fundamento</a:t>
            </a:r>
            <a:r>
              <a:rPr/>
              <a:t> </a:t>
            </a:r>
            <a:r>
              <a:rPr/>
              <a:t>teórico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Covarianza</a:t>
            </a:r>
          </a:p>
          <a:p>
            <a:pPr lvl="1"/>
            <a:r>
              <a:rPr/>
              <a:t>Correlación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Covarianza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La covarianza es un valor numérico estadístico que se establece como una medida descriptiva de la asociación entre dos variables x e y.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x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∑</m:t>
                          </m:r>
                          <m:r>
                            <m:rPr>
                              <m:sty m:val="p"/>
                            </m:rPr>
                            <m:t>(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m:t>)</m:t>
                          </m:r>
                          <m:r>
                            <m:rPr>
                              <m:sty m:val="p"/>
                            </m:rPr>
                            <m:t>⋅</m:t>
                          </m:r>
                          <m:r>
                            <m:rPr>
                              <m:sty m:val="p"/>
                            </m:rPr>
                            <m:t>(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m:t>)</m:t>
                          </m:r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Correlación</a:t>
            </a:r>
            <a:r>
              <a:rPr/>
              <a:t> </a:t>
            </a:r>
            <a:r>
              <a:rPr/>
              <a:t>lineal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Pearson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Establece la fuerza de relación entre dos variables. Puede ser positiva o negativa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x</m:t>
                              </m:r>
                              <m:r>
                                <m:t>y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⋅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x</m:t>
                          </m:r>
                          <m:r>
                            <m:t>y</m:t>
                          </m:r>
                        </m:sub>
                      </m:sSub>
                      <m:r>
                        <m:rPr>
                          <m:nor/>
                          <m:sty m:val="p"/>
                        </m:rPr>
                        <m:t> es la covarianza muestral previamente calculada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nor/>
                          <m:sty m:val="p"/>
                        </m:rPr>
                        <m:t> es la desviación std. de la variable x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nor/>
                          <m:sty m:val="p"/>
                        </m:rPr>
                        <m:t> es la desviación std. de la variable y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⋅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r>
                        <m:rPr>
                          <m:nor/>
                          <m:sty m:val="p"/>
                        </m:rPr>
                        <m:t> es el producto de ambas desviaciones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nor/>
                          <m:sty m:val="p"/>
                        </m:rPr>
                        <m:t> correlación de Pearson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Valores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significado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correlación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Pearson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-0.90 = Correlación negativa muy fuerte.</a:t>
            </a:r>
          </a:p>
          <a:p>
            <a:pPr lvl="1"/>
            <a:r>
              <a:rPr/>
              <a:t>-0.75 = Correlación negativa considerable.</a:t>
            </a:r>
          </a:p>
          <a:p>
            <a:pPr lvl="1"/>
            <a:r>
              <a:rPr/>
              <a:t>-0.50 = Correlación negativa media.</a:t>
            </a:r>
          </a:p>
          <a:p>
            <a:pPr lvl="1"/>
            <a:r>
              <a:rPr/>
              <a:t>-0.25 = Correlación negativa débil.</a:t>
            </a:r>
          </a:p>
          <a:p>
            <a:pPr lvl="1"/>
            <a:r>
              <a:rPr/>
              <a:t>-0.10 = Correlación negativa muy débil.</a:t>
            </a:r>
          </a:p>
          <a:p>
            <a:pPr lvl="1"/>
            <a:r>
              <a:rPr/>
              <a:t>0.00 = No existe correlación alguna entre las variables.</a:t>
            </a:r>
          </a:p>
          <a:p>
            <a:pPr lvl="1"/>
            <a:r>
              <a:rPr/>
              <a:t>+0.10 = Correlación positiva muy débil.</a:t>
            </a:r>
          </a:p>
          <a:p>
            <a:pPr lvl="1"/>
            <a:r>
              <a:rPr/>
              <a:t>+0.25 = Correlación positiva débil.</a:t>
            </a:r>
          </a:p>
          <a:p>
            <a:pPr lvl="1"/>
            <a:r>
              <a:rPr/>
              <a:t>+0.50 = Correlación positiva media.</a:t>
            </a:r>
          </a:p>
          <a:p>
            <a:pPr lvl="1"/>
            <a:r>
              <a:rPr/>
              <a:t>+0.75 = Correlación positiva considerable.</a:t>
            </a:r>
          </a:p>
          <a:p>
            <a:pPr lvl="1"/>
            <a:r>
              <a:rPr/>
              <a:t>+0.90 = Correlación positiva muy fuerte.</a:t>
            </a:r>
          </a:p>
          <a:p>
            <a:pPr lvl="1"/>
            <a:r>
              <a:rPr/>
              <a:t>+1.00 = Correlación positiva perfecta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El coeficiente de correlación va desde -1 hasta +1.</a:t>
            </a:r>
          </a:p>
          <a:p>
            <a:pPr lvl="1"/>
            <a:r>
              <a:rPr/>
              <a:t>Los valores cercanos a -1 o a +1 corresponden a una relación lineal fuerte.</a:t>
            </a:r>
          </a:p>
          <a:p>
            <a:pPr lvl="1"/>
            <a:r>
              <a:rPr/>
              <a:t>Entre más cercano a cero sea el valor de la correlación, más débil es la relación lineal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Covarianza y Correlación lineal</dc:title>
  <dc:creator>Rubén Pizarro Gurrola</dc:creator>
  <cp:keywords/>
  <dcterms:created xsi:type="dcterms:W3CDTF">2022-01-15T20:59:46Z</dcterms:created>
  <dcterms:modified xsi:type="dcterms:W3CDTF">2022-01-15T20:59:46Z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15/1/2022</vt:lpwstr>
  </property>
  <property fmtid="{D5CDD505-2E9C-101B-9397-08002B2CF9AE}" pid="3" name="output">
    <vt:lpwstr>powerpoint_presentation</vt:lpwstr>
  </property>
</Properties>
</file>