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Regresión</a:t>
            </a:r>
            <a:r>
              <a:rPr/>
              <a:t> </a:t>
            </a:r>
            <a:r>
              <a:rPr/>
              <a:t>Lineal</a:t>
            </a:r>
            <a:r>
              <a:rPr/>
              <a:t> </a:t>
            </a:r>
            <a:r>
              <a:rPr/>
              <a:t>Simple</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Rubén</a:t>
            </a:r>
            <a:r>
              <a:rPr/>
              <a:t> </a:t>
            </a:r>
            <a:r>
              <a:rPr/>
              <a:t>Pizarro</a:t>
            </a:r>
            <a:r>
              <a:rPr/>
              <a:t> </a:t>
            </a:r>
            <a:r>
              <a:rPr/>
              <a:t>Gurrola</a:t>
            </a:r>
          </a:p>
        </p:txBody>
      </p:sp>
      <p:sp>
        <p:nvSpPr>
          <p:cNvPr id="4" name="Date Placeholder 3"/>
          <p:cNvSpPr>
            <a:spLocks noGrp="1"/>
          </p:cNvSpPr>
          <p:nvPr>
            <p:ph type="dt" sz="half" idx="10"/>
          </p:nvPr>
        </p:nvSpPr>
        <p:spPr/>
        <p:txBody>
          <a:bodyPr/>
          <a:lstStyle/>
          <a:p>
            <a:pPr lvl="0" marL="0" indent="0">
              <a:buNone/>
            </a:pPr>
            <a:r>
              <a:rPr/>
              <a:t>21/1/2022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Partir</a:t>
            </a:r>
            <a:r>
              <a:rPr/>
              <a:t> </a:t>
            </a:r>
            <a:r>
              <a:rPr/>
              <a:t>datos</a:t>
            </a:r>
          </a:p>
        </p:txBody>
      </p:sp>
      <p:sp>
        <p:nvSpPr>
          <p:cNvPr id="3" name="Content Placeholder 2"/>
          <p:cNvSpPr>
            <a:spLocks noGrp="1"/>
          </p:cNvSpPr>
          <p:nvPr>
            <p:ph idx="1"/>
          </p:nvPr>
        </p:nvSpPr>
        <p:spPr/>
        <p:txBody>
          <a:bodyPr/>
          <a:lstStyle/>
          <a:p>
            <a:pPr lvl="0" marL="0" indent="0">
              <a:buNone/>
            </a:pPr>
            <a:r>
              <a:rPr/>
              <a:t>70% extraer datos entrenamiento 30% extraer datos validación</a:t>
            </a:r>
          </a:p>
          <a:p>
            <a:pPr lvl="0" indent="0">
              <a:buNone/>
            </a:pPr>
            <a:r>
              <a:rPr>
                <a:solidFill>
                  <a:srgbClr val="06287E"/>
                </a:solidFill>
                <a:latin typeface="Courier"/>
              </a:rPr>
              <a:t>set.seed</a:t>
            </a:r>
            <a:r>
              <a:rPr>
                <a:latin typeface="Courier"/>
              </a:rPr>
              <a:t>(</a:t>
            </a:r>
            <a:r>
              <a:rPr>
                <a:solidFill>
                  <a:srgbClr val="40A070"/>
                </a:solidFill>
                <a:latin typeface="Courier"/>
              </a:rPr>
              <a:t>2022</a:t>
            </a:r>
            <a:r>
              <a:rPr>
                <a:latin typeface="Courier"/>
              </a:rPr>
              <a:t>)</a:t>
            </a:r>
            <a:br/>
            <a:r>
              <a:rPr>
                <a:latin typeface="Courier"/>
              </a:rPr>
              <a:t>entrena </a:t>
            </a:r>
            <a:r>
              <a:rPr>
                <a:solidFill>
                  <a:srgbClr val="007020"/>
                </a:solidFill>
                <a:latin typeface="Courier"/>
              </a:rPr>
              <a:t>&lt;-</a:t>
            </a:r>
            <a:r>
              <a:rPr>
                <a:latin typeface="Courier"/>
              </a:rPr>
              <a:t> </a:t>
            </a:r>
            <a:r>
              <a:rPr>
                <a:solidFill>
                  <a:srgbClr val="06287E"/>
                </a:solidFill>
                <a:latin typeface="Courier"/>
              </a:rPr>
              <a:t>createDataPartition</a:t>
            </a:r>
            <a:r>
              <a:rPr>
                <a:latin typeface="Courier"/>
              </a:rPr>
              <a:t>(</a:t>
            </a:r>
            <a:r>
              <a:rPr>
                <a:solidFill>
                  <a:srgbClr val="7D9029"/>
                </a:solidFill>
                <a:latin typeface="Courier"/>
              </a:rPr>
              <a:t>y =</a:t>
            </a:r>
            <a:r>
              <a:rPr>
                <a:latin typeface="Courier"/>
              </a:rPr>
              <a:t> datos</a:t>
            </a:r>
            <a:r>
              <a:rPr>
                <a:solidFill>
                  <a:srgbClr val="4070A0"/>
                </a:solidFill>
                <a:latin typeface="Courier"/>
              </a:rPr>
              <a:t>$</a:t>
            </a:r>
            <a:r>
              <a:rPr>
                <a:latin typeface="Courier"/>
              </a:rPr>
              <a:t>y, </a:t>
            </a:r>
            <a:r>
              <a:rPr>
                <a:solidFill>
                  <a:srgbClr val="7D9029"/>
                </a:solidFill>
                <a:latin typeface="Courier"/>
              </a:rPr>
              <a:t>p =</a:t>
            </a:r>
            <a:r>
              <a:rPr>
                <a:latin typeface="Courier"/>
              </a:rPr>
              <a:t> </a:t>
            </a:r>
            <a:r>
              <a:rPr>
                <a:solidFill>
                  <a:srgbClr val="40A070"/>
                </a:solidFill>
                <a:latin typeface="Courier"/>
              </a:rPr>
              <a:t>0.70</a:t>
            </a:r>
            <a:r>
              <a:rPr>
                <a:latin typeface="Courier"/>
              </a:rPr>
              <a:t>, </a:t>
            </a:r>
            <a:r>
              <a:rPr>
                <a:solidFill>
                  <a:srgbClr val="7D9029"/>
                </a:solidFill>
                <a:latin typeface="Courier"/>
              </a:rPr>
              <a:t>list =</a:t>
            </a:r>
            <a:r>
              <a:rPr>
                <a:latin typeface="Courier"/>
              </a:rPr>
              <a:t> </a:t>
            </a:r>
            <a:r>
              <a:rPr>
                <a:solidFill>
                  <a:srgbClr val="880000"/>
                </a:solidFill>
                <a:latin typeface="Courier"/>
              </a:rPr>
              <a:t>FALSE</a:t>
            </a:r>
            <a:r>
              <a:rPr>
                <a:latin typeface="Courier"/>
              </a:rPr>
              <a:t>, </a:t>
            </a:r>
            <a:r>
              <a:rPr>
                <a:solidFill>
                  <a:srgbClr val="7D9029"/>
                </a:solidFill>
                <a:latin typeface="Courier"/>
              </a:rPr>
              <a:t>times =</a:t>
            </a:r>
            <a:r>
              <a:rPr>
                <a:latin typeface="Courier"/>
              </a:rPr>
              <a:t> </a:t>
            </a:r>
            <a:r>
              <a:rPr>
                <a:solidFill>
                  <a:srgbClr val="40A070"/>
                </a:solidFill>
                <a:latin typeface="Courier"/>
              </a:rPr>
              <a:t>1</a:t>
            </a:r>
            <a:r>
              <a:rPr>
                <a:latin typeface="Courier"/>
              </a:rPr>
              <a:t>)</a:t>
            </a:r>
            <a:br/>
            <a:br/>
            <a:r>
              <a:rPr>
                <a:latin typeface="Courier"/>
              </a:rPr>
              <a:t>entrena </a:t>
            </a:r>
            <a:r>
              <a:rPr i="1">
                <a:solidFill>
                  <a:srgbClr val="60A0B0"/>
                </a:solidFill>
                <a:latin typeface="Courier"/>
              </a:rPr>
              <a:t># Números d registro</a:t>
            </a:r>
          </a:p>
          <a:p>
            <a:pPr lvl="0" indent="0">
              <a:buNone/>
            </a:pPr>
            <a:r>
              <a:rPr>
                <a:latin typeface="Courier"/>
              </a:rPr>
              <a:t>##       Resample1
##  [1,]         2
##  [2,]         3
##  [3,]         4
##  [4,]         6
##  [5,]         8
##  [6,]         9
##  [7,]        10
##  [8,]        11
##  [9,]        12
## [10,]        13
## [11,]        14
## [12,]        15</a:t>
            </a:r>
          </a:p>
          <a:p>
            <a:pPr lvl="0" indent="0">
              <a:buNone/>
            </a:pPr>
            <a:r>
              <a:rPr i="1">
                <a:solidFill>
                  <a:srgbClr val="60A0B0"/>
                </a:solidFill>
                <a:latin typeface="Courier"/>
              </a:rPr>
              <a:t># Datos entrenamiento</a:t>
            </a:r>
            <a:br/>
            <a:r>
              <a:rPr>
                <a:latin typeface="Courier"/>
              </a:rPr>
              <a:t>datos.entrenamiento </a:t>
            </a:r>
            <a:r>
              <a:rPr>
                <a:solidFill>
                  <a:srgbClr val="007020"/>
                </a:solidFill>
                <a:latin typeface="Courier"/>
              </a:rPr>
              <a:t>&lt;-</a:t>
            </a:r>
            <a:r>
              <a:rPr>
                <a:latin typeface="Courier"/>
              </a:rPr>
              <a:t> datos[entrena, ]  </a:t>
            </a:r>
            <a:r>
              <a:rPr i="1">
                <a:solidFill>
                  <a:srgbClr val="60A0B0"/>
                </a:solidFill>
                <a:latin typeface="Courier"/>
              </a:rPr>
              <a:t># [renglones, columna]</a:t>
            </a:r>
            <a:br/>
            <a:br/>
            <a:r>
              <a:rPr i="1">
                <a:solidFill>
                  <a:srgbClr val="60A0B0"/>
                </a:solidFill>
                <a:latin typeface="Courier"/>
              </a:rPr>
              <a:t># Datos validación</a:t>
            </a:r>
            <a:br/>
            <a:r>
              <a:rPr>
                <a:latin typeface="Courier"/>
              </a:rPr>
              <a:t>datos.validacion </a:t>
            </a:r>
            <a:r>
              <a:rPr>
                <a:solidFill>
                  <a:srgbClr val="007020"/>
                </a:solidFill>
                <a:latin typeface="Courier"/>
              </a:rPr>
              <a:t>&lt;-</a:t>
            </a:r>
            <a:r>
              <a:rPr>
                <a:latin typeface="Courier"/>
              </a:rPr>
              <a:t> datos[</a:t>
            </a:r>
            <a:r>
              <a:rPr>
                <a:solidFill>
                  <a:srgbClr val="4070A0"/>
                </a:solidFill>
                <a:latin typeface="Courier"/>
              </a:rPr>
              <a:t>-</a:t>
            </a:r>
            <a:r>
              <a:rPr>
                <a:latin typeface="Courier"/>
              </a:rPr>
              <a:t>entrena, ]</a:t>
            </a:r>
            <a:br/>
            <a:r>
              <a:rPr i="1">
                <a:solidFill>
                  <a:srgbClr val="60A0B0"/>
                </a:solidFill>
                <a:latin typeface="Courier"/>
              </a:rPr>
              <a:t>#datos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de</a:t>
            </a:r>
            <a:r>
              <a:rPr/>
              <a:t> </a:t>
            </a:r>
            <a:r>
              <a:rPr/>
              <a:t>entranamiento</a:t>
            </a:r>
          </a:p>
        </p:txBody>
      </p:sp>
      <p:sp>
        <p:nvSpPr>
          <p:cNvPr id="3" name="Content Placeholder 2"/>
          <p:cNvSpPr>
            <a:spLocks noGrp="1"/>
          </p:cNvSpPr>
          <p:nvPr>
            <p:ph idx="1"/>
          </p:nvPr>
        </p:nvSpPr>
        <p:spPr/>
        <p:txBody>
          <a:bodyPr/>
          <a:lstStyle/>
          <a:p>
            <a:pPr lvl="0" indent="0">
              <a:buNone/>
            </a:pPr>
            <a:r>
              <a:rPr>
                <a:latin typeface="Courier"/>
              </a:rPr>
              <a:t>datos.entrenamiento</a:t>
            </a:r>
          </a:p>
          <a:p>
            <a:pPr lvl="0" indent="0">
              <a:buNone/>
            </a:pPr>
            <a:r>
              <a:rPr>
                <a:latin typeface="Courier"/>
              </a:rPr>
              <a:t>##     x  y
## 2  12 24
## 3  15 26
## 4  14 25
## 6  20 36
## 8  24 38
## 9  16 29
## 10 18 33
## 11 24 34
## 12 20 28
## 13 22 32
## 14 19 33
## 15 20 38</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de</a:t>
            </a:r>
            <a:r>
              <a:rPr/>
              <a:t> </a:t>
            </a:r>
            <a:r>
              <a:rPr/>
              <a:t>validación</a:t>
            </a:r>
          </a:p>
        </p:txBody>
      </p:sp>
      <p:sp>
        <p:nvSpPr>
          <p:cNvPr id="3" name="Content Placeholder 2"/>
          <p:cNvSpPr>
            <a:spLocks noGrp="1"/>
          </p:cNvSpPr>
          <p:nvPr>
            <p:ph idx="1"/>
          </p:nvPr>
        </p:nvSpPr>
        <p:spPr/>
        <p:txBody>
          <a:bodyPr/>
          <a:lstStyle/>
          <a:p>
            <a:pPr lvl="0" indent="0">
              <a:buNone/>
            </a:pPr>
            <a:r>
              <a:rPr>
                <a:latin typeface="Courier"/>
              </a:rPr>
              <a:t>datos.validacion</a:t>
            </a:r>
          </a:p>
          <a:p>
            <a:pPr lvl="0" indent="0">
              <a:buNone/>
            </a:pPr>
            <a:r>
              <a:rPr>
                <a:latin typeface="Courier"/>
              </a:rPr>
              <a:t>##    x  y
## 1 10 20
## 5 16 28
## 7 23 34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Construr</a:t>
            </a:r>
            <a:r>
              <a:rPr/>
              <a:t> </a:t>
            </a:r>
            <a:r>
              <a:rPr/>
              <a:t>un</a:t>
            </a:r>
            <a:r>
              <a:rPr/>
              <a:t> </a:t>
            </a:r>
            <a:r>
              <a:rPr/>
              <a:t>modelo</a:t>
            </a:r>
            <a:r>
              <a:rPr/>
              <a:t> </a:t>
            </a:r>
            <a:r>
              <a:rPr/>
              <a:t>de</a:t>
            </a:r>
            <a:r>
              <a:rPr/>
              <a:t> </a:t>
            </a:r>
            <a:r>
              <a:rPr/>
              <a:t>regresión</a:t>
            </a:r>
            <a:r>
              <a:rPr/>
              <a:t> </a:t>
            </a:r>
            <a:r>
              <a:rPr/>
              <a:t>lineal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a:p>
                <a:pPr lvl="0" marL="0" indent="0">
                  <a:buNone/>
                </a:pPr>
                <a14:m>
                  <m:oMathPara xmlns:m="http://schemas.openxmlformats.org/officeDocument/2006/math">
                    <m:oMathParaPr>
                      <m:jc m:val="center"/>
                    </m:oMathParaPr>
                    <m:oMath>
                      <m:r>
                        <m:t>Y</m:t>
                      </m:r>
                      <m:r>
                        <m:rPr>
                          <m:sty m:val="p"/>
                        </m:rPr>
                        <m:t>=</m:t>
                      </m:r>
                      <m:r>
                        <m:rPr>
                          <m:nor/>
                          <m:sty m:val="p"/>
                        </m:rPr>
                        <m:t>valoes a predecir</m:t>
                      </m:r>
                    </m:oMath>
                  </m:oMathPara>
                </a14:m>
              </a:p>
              <a:p>
                <a:pPr lvl="0" marL="0" indent="0">
                  <a:buNone/>
                </a:pPr>
                <a14:m>
                  <m:oMathPara xmlns:m="http://schemas.openxmlformats.org/officeDocument/2006/math">
                    <m:oMathParaPr>
                      <m:jc m:val="center"/>
                    </m:oMathParaPr>
                    <m:oMath>
                      <m:r>
                        <m:t>a</m:t>
                      </m:r>
                      <m:r>
                        <m:rPr>
                          <m:sty m:val="p"/>
                        </m:rPr>
                        <m:t>=</m:t>
                      </m:r>
                      <m:r>
                        <m:rPr>
                          <m:nor/>
                          <m:sty m:val="p"/>
                        </m:rPr>
                        <m:t>coeficiente que represente la absica del origen de los datos de una recta lineal. A partir del eje ed las ’y’ en donde empieza la linea recta</m:t>
                      </m:r>
                    </m:oMath>
                  </m:oMathPara>
                </a14:m>
              </a:p>
              <a:p>
                <a:pPr lvl="0" marL="0" indent="0">
                  <a:buNone/>
                </a:pPr>
                <a14:m>
                  <m:oMathPara xmlns:m="http://schemas.openxmlformats.org/officeDocument/2006/math">
                    <m:oMathParaPr>
                      <m:jc m:val="center"/>
                    </m:oMathParaPr>
                    <m:oMath>
                      <m:r>
                        <m:t>b</m:t>
                      </m:r>
                      <m:r>
                        <m:rPr>
                          <m:sty m:val="p"/>
                        </m:rPr>
                        <m:t>=</m:t>
                      </m:r>
                      <m:r>
                        <m:rPr>
                          <m:nor/>
                          <m:sty m:val="p"/>
                        </m:rPr>
                        <m:t>pendiente de una recta lineal</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lm()</a:t>
            </a:r>
          </a:p>
        </p:txBody>
      </p:sp>
      <p:sp>
        <p:nvSpPr>
          <p:cNvPr id="3" name="Content Placeholder 2"/>
          <p:cNvSpPr>
            <a:spLocks noGrp="1"/>
          </p:cNvSpPr>
          <p:nvPr>
            <p:ph idx="1"/>
          </p:nvPr>
        </p:nvSpPr>
        <p:spPr/>
        <p:txBody>
          <a:bodyPr/>
          <a:lstStyle/>
          <a:p>
            <a:pPr lvl="0" marL="0" indent="0">
              <a:buNone/>
            </a:pPr>
            <a:r>
              <a:rPr/>
              <a:t>~ significa que ‘y’ depende de x o que ‘y’ está en función de ‘x’.</a:t>
            </a:r>
          </a:p>
          <a:p>
            <a:pPr lvl="0" indent="0">
              <a:buNone/>
            </a:pPr>
            <a:r>
              <a:rPr>
                <a:latin typeface="Courier"/>
              </a:rPr>
              <a:t>modelo </a:t>
            </a:r>
            <a:r>
              <a:rPr>
                <a:solidFill>
                  <a:srgbClr val="007020"/>
                </a:solidFill>
                <a:latin typeface="Courier"/>
              </a:rPr>
              <a:t>&lt;-</a:t>
            </a:r>
            <a:r>
              <a:rPr>
                <a:latin typeface="Courier"/>
              </a:rPr>
              <a:t> </a:t>
            </a:r>
            <a:r>
              <a:rPr>
                <a:solidFill>
                  <a:srgbClr val="06287E"/>
                </a:solidFill>
                <a:latin typeface="Courier"/>
              </a:rPr>
              <a:t>lm</a:t>
            </a:r>
            <a:r>
              <a:rPr>
                <a:latin typeface="Courier"/>
              </a:rPr>
              <a:t>(</a:t>
            </a:r>
            <a:r>
              <a:rPr>
                <a:solidFill>
                  <a:srgbClr val="7D9029"/>
                </a:solidFill>
                <a:latin typeface="Courier"/>
              </a:rPr>
              <a:t>data =</a:t>
            </a:r>
            <a:r>
              <a:rPr>
                <a:latin typeface="Courier"/>
              </a:rPr>
              <a:t> datos.entrenamiento, </a:t>
            </a:r>
            <a:r>
              <a:rPr>
                <a:solidFill>
                  <a:srgbClr val="7D9029"/>
                </a:solidFill>
                <a:latin typeface="Courier"/>
              </a:rPr>
              <a:t>formula =</a:t>
            </a:r>
            <a:r>
              <a:rPr>
                <a:latin typeface="Courier"/>
              </a:rPr>
              <a:t> y </a:t>
            </a:r>
            <a:r>
              <a:rPr>
                <a:solidFill>
                  <a:srgbClr val="4070A0"/>
                </a:solidFill>
                <a:latin typeface="Courier"/>
              </a:rPr>
              <a:t>~</a:t>
            </a:r>
            <a:r>
              <a:rPr>
                <a:latin typeface="Courier"/>
              </a:rPr>
              <a:t> x)</a:t>
            </a:r>
            <a:br/>
            <a:br/>
            <a:r>
              <a:rPr>
                <a:latin typeface="Courier"/>
              </a:rPr>
              <a:t>resumen </a:t>
            </a:r>
            <a:r>
              <a:rPr>
                <a:solidFill>
                  <a:srgbClr val="007020"/>
                </a:solidFill>
                <a:latin typeface="Courier"/>
              </a:rPr>
              <a:t>&lt;-</a:t>
            </a:r>
            <a:r>
              <a:rPr>
                <a:latin typeface="Courier"/>
              </a:rPr>
              <a:t> </a:t>
            </a:r>
            <a:r>
              <a:rPr>
                <a:solidFill>
                  <a:srgbClr val="06287E"/>
                </a:solidFill>
                <a:latin typeface="Courier"/>
              </a:rPr>
              <a:t>summary</a:t>
            </a:r>
            <a:r>
              <a:rPr>
                <a:latin typeface="Courier"/>
              </a:rPr>
              <a:t>(modelo)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Ver</a:t>
            </a:r>
            <a:r>
              <a:rPr/>
              <a:t> </a:t>
            </a:r>
            <a:r>
              <a:rPr/>
              <a:t>estadísticos</a:t>
            </a:r>
            <a:r>
              <a:rPr/>
              <a:t> </a:t>
            </a:r>
            <a:r>
              <a:rPr/>
              <a:t>del</a:t>
            </a:r>
            <a:r>
              <a:rPr/>
              <a:t> </a:t>
            </a:r>
            <a:r>
              <a:rPr/>
              <a:t>modelo</a:t>
            </a:r>
          </a:p>
        </p:txBody>
      </p:sp>
      <p:sp>
        <p:nvSpPr>
          <p:cNvPr id="3" name="Content Placeholder 2"/>
          <p:cNvSpPr>
            <a:spLocks noGrp="1"/>
          </p:cNvSpPr>
          <p:nvPr>
            <p:ph idx="1"/>
          </p:nvPr>
        </p:nvSpPr>
        <p:spPr/>
        <p:txBody>
          <a:bodyPr/>
          <a:lstStyle/>
          <a:p>
            <a:pPr lvl="0" indent="0">
              <a:buNone/>
            </a:pPr>
            <a:r>
              <a:rPr>
                <a:latin typeface="Courier"/>
              </a:rPr>
              <a:t>resumen</a:t>
            </a:r>
          </a:p>
          <a:p>
            <a:pPr lvl="0" indent="0">
              <a:buNone/>
            </a:pPr>
            <a:r>
              <a:rPr>
                <a:latin typeface="Courier"/>
              </a:rPr>
              <a:t>## 
## Call:
## lm(formula = y ~ x, data = datos.entrenamiento)
## 
## Residuals:
##     Min      1Q  Median      3Q     Max 
## -4.7137 -1.8491 -0.0021  1.5804  5.2863 
## 
## Coefficients:
##             Estimate Std. Error t value Pr(&gt;|t|)   
## (Intercept)  12.0083     4.5137   2.660  0.02388 * 
## x             1.0353     0.2373   4.363  0.00141 **
## ---
## Signif. codes:  0 '***' 0.001 '**' 0.01 '*' 0.05 '.' 0.1 ' ' 1
## 
## Residual standard error: 3.008 on 10 degrees of freedom
## Multiple R-squared:  0.6556, Adjusted R-squared:  0.6211 
## F-statistic: 19.03 on 1 and 10 DF,  p-value: 0.001415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Como</a:t>
            </a:r>
            <a:r>
              <a:rPr/>
              <a:t> </a:t>
            </a:r>
            <a:r>
              <a:rPr/>
              <a:t>obtener</a:t>
            </a:r>
            <a:r>
              <a:rPr/>
              <a:t> </a:t>
            </a:r>
            <a:r>
              <a:rPr/>
              <a:t>coeficientes</a:t>
            </a:r>
            <a:r>
              <a:rPr/>
              <a:t> </a:t>
            </a:r>
            <a:r>
              <a:rPr/>
              <a:t>del</a:t>
            </a:r>
            <a:r>
              <a:rPr/>
              <a:t> </a:t>
            </a:r>
            <a:r>
              <a:rPr/>
              <a:t>modelo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a:p>
                <a:pPr lvl="1"/>
                <a:r>
                  <a:rPr/>
                  <a:t>a = abcisa</a:t>
                </a:r>
              </a:p>
              <a:p>
                <a:pPr lvl="1"/>
                <a:r>
                  <a:rPr/>
                  <a:t>b = pendiente</a:t>
                </a:r>
              </a:p>
              <a:p>
                <a:pPr lvl="1"/>
                <a:r>
                  <a:rPr/>
                  <a:t>x = valores de la variable independiente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b</m:t>
                      </m:r>
                      <m:r>
                        <m:rPr>
                          <m:sty m:val="p"/>
                        </m:rPr>
                        <m:t>=</m:t>
                      </m:r>
                      <m:r>
                        <m:t>r</m:t>
                      </m:r>
                      <m:r>
                        <m:rPr>
                          <m:sty m:val="p"/>
                        </m:rPr>
                        <m:t>⋅</m:t>
                      </m:r>
                      <m:r>
                        <m:rPr>
                          <m:sty m:val="p"/>
                        </m:rPr>
                        <m:t>(</m:t>
                      </m:r>
                      <m:f>
                        <m:fPr>
                          <m:type m:val="bar"/>
                        </m:fPr>
                        <m:num>
                          <m:sSub>
                            <m:e>
                              <m:r>
                                <m:t>s</m:t>
                              </m:r>
                            </m:e>
                            <m:sub>
                              <m:r>
                                <m:t>y</m:t>
                              </m:r>
                            </m:sub>
                          </m:sSub>
                        </m:num>
                        <m:den>
                          <m:sSub>
                            <m:e>
                              <m:r>
                                <m:t>s</m:t>
                              </m:r>
                            </m:e>
                            <m:sub>
                              <m:r>
                                <m:t>x</m:t>
                              </m:r>
                            </m:sub>
                          </m:sSub>
                        </m:den>
                      </m:f>
                      <m:r>
                        <m:rPr>
                          <m:sty m:val="p"/>
                        </m:rPr>
                        <m:t>)</m:t>
                      </m:r>
                      <m:r>
                        <m:rPr>
                          <m:sty m:val="p"/>
                        </m:rPr>
                        <m:t>=</m:t>
                      </m:r>
                      <m:f>
                        <m:fPr>
                          <m:type m:val="bar"/>
                        </m:fPr>
                        <m:num>
                          <m:r>
                            <m:rPr>
                              <m:sty m:val="p"/>
                            </m:rPr>
                            <m:t>∑</m:t>
                          </m:r>
                          <m:r>
                            <m:rPr>
                              <m:sty m:val="p"/>
                            </m:rPr>
                            <m:t>(</m:t>
                          </m:r>
                          <m:sSub>
                            <m:e>
                              <m:r>
                                <m:t>x</m:t>
                              </m:r>
                            </m:e>
                            <m:sub>
                              <m:r>
                                <m:t>i</m:t>
                              </m:r>
                            </m:sub>
                          </m:sSub>
                          <m:r>
                            <m:rPr>
                              <m:sty m:val="p"/>
                            </m:rPr>
                            <m:t>−</m:t>
                          </m:r>
                          <m:acc>
                            <m:accPr>
                              <m:chr m:val="‾"/>
                            </m:accPr>
                            <m:e>
                              <m:r>
                                <m:t>x</m:t>
                              </m:r>
                            </m:e>
                          </m:acc>
                          <m:r>
                            <m:rPr>
                              <m:sty m:val="p"/>
                            </m:rPr>
                            <m:t>)</m:t>
                          </m:r>
                          <m:r>
                            <m:rPr>
                              <m:sty m:val="p"/>
                            </m:rPr>
                            <m:t>⋅</m:t>
                          </m:r>
                          <m:r>
                            <m:rPr>
                              <m:sty m:val="p"/>
                            </m:rPr>
                            <m:t>(</m:t>
                          </m:r>
                          <m:sSub>
                            <m:e>
                              <m:r>
                                <m:t>y</m:t>
                              </m:r>
                            </m:e>
                            <m:sub>
                              <m:r>
                                <m:t>i</m:t>
                              </m:r>
                            </m:sub>
                          </m:sSub>
                          <m:r>
                            <m:rPr>
                              <m:sty m:val="p"/>
                            </m:rPr>
                            <m:t>−</m:t>
                          </m:r>
                          <m:acc>
                            <m:accPr>
                              <m:chr m:val="‾"/>
                            </m:accPr>
                            <m:e>
                              <m:r>
                                <m:t>y</m:t>
                              </m:r>
                            </m:e>
                          </m:acc>
                          <m:r>
                            <m:rPr>
                              <m:sty m:val="p"/>
                            </m:rPr>
                            <m:t>)</m:t>
                          </m:r>
                        </m:num>
                        <m:den>
                          <m:r>
                            <m:rPr>
                              <m:sty m:val="p"/>
                            </m:rPr>
                            <m:t>∑</m:t>
                          </m:r>
                          <m:r>
                            <m:rPr>
                              <m:sty m:val="p"/>
                            </m:rPr>
                            <m:t>(</m:t>
                          </m:r>
                          <m:sSub>
                            <m:e>
                              <m:r>
                                <m:t>x</m:t>
                              </m:r>
                            </m:e>
                            <m:sub>
                              <m:r>
                                <m:t>i</m:t>
                              </m:r>
                            </m:sub>
                          </m:sSub>
                          <m:r>
                            <m:rPr>
                              <m:sty m:val="p"/>
                            </m:rPr>
                            <m:t>−</m:t>
                          </m:r>
                          <m:acc>
                            <m:accPr>
                              <m:chr m:val="‾"/>
                            </m:accPr>
                            <m:e>
                              <m:r>
                                <m:t>x</m:t>
                              </m:r>
                            </m:e>
                          </m:acc>
                          <m:sSup>
                            <m:e>
                              <m:r>
                                <m:rPr>
                                  <m:sty m:val="p"/>
                                </m:rPr>
                                <m:t>)</m:t>
                              </m:r>
                            </m:e>
                            <m:sup>
                              <m:r>
                                <m:t>2</m:t>
                              </m:r>
                            </m:sup>
                          </m:sSup>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a</m:t>
                      </m:r>
                      <m:r>
                        <m:rPr>
                          <m:sty m:val="p"/>
                        </m:rPr>
                        <m:t>=</m:t>
                      </m:r>
                      <m:acc>
                        <m:accPr>
                          <m:chr m:val="‾"/>
                        </m:accPr>
                        <m:e>
                          <m:r>
                            <m:t>y</m:t>
                          </m:r>
                        </m:e>
                      </m:acc>
                      <m:r>
                        <m:rPr>
                          <m:sty m:val="p"/>
                        </m:rPr>
                        <m:t>−</m:t>
                      </m:r>
                      <m:r>
                        <m:t>b</m:t>
                      </m:r>
                      <m:r>
                        <m:rPr>
                          <m:sty m:val="p"/>
                        </m:rPr>
                        <m:t>⋅</m:t>
                      </m:r>
                      <m:acc>
                        <m:accPr>
                          <m:chr m:val="‾"/>
                        </m:accPr>
                        <m:e>
                          <m:r>
                            <m:t>x</m:t>
                          </m:r>
                        </m:e>
                      </m:acc>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Obteniendo</a:t>
            </a:r>
            <a:r>
              <a:rPr/>
              <a:t> </a:t>
            </a:r>
            <a:r>
              <a:rPr/>
              <a:t>b</a:t>
            </a:r>
            <a:r>
              <a:rPr/>
              <a:t> </a:t>
            </a:r>
            <a:r>
              <a:rPr/>
              <a:t>con</a:t>
            </a:r>
            <a:r>
              <a:rPr/>
              <a:t> </a:t>
            </a:r>
            <a:r>
              <a:rPr/>
              <a:t>correlación</a:t>
            </a:r>
          </a:p>
        </p:txBody>
      </p:sp>
      <p:sp>
        <p:nvSpPr>
          <p:cNvPr id="3" name="Content Placeholder 2"/>
          <p:cNvSpPr>
            <a:spLocks noGrp="1"/>
          </p:cNvSpPr>
          <p:nvPr>
            <p:ph idx="1"/>
          </p:nvPr>
        </p:nvSpPr>
        <p:spPr/>
        <p:txBody>
          <a:bodyPr/>
          <a:lstStyle/>
          <a:p>
            <a:pPr lvl="0" indent="0">
              <a:buNone/>
            </a:pPr>
            <a:r>
              <a:rPr>
                <a:latin typeface="Courier"/>
              </a:rPr>
              <a:t>correla </a:t>
            </a:r>
            <a:r>
              <a:rPr>
                <a:solidFill>
                  <a:srgbClr val="007020"/>
                </a:solidFill>
                <a:latin typeface="Courier"/>
              </a:rPr>
              <a:t>&lt;-</a:t>
            </a:r>
            <a:r>
              <a:rPr>
                <a:latin typeface="Courier"/>
              </a:rPr>
              <a:t> </a:t>
            </a:r>
            <a:r>
              <a:rPr>
                <a:solidFill>
                  <a:srgbClr val="06287E"/>
                </a:solidFill>
                <a:latin typeface="Courier"/>
              </a:rPr>
              <a:t>cor</a:t>
            </a:r>
            <a:r>
              <a:rPr>
                <a:latin typeface="Courier"/>
              </a:rPr>
              <a:t>(datos.entrenamiento</a:t>
            </a:r>
            <a:r>
              <a:rPr>
                <a:solidFill>
                  <a:srgbClr val="4070A0"/>
                </a:solidFill>
                <a:latin typeface="Courier"/>
              </a:rPr>
              <a:t>$</a:t>
            </a:r>
            <a:r>
              <a:rPr>
                <a:latin typeface="Courier"/>
              </a:rPr>
              <a:t>x, datos.entrenamiento</a:t>
            </a:r>
            <a:r>
              <a:rPr>
                <a:solidFill>
                  <a:srgbClr val="4070A0"/>
                </a:solidFill>
                <a:latin typeface="Courier"/>
              </a:rPr>
              <a:t>$</a:t>
            </a:r>
            <a:r>
              <a:rPr>
                <a:latin typeface="Courier"/>
              </a:rPr>
              <a:t>y)</a:t>
            </a:r>
            <a:br/>
            <a:r>
              <a:rPr>
                <a:latin typeface="Courier"/>
              </a:rPr>
              <a:t>correla</a:t>
            </a:r>
          </a:p>
          <a:p>
            <a:pPr lvl="0" indent="0">
              <a:buNone/>
            </a:pPr>
            <a:r>
              <a:rPr>
                <a:latin typeface="Courier"/>
              </a:rPr>
              <a:t>## [1] 0.8096809</a:t>
            </a:r>
          </a:p>
          <a:p>
            <a:pPr lvl="0" indent="0">
              <a:buNone/>
            </a:pPr>
            <a:r>
              <a:rPr>
                <a:latin typeface="Courier"/>
              </a:rPr>
              <a:t>b1 </a:t>
            </a:r>
            <a:r>
              <a:rPr>
                <a:solidFill>
                  <a:srgbClr val="007020"/>
                </a:solidFill>
                <a:latin typeface="Courier"/>
              </a:rPr>
              <a:t>&lt;-</a:t>
            </a:r>
            <a:r>
              <a:rPr>
                <a:latin typeface="Courier"/>
              </a:rPr>
              <a:t> correla </a:t>
            </a:r>
            <a:r>
              <a:rPr>
                <a:solidFill>
                  <a:srgbClr val="4070A0"/>
                </a:solidFill>
                <a:latin typeface="Courier"/>
              </a:rPr>
              <a:t>*</a:t>
            </a:r>
            <a:r>
              <a:rPr>
                <a:latin typeface="Courier"/>
              </a:rPr>
              <a:t> (</a:t>
            </a:r>
            <a:r>
              <a:rPr>
                <a:solidFill>
                  <a:srgbClr val="06287E"/>
                </a:solidFill>
                <a:latin typeface="Courier"/>
              </a:rPr>
              <a:t>sd</a:t>
            </a:r>
            <a:r>
              <a:rPr>
                <a:latin typeface="Courier"/>
              </a:rPr>
              <a:t>(datos.entrenamiento</a:t>
            </a:r>
            <a:r>
              <a:rPr>
                <a:solidFill>
                  <a:srgbClr val="4070A0"/>
                </a:solidFill>
                <a:latin typeface="Courier"/>
              </a:rPr>
              <a:t>$</a:t>
            </a:r>
            <a:r>
              <a:rPr>
                <a:latin typeface="Courier"/>
              </a:rPr>
              <a:t>y)</a:t>
            </a:r>
            <a:r>
              <a:rPr>
                <a:solidFill>
                  <a:srgbClr val="4070A0"/>
                </a:solidFill>
                <a:latin typeface="Courier"/>
              </a:rPr>
              <a:t>/</a:t>
            </a:r>
            <a:r>
              <a:rPr>
                <a:solidFill>
                  <a:srgbClr val="06287E"/>
                </a:solidFill>
                <a:latin typeface="Courier"/>
              </a:rPr>
              <a:t>sd</a:t>
            </a:r>
            <a:r>
              <a:rPr>
                <a:latin typeface="Courier"/>
              </a:rPr>
              <a:t>(datos.entrenamiento</a:t>
            </a:r>
            <a:r>
              <a:rPr>
                <a:solidFill>
                  <a:srgbClr val="4070A0"/>
                </a:solidFill>
                <a:latin typeface="Courier"/>
              </a:rPr>
              <a:t>$</a:t>
            </a:r>
            <a:r>
              <a:rPr>
                <a:latin typeface="Courier"/>
              </a:rPr>
              <a:t>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Objetivo</a:t>
            </a:r>
          </a:p>
        </p:txBody>
      </p:sp>
      <p:sp>
        <p:nvSpPr>
          <p:cNvPr id="3" name="Content Placeholder 2"/>
          <p:cNvSpPr>
            <a:spLocks noGrp="1"/>
          </p:cNvSpPr>
          <p:nvPr>
            <p:ph idx="1"/>
          </p:nvPr>
        </p:nvSpPr>
        <p:spPr/>
        <p:txBody>
          <a:bodyPr/>
          <a:lstStyle/>
          <a:p>
            <a:pPr lvl="0" marL="0" indent="0">
              <a:buNone/>
            </a:pPr>
            <a:r>
              <a:rPr/>
              <a:t>Crear un modelo de regresión lineal simple para predecir.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b</a:t>
            </a:r>
            <a:r>
              <a:rPr/>
              <a:t> </a:t>
            </a:r>
            <a:r>
              <a:rPr/>
              <a:t>con</a:t>
            </a:r>
            <a:r>
              <a:rPr/>
              <a:t> </a:t>
            </a:r>
            <a:r>
              <a:rPr/>
              <a:t>Sumatorias</a:t>
            </a:r>
          </a:p>
        </p:txBody>
      </p:sp>
      <p:sp>
        <p:nvSpPr>
          <p:cNvPr id="3" name="Content Placeholder 2"/>
          <p:cNvSpPr>
            <a:spLocks noGrp="1"/>
          </p:cNvSpPr>
          <p:nvPr>
            <p:ph idx="1"/>
          </p:nvPr>
        </p:nvSpPr>
        <p:spPr/>
        <p:txBody>
          <a:bodyPr/>
          <a:lstStyle/>
          <a:p>
            <a:pPr lvl="0" indent="0">
              <a:buNone/>
            </a:pPr>
            <a:r>
              <a:rPr>
                <a:latin typeface="Courier"/>
              </a:rPr>
              <a:t>numerador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(datos.entrenamiento</a:t>
            </a:r>
            <a:r>
              <a:rPr>
                <a:solidFill>
                  <a:srgbClr val="4070A0"/>
                </a:solidFill>
                <a:latin typeface="Courier"/>
              </a:rPr>
              <a:t>$</a:t>
            </a:r>
            <a:r>
              <a:rPr>
                <a:latin typeface="Courier"/>
              </a:rPr>
              <a:t>y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y)))</a:t>
            </a:r>
            <a:br/>
            <a:r>
              <a:rPr>
                <a:latin typeface="Courier"/>
              </a:rPr>
              <a:t>denominador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a:t>
            </a:r>
            <a:br/>
            <a:br/>
            <a:r>
              <a:rPr>
                <a:latin typeface="Courier"/>
              </a:rPr>
              <a:t>b2 </a:t>
            </a:r>
            <a:r>
              <a:rPr>
                <a:solidFill>
                  <a:srgbClr val="007020"/>
                </a:solidFill>
                <a:latin typeface="Courier"/>
              </a:rPr>
              <a:t>&lt;-</a:t>
            </a:r>
            <a:r>
              <a:rPr>
                <a:latin typeface="Courier"/>
              </a:rPr>
              <a:t> numerador </a:t>
            </a:r>
            <a:r>
              <a:rPr>
                <a:solidFill>
                  <a:srgbClr val="4070A0"/>
                </a:solidFill>
                <a:latin typeface="Courier"/>
              </a:rPr>
              <a:t>/</a:t>
            </a:r>
            <a:r>
              <a:rPr>
                <a:latin typeface="Courier"/>
              </a:rPr>
              <a:t> denominador</a:t>
            </a:r>
            <a:br/>
            <a:br/>
            <a:r>
              <a:rPr>
                <a:latin typeface="Courier"/>
              </a:rPr>
              <a:t>b </a:t>
            </a:r>
            <a:r>
              <a:rPr>
                <a:solidFill>
                  <a:srgbClr val="007020"/>
                </a:solidFill>
                <a:latin typeface="Courier"/>
              </a:rPr>
              <a:t>&lt;-</a:t>
            </a:r>
            <a:r>
              <a:rPr>
                <a:latin typeface="Courier"/>
              </a:rPr>
              <a:t> b1 </a:t>
            </a:r>
            <a:br/>
            <a:br/>
            <a:r>
              <a:rPr>
                <a:latin typeface="Courier"/>
              </a:rPr>
              <a:t>b1; b2; b</a:t>
            </a:r>
          </a:p>
          <a:p>
            <a:pPr lvl="0" indent="0">
              <a:buNone/>
            </a:pPr>
            <a:r>
              <a:rPr>
                <a:latin typeface="Courier"/>
              </a:rPr>
              <a:t>## [1] 1.03527</a:t>
            </a:r>
          </a:p>
          <a:p>
            <a:pPr lvl="0" indent="0">
              <a:buNone/>
            </a:pPr>
            <a:r>
              <a:rPr>
                <a:latin typeface="Courier"/>
              </a:rPr>
              <a:t>## [1] 1.03527</a:t>
            </a:r>
          </a:p>
          <a:p>
            <a:pPr lvl="0" indent="0">
              <a:buNone/>
            </a:pPr>
            <a:r>
              <a:rPr>
                <a:latin typeface="Courier"/>
              </a:rPr>
              <a:t>## [1] 1.03527</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¿Qué</a:t>
            </a:r>
            <a:r>
              <a:rPr/>
              <a:t> </a:t>
            </a:r>
            <a:r>
              <a:rPr/>
              <a:t>significa</a:t>
            </a:r>
            <a:r>
              <a:rPr/>
              <a:t> </a:t>
            </a:r>
            <a:r>
              <a:rPr/>
              <a:t>b</a:t>
            </a:r>
            <a:r>
              <a:rPr/>
              <a:t> </a:t>
            </a:r>
            <a:r>
              <a:rPr/>
              <a:t>?</a:t>
            </a:r>
          </a:p>
        </p:txBody>
      </p:sp>
      <p:sp>
        <p:nvSpPr>
          <p:cNvPr id="3" name="Content Placeholder 2"/>
          <p:cNvSpPr>
            <a:spLocks noGrp="1"/>
          </p:cNvSpPr>
          <p:nvPr>
            <p:ph idx="1"/>
          </p:nvPr>
        </p:nvSpPr>
        <p:spPr/>
        <p:txBody>
          <a:bodyPr/>
          <a:lstStyle/>
          <a:p>
            <a:pPr lvl="0" marL="0" indent="0">
              <a:buNone/>
            </a:pPr>
            <a:r>
              <a:rPr/>
              <a:t>Por cada unidad de x el valor de una predicción Y aumenta 1.0352697 unidades. b es la pendiente en la ecuación.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Obtener</a:t>
            </a:r>
            <a:r>
              <a:rPr/>
              <a:t> </a:t>
            </a:r>
            <a:r>
              <a:rPr/>
              <a:t>a</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y) </a:t>
            </a:r>
            <a:r>
              <a:rPr>
                <a:solidFill>
                  <a:srgbClr val="4070A0"/>
                </a:solidFill>
                <a:latin typeface="Courier"/>
              </a:rPr>
              <a:t>-</a:t>
            </a:r>
            <a:r>
              <a:rPr>
                <a:latin typeface="Courier"/>
              </a:rPr>
              <a:t> (b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br/>
            <a:r>
              <a:rPr>
                <a:latin typeface="Courier"/>
              </a:rPr>
              <a:t>a</a:t>
            </a:r>
          </a:p>
          <a:p>
            <a:pPr lvl="0" indent="0">
              <a:buNone/>
            </a:pPr>
            <a:r>
              <a:rPr>
                <a:latin typeface="Courier"/>
              </a:rPr>
              <a:t>## [1] 12.0083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¿Qué</a:t>
            </a:r>
            <a:r>
              <a:rPr/>
              <a:t> </a:t>
            </a:r>
            <a:r>
              <a:rPr/>
              <a:t>significa</a:t>
            </a:r>
            <a:r>
              <a:rPr/>
              <a:t> </a:t>
            </a:r>
            <a:r>
              <a:rPr/>
              <a:t>a?</a:t>
            </a:r>
          </a:p>
        </p:txBody>
      </p:sp>
      <p:sp>
        <p:nvSpPr>
          <p:cNvPr id="3" name="Content Placeholder 2"/>
          <p:cNvSpPr>
            <a:spLocks noGrp="1"/>
          </p:cNvSpPr>
          <p:nvPr>
            <p:ph idx="1"/>
          </p:nvPr>
        </p:nvSpPr>
        <p:spPr/>
        <p:txBody>
          <a:bodyPr/>
          <a:lstStyle/>
          <a:p>
            <a:pPr lvl="0" marL="0" indent="0">
              <a:buNone/>
            </a:pPr>
            <a:r>
              <a:rPr/>
              <a:t>El es el coefieciente de la abcisa o intersección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a:t>
            </a:r>
            <a:r>
              <a:rPr/>
              <a:t> </a:t>
            </a:r>
            <a:r>
              <a:rPr/>
              <a:t>de</a:t>
            </a:r>
            <a:r>
              <a:rPr/>
              <a:t> </a:t>
            </a:r>
            <a:r>
              <a:rPr/>
              <a:t>tendencia</a:t>
            </a:r>
          </a:p>
        </p:txBody>
      </p:sp>
      <p:sp>
        <p:nvSpPr>
          <p:cNvPr id="3" name="Content Placeholder 2"/>
          <p:cNvSpPr>
            <a:spLocks noGrp="1"/>
          </p:cNvSpPr>
          <p:nvPr>
            <p:ph idx="1"/>
          </p:nvPr>
        </p:nvSpPr>
        <p:spPr/>
        <p:txBody>
          <a:bodyPr/>
          <a:lstStyle/>
          <a:p>
            <a:pPr lvl="0" indent="0">
              <a:buNone/>
            </a:pPr>
            <a:r>
              <a:rPr>
                <a:latin typeface="Courier"/>
              </a:rPr>
              <a:t>Y </a:t>
            </a:r>
            <a:r>
              <a:rPr>
                <a:solidFill>
                  <a:srgbClr val="007020"/>
                </a:solidFill>
                <a:latin typeface="Courier"/>
              </a:rPr>
              <a:t>&lt;-</a:t>
            </a:r>
            <a:r>
              <a:rPr>
                <a:latin typeface="Courier"/>
              </a:rPr>
              <a:t> a </a:t>
            </a:r>
            <a:r>
              <a:rPr>
                <a:solidFill>
                  <a:srgbClr val="4070A0"/>
                </a:solidFill>
                <a:latin typeface="Courier"/>
              </a:rPr>
              <a:t>+</a:t>
            </a:r>
            <a:r>
              <a:rPr>
                <a:latin typeface="Courier"/>
              </a:rPr>
              <a:t> b </a:t>
            </a:r>
            <a:r>
              <a:rPr>
                <a:solidFill>
                  <a:srgbClr val="4070A0"/>
                </a:solidFill>
                <a:latin typeface="Courier"/>
              </a:rPr>
              <a:t>*</a:t>
            </a:r>
            <a:r>
              <a:rPr>
                <a:latin typeface="Courier"/>
              </a:rPr>
              <a:t> datos.entrenamiento</a:t>
            </a:r>
            <a:r>
              <a:rPr>
                <a:solidFill>
                  <a:srgbClr val="4070A0"/>
                </a:solidFill>
                <a:latin typeface="Courier"/>
              </a:rPr>
              <a:t>$</a:t>
            </a:r>
            <a:r>
              <a:rPr>
                <a:latin typeface="Courier"/>
              </a:rPr>
              <a:t>x</a:t>
            </a:r>
            <a:br/>
            <a:r>
              <a:rPr>
                <a:latin typeface="Courier"/>
              </a:rPr>
              <a:t>Y</a:t>
            </a:r>
          </a:p>
          <a:p>
            <a:pPr lvl="0" indent="0">
              <a:buNone/>
            </a:pPr>
            <a:r>
              <a:rPr>
                <a:latin typeface="Courier"/>
              </a:rPr>
              <a:t>##  [1] 24.43154 27.53734 26.50207 32.71369 36.85477 28.57261 30.64315 36.85477
##  [9] 32.71369 34.78423 31.67842 32.71369</a:t>
            </a:r>
          </a:p>
          <a:p>
            <a:pPr lvl="0" indent="0">
              <a:buNone/>
            </a:pPr>
            <a:r>
              <a:rPr>
                <a:latin typeface="Courier"/>
              </a:rPr>
              <a:t>datos.reales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datos.entrenamiento</a:t>
            </a:r>
            <a:r>
              <a:rPr>
                <a:solidFill>
                  <a:srgbClr val="4070A0"/>
                </a:solidFill>
                <a:latin typeface="Courier"/>
              </a:rPr>
              <a:t>$</a:t>
            </a:r>
            <a:r>
              <a:rPr>
                <a:latin typeface="Courier"/>
              </a:rPr>
              <a:t>x, </a:t>
            </a:r>
            <a:r>
              <a:rPr>
                <a:solidFill>
                  <a:srgbClr val="7D9029"/>
                </a:solidFill>
                <a:latin typeface="Courier"/>
              </a:rPr>
              <a:t>y =</a:t>
            </a:r>
            <a:r>
              <a:rPr>
                <a:latin typeface="Courier"/>
              </a:rPr>
              <a:t> datos.entrenamiento</a:t>
            </a:r>
            <a:r>
              <a:rPr>
                <a:solidFill>
                  <a:srgbClr val="4070A0"/>
                </a:solidFill>
                <a:latin typeface="Courier"/>
              </a:rPr>
              <a:t>$</a:t>
            </a:r>
            <a:r>
              <a:rPr>
                <a:latin typeface="Courier"/>
              </a:rPr>
              <a:t>y, Y)</a:t>
            </a:r>
            <a:br/>
            <a:r>
              <a:rPr>
                <a:latin typeface="Courier"/>
              </a:rPr>
              <a:t>datos.reales</a:t>
            </a:r>
          </a:p>
          <a:p>
            <a:pPr lvl="0" indent="0">
              <a:buNone/>
            </a:pPr>
            <a:r>
              <a:rPr>
                <a:latin typeface="Courier"/>
              </a:rPr>
              <a:t>##     x  y        Y
## 1  12 24 24.43154
## 2  15 26 27.53734
## 3  14 25 26.50207
## 4  20 36 32.71369
## 5  24 38 36.85477
## 6  16 29 28.57261
## 7  18 33 30.64315
## 8  24 34 36.85477
## 9  20 28 32.71369
## 10 22 32 34.78423
## 11 19 33 31.67842
## 12 20 38 32.71369</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a:t>
            </a:r>
            <a:r>
              <a:rPr/>
              <a:t> </a:t>
            </a:r>
            <a:r>
              <a:rPr/>
              <a:t>de</a:t>
            </a:r>
            <a:r>
              <a:rPr/>
              <a:t> </a:t>
            </a:r>
            <a:r>
              <a:rPr/>
              <a:t>tendencia</a:t>
            </a:r>
            <a:r>
              <a:rPr/>
              <a:t> </a:t>
            </a:r>
            <a:r>
              <a:rPr/>
              <a:t>con</a:t>
            </a:r>
            <a:r>
              <a:rPr/>
              <a:t> </a:t>
            </a:r>
            <a:r>
              <a:rPr/>
              <a:t>la</a:t>
            </a:r>
            <a:r>
              <a:rPr/>
              <a:t> </a:t>
            </a:r>
            <a:r>
              <a:rPr/>
              <a:t>dispersión</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datos.reales)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y</a:t>
            </a:r>
            <a:r>
              <a:rPr/>
              <a:t> </a:t>
            </a:r>
            <a:r>
              <a:rPr/>
              <a:t>b</a:t>
            </a:r>
            <a:r>
              <a:rPr/>
              <a:t> </a:t>
            </a:r>
            <a:r>
              <a:rPr/>
              <a:t>a</a:t>
            </a:r>
            <a:r>
              <a:rPr/>
              <a:t> </a:t>
            </a:r>
            <a:r>
              <a:rPr/>
              <a:t>partir</a:t>
            </a:r>
            <a:r>
              <a:rPr/>
              <a:t> </a:t>
            </a:r>
            <a:r>
              <a:rPr/>
              <a:t>del</a:t>
            </a:r>
            <a:r>
              <a:rPr/>
              <a:t> </a:t>
            </a:r>
            <a:r>
              <a:rPr/>
              <a:t>modelo</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modelo</a:t>
            </a:r>
            <a:r>
              <a:rPr>
                <a:solidFill>
                  <a:srgbClr val="4070A0"/>
                </a:solidFill>
                <a:latin typeface="Courier"/>
              </a:rPr>
              <a:t>$</a:t>
            </a:r>
            <a:r>
              <a:rPr>
                <a:latin typeface="Courier"/>
              </a:rPr>
              <a:t>coefficients[</a:t>
            </a:r>
            <a:r>
              <a:rPr>
                <a:solidFill>
                  <a:srgbClr val="40A070"/>
                </a:solidFill>
                <a:latin typeface="Courier"/>
              </a:rPr>
              <a:t>1</a:t>
            </a:r>
            <a:r>
              <a:rPr>
                <a:latin typeface="Courier"/>
              </a:rPr>
              <a:t>]</a:t>
            </a:r>
            <a:br/>
            <a:r>
              <a:rPr>
                <a:latin typeface="Courier"/>
              </a:rPr>
              <a:t>b </a:t>
            </a:r>
            <a:r>
              <a:rPr>
                <a:solidFill>
                  <a:srgbClr val="007020"/>
                </a:solidFill>
                <a:latin typeface="Courier"/>
              </a:rPr>
              <a:t>&lt;-</a:t>
            </a:r>
            <a:r>
              <a:rPr>
                <a:latin typeface="Courier"/>
              </a:rPr>
              <a:t> modelo</a:t>
            </a:r>
            <a:r>
              <a:rPr>
                <a:solidFill>
                  <a:srgbClr val="4070A0"/>
                </a:solidFill>
                <a:latin typeface="Courier"/>
              </a:rPr>
              <a:t>$</a:t>
            </a:r>
            <a:r>
              <a:rPr>
                <a:latin typeface="Courier"/>
              </a:rPr>
              <a:t>coefficients[</a:t>
            </a:r>
            <a:r>
              <a:rPr>
                <a:solidFill>
                  <a:srgbClr val="40A070"/>
                </a:solidFill>
                <a:latin typeface="Courier"/>
              </a:rPr>
              <a:t>2</a:t>
            </a:r>
            <a:r>
              <a:rPr>
                <a:latin typeface="Courier"/>
              </a:rPr>
              <a:t>]</a:t>
            </a:r>
            <a:br/>
            <a:r>
              <a:rPr>
                <a:latin typeface="Courier"/>
              </a:rPr>
              <a:t>a; b</a:t>
            </a:r>
          </a:p>
          <a:p>
            <a:pPr lvl="0" indent="0">
              <a:buNone/>
            </a:pPr>
            <a:r>
              <a:rPr>
                <a:latin typeface="Courier"/>
              </a:rPr>
              <a:t>## (Intercept) 
##     12.0083</a:t>
            </a:r>
          </a:p>
          <a:p>
            <a:pPr lvl="0" indent="0">
              <a:buNone/>
            </a:pPr>
            <a:r>
              <a:rPr>
                <a:latin typeface="Courier"/>
              </a:rPr>
              <a:t>##       x 
## 1.03527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a:t>
            </a:r>
            <a:r>
              <a:rPr/>
              <a:t> </a:t>
            </a:r>
            <a:r>
              <a:rPr/>
              <a:t>que</a:t>
            </a:r>
            <a:r>
              <a:rPr/>
              <a:t> </a:t>
            </a:r>
            <a:r>
              <a:rPr/>
              <a:t>sirve</a:t>
            </a:r>
            <a:r>
              <a:rPr/>
              <a:t> </a:t>
            </a:r>
            <a:r>
              <a:rPr/>
              <a:t>a</a:t>
            </a:r>
            <a:r>
              <a:rPr/>
              <a:t> </a:t>
            </a:r>
            <a:r>
              <a:rPr/>
              <a:t>y</a:t>
            </a:r>
            <a:r>
              <a:rPr/>
              <a:t> </a:t>
            </a:r>
            <a:r>
              <a:rPr/>
              <a:t>b.</a:t>
            </a:r>
            <a:r>
              <a:rPr/>
              <a:t> </a:t>
            </a:r>
            <a:r>
              <a:rPr/>
              <a:t>Para</a:t>
            </a:r>
            <a:r>
              <a:rPr/>
              <a:t> </a:t>
            </a:r>
            <a:r>
              <a:rPr/>
              <a:t>predecir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Utilizar los datos de validación</a:t>
                </a:r>
              </a:p>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Predecir</a:t>
            </a:r>
            <a:r>
              <a:rPr/>
              <a:t> </a:t>
            </a:r>
            <a:r>
              <a:rPr/>
              <a:t>con</a:t>
            </a:r>
            <a:r>
              <a:rPr/>
              <a:t> </a:t>
            </a:r>
            <a:r>
              <a:rPr/>
              <a:t>datos</a:t>
            </a:r>
            <a:r>
              <a:rPr/>
              <a:t> </a:t>
            </a:r>
            <a:r>
              <a:rPr/>
              <a:t>de</a:t>
            </a:r>
            <a:r>
              <a:rPr/>
              <a:t> </a:t>
            </a:r>
            <a:r>
              <a:rPr/>
              <a:t>validacón</a:t>
            </a:r>
          </a:p>
        </p:txBody>
      </p:sp>
      <p:sp>
        <p:nvSpPr>
          <p:cNvPr id="3" name="Content Placeholder 2"/>
          <p:cNvSpPr>
            <a:spLocks noGrp="1"/>
          </p:cNvSpPr>
          <p:nvPr>
            <p:ph idx="1"/>
          </p:nvPr>
        </p:nvSpPr>
        <p:spPr/>
        <p:txBody>
          <a:bodyPr/>
          <a:lstStyle/>
          <a:p>
            <a:pPr lvl="0" indent="0">
              <a:buNone/>
            </a:pPr>
            <a:r>
              <a:rPr>
                <a:latin typeface="Courier"/>
              </a:rPr>
              <a:t>datos.validacion</a:t>
            </a:r>
          </a:p>
          <a:p>
            <a:pPr lvl="0" indent="0">
              <a:buNone/>
            </a:pPr>
            <a:r>
              <a:rPr>
                <a:latin typeface="Courier"/>
              </a:rPr>
              <a:t>##    x  y
## 1 10 20
## 5 16 28
## 7 23 34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Descripción</a:t>
            </a:r>
          </a:p>
        </p:txBody>
      </p:sp>
      <p:sp>
        <p:nvSpPr>
          <p:cNvPr id="3" name="Content Placeholder 2"/>
          <p:cNvSpPr>
            <a:spLocks noGrp="1"/>
          </p:cNvSpPr>
          <p:nvPr>
            <p:ph idx="1"/>
          </p:nvPr>
        </p:nvSpPr>
        <p:spPr/>
        <p:txBody>
          <a:bodyPr/>
          <a:lstStyle/>
          <a:p>
            <a:pPr lvl="1"/>
            <a:r>
              <a:rPr/>
              <a:t>Cargar o crear datos</a:t>
            </a:r>
          </a:p>
          <a:p>
            <a:pPr lvl="1"/>
            <a:r>
              <a:rPr/>
              <a:t>Partir los datos en entrenamiento y validación</a:t>
            </a:r>
          </a:p>
          <a:p>
            <a:pPr lvl="1"/>
            <a:r>
              <a:rPr/>
              <a:t>Construir modelos</a:t>
            </a:r>
          </a:p>
          <a:p>
            <a:pPr lvl="1"/>
            <a:r>
              <a:rPr/>
              <a:t>Analizar modelo (estadísticamente)</a:t>
            </a:r>
          </a:p>
          <a:p>
            <a:pPr lvl="1"/>
            <a:r>
              <a:rPr/>
              <a:t>Predecir</a:t>
            </a:r>
          </a:p>
          <a:p>
            <a:pPr lvl="1"/>
            <a:r>
              <a:rPr/>
              <a:t>Interpretaciones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Predicciones</a:t>
            </a:r>
            <a:r>
              <a:rPr/>
              <a:t> </a:t>
            </a:r>
            <a:r>
              <a:rPr/>
              <a:t>con</a:t>
            </a:r>
            <a:r>
              <a:rPr/>
              <a:t> </a:t>
            </a:r>
            <a:r>
              <a:rPr/>
              <a:t>la</a:t>
            </a:r>
            <a:r>
              <a:rPr/>
              <a:t> </a:t>
            </a:r>
            <a:r>
              <a:rPr/>
              <a:t>fórmula</a:t>
            </a:r>
          </a:p>
        </p:txBody>
      </p:sp>
      <p:sp>
        <p:nvSpPr>
          <p:cNvPr id="3" name="Content Placeholder 2"/>
          <p:cNvSpPr>
            <a:spLocks noGrp="1"/>
          </p:cNvSpPr>
          <p:nvPr>
            <p:ph idx="1"/>
          </p:nvPr>
        </p:nvSpPr>
        <p:spPr/>
        <p:txBody>
          <a:bodyPr/>
          <a:lstStyle/>
          <a:p>
            <a:pPr lvl="0" indent="0">
              <a:buNone/>
            </a:pPr>
            <a:r>
              <a:rPr>
                <a:latin typeface="Courier"/>
              </a:rPr>
              <a:t>Y.prediccion </a:t>
            </a:r>
            <a:r>
              <a:rPr>
                <a:solidFill>
                  <a:srgbClr val="007020"/>
                </a:solidFill>
                <a:latin typeface="Courier"/>
              </a:rPr>
              <a:t>&lt;-</a:t>
            </a:r>
            <a:r>
              <a:rPr>
                <a:latin typeface="Courier"/>
              </a:rPr>
              <a:t> a </a:t>
            </a:r>
            <a:r>
              <a:rPr>
                <a:solidFill>
                  <a:srgbClr val="4070A0"/>
                </a:solidFill>
                <a:latin typeface="Courier"/>
              </a:rPr>
              <a:t>+</a:t>
            </a:r>
            <a:r>
              <a:rPr>
                <a:latin typeface="Courier"/>
              </a:rPr>
              <a:t> b </a:t>
            </a:r>
            <a:r>
              <a:rPr>
                <a:solidFill>
                  <a:srgbClr val="4070A0"/>
                </a:solidFill>
                <a:latin typeface="Courier"/>
              </a:rPr>
              <a:t>*</a:t>
            </a:r>
            <a:r>
              <a:rPr>
                <a:latin typeface="Courier"/>
              </a:rPr>
              <a:t> datos.validacion</a:t>
            </a:r>
            <a:r>
              <a:rPr>
                <a:solidFill>
                  <a:srgbClr val="4070A0"/>
                </a:solidFill>
                <a:latin typeface="Courier"/>
              </a:rPr>
              <a:t>$</a:t>
            </a:r>
            <a:r>
              <a:rPr>
                <a:latin typeface="Courier"/>
              </a:rPr>
              <a:t>x</a:t>
            </a:r>
            <a:br/>
            <a:r>
              <a:rPr>
                <a:latin typeface="Courier"/>
              </a:rPr>
              <a:t>Y.prediccion</a:t>
            </a:r>
          </a:p>
          <a:p>
            <a:pPr lvl="0" indent="0">
              <a:buNone/>
            </a:pPr>
            <a:r>
              <a:rPr>
                <a:latin typeface="Courier"/>
              </a:rPr>
              <a:t>## [1] 22.36100 28.57261 35.81950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Predicciones</a:t>
            </a:r>
            <a:r>
              <a:rPr/>
              <a:t> </a:t>
            </a:r>
            <a:r>
              <a:rPr/>
              <a:t>con</a:t>
            </a:r>
            <a:r>
              <a:rPr/>
              <a:t> </a:t>
            </a:r>
            <a:r>
              <a:rPr/>
              <a:t>función</a:t>
            </a:r>
            <a:r>
              <a:rPr/>
              <a:t> </a:t>
            </a:r>
            <a:r>
              <a:rPr/>
              <a:t>predict()</a:t>
            </a:r>
          </a:p>
        </p:txBody>
      </p:sp>
      <p:sp>
        <p:nvSpPr>
          <p:cNvPr id="3" name="Content Placeholder 2"/>
          <p:cNvSpPr>
            <a:spLocks noGrp="1"/>
          </p:cNvSpPr>
          <p:nvPr>
            <p:ph idx="1"/>
          </p:nvPr>
        </p:nvSpPr>
        <p:spPr/>
        <p:txBody>
          <a:bodyPr/>
          <a:lstStyle/>
          <a:p>
            <a:pPr lvl="0" indent="0">
              <a:buNone/>
            </a:pPr>
            <a:r>
              <a:rPr>
                <a:latin typeface="Courier"/>
              </a:rPr>
              <a:t>Y.prediccion.predict </a:t>
            </a:r>
            <a:r>
              <a:rPr>
                <a:solidFill>
                  <a:srgbClr val="007020"/>
                </a:solidFill>
                <a:latin typeface="Courier"/>
              </a:rPr>
              <a:t>&lt;-</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 </a:t>
            </a:r>
            <a:r>
              <a:rPr>
                <a:solidFill>
                  <a:srgbClr val="7D9029"/>
                </a:solidFill>
                <a:latin typeface="Courier"/>
              </a:rPr>
              <a:t>newdata =</a:t>
            </a:r>
            <a:r>
              <a:rPr>
                <a:latin typeface="Courier"/>
              </a:rPr>
              <a:t> datos.validacion)</a:t>
            </a:r>
            <a:br/>
            <a:br/>
            <a:br/>
            <a:r>
              <a:rPr>
                <a:latin typeface="Courier"/>
              </a:rPr>
              <a:t>datos.prediccion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datos.validacion</a:t>
            </a:r>
            <a:r>
              <a:rPr>
                <a:solidFill>
                  <a:srgbClr val="4070A0"/>
                </a:solidFill>
                <a:latin typeface="Courier"/>
              </a:rPr>
              <a:t>$</a:t>
            </a:r>
            <a:r>
              <a:rPr>
                <a:latin typeface="Courier"/>
              </a:rPr>
              <a:t>x, </a:t>
            </a:r>
            <a:r>
              <a:rPr>
                <a:solidFill>
                  <a:srgbClr val="7D9029"/>
                </a:solidFill>
                <a:latin typeface="Courier"/>
              </a:rPr>
              <a:t>y =</a:t>
            </a:r>
            <a:r>
              <a:rPr>
                <a:latin typeface="Courier"/>
              </a:rPr>
              <a:t> datos.validacion</a:t>
            </a:r>
            <a:r>
              <a:rPr>
                <a:solidFill>
                  <a:srgbClr val="4070A0"/>
                </a:solidFill>
                <a:latin typeface="Courier"/>
              </a:rPr>
              <a:t>$</a:t>
            </a:r>
            <a:r>
              <a:rPr>
                <a:latin typeface="Courier"/>
              </a:rPr>
              <a:t>y, Y.prediccion, Y.prediccion.predict)</a:t>
            </a:r>
            <a:br/>
            <a:r>
              <a:rPr>
                <a:latin typeface="Courier"/>
              </a:rPr>
              <a:t>datos.prediccion</a:t>
            </a:r>
          </a:p>
          <a:p>
            <a:pPr lvl="0" indent="0">
              <a:buNone/>
            </a:pPr>
            <a:r>
              <a:rPr>
                <a:latin typeface="Courier"/>
              </a:rPr>
              <a:t>##    x  y Y.prediccion Y.prediccion.predict
## 1 10 20     22.36100             22.36100
## 5 16 28     28.57261             28.57261
## 7 23 34     35.81950             35.81950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datos.validacion,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 =</a:t>
            </a:r>
            <a:r>
              <a:rPr>
                <a:latin typeface="Courier"/>
              </a:rPr>
              <a:t> datos.reales,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datos.prediccion,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Y.prediccion), </a:t>
            </a:r>
            <a:r>
              <a:rPr>
                <a:solidFill>
                  <a:srgbClr val="7D9029"/>
                </a:solidFill>
                <a:latin typeface="Courier"/>
              </a:rPr>
              <a:t>col=</a:t>
            </a:r>
            <a:r>
              <a:rPr>
                <a:solidFill>
                  <a:srgbClr val="4070A0"/>
                </a:solidFill>
                <a:latin typeface="Courier"/>
              </a:rPr>
              <a:t>'green'</a:t>
            </a:r>
            <a:r>
              <a:rPr>
                <a:latin typeface="Courier"/>
              </a:rPr>
              <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nuevos</a:t>
            </a:r>
          </a:p>
        </p:txBody>
      </p:sp>
      <p:sp>
        <p:nvSpPr>
          <p:cNvPr id="3" name="Content Placeholder 2"/>
          <p:cNvSpPr>
            <a:spLocks noGrp="1"/>
          </p:cNvSpPr>
          <p:nvPr>
            <p:ph idx="1"/>
          </p:nvPr>
        </p:nvSpPr>
        <p:spPr/>
        <p:txBody>
          <a:bodyPr/>
          <a:lstStyle/>
          <a:p>
            <a:pPr lvl="0" marL="0" indent="0">
              <a:buNone/>
            </a:pPr>
            <a:r>
              <a:rPr/>
              <a:t>Predicción para x = 24.5, 27, 29</a:t>
            </a:r>
          </a:p>
          <a:p>
            <a:pPr lvl="0" indent="0">
              <a:buNone/>
            </a:pPr>
            <a:r>
              <a:rPr>
                <a:latin typeface="Courier"/>
              </a:rPr>
              <a:t>datos.nuevos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a:t>
            </a:r>
            <a:r>
              <a:rPr>
                <a:solidFill>
                  <a:srgbClr val="06287E"/>
                </a:solidFill>
                <a:latin typeface="Courier"/>
              </a:rPr>
              <a:t>c</a:t>
            </a:r>
            <a:r>
              <a:rPr>
                <a:latin typeface="Courier"/>
              </a:rPr>
              <a:t>(</a:t>
            </a:r>
            <a:r>
              <a:rPr>
                <a:solidFill>
                  <a:srgbClr val="40A070"/>
                </a:solidFill>
                <a:latin typeface="Courier"/>
              </a:rPr>
              <a:t>24.5</a:t>
            </a:r>
            <a:r>
              <a:rPr>
                <a:latin typeface="Courier"/>
              </a:rPr>
              <a:t>, </a:t>
            </a:r>
            <a:r>
              <a:rPr>
                <a:solidFill>
                  <a:srgbClr val="40A070"/>
                </a:solidFill>
                <a:latin typeface="Courier"/>
              </a:rPr>
              <a:t>27</a:t>
            </a:r>
            <a:r>
              <a:rPr>
                <a:latin typeface="Courier"/>
              </a:rPr>
              <a:t>, </a:t>
            </a:r>
            <a:r>
              <a:rPr>
                <a:solidFill>
                  <a:srgbClr val="40A070"/>
                </a:solidFill>
                <a:latin typeface="Courier"/>
              </a:rPr>
              <a:t>29</a:t>
            </a:r>
            <a:r>
              <a:rPr>
                <a:latin typeface="Courier"/>
              </a:rPr>
              <a:t>))</a:t>
            </a:r>
            <a:br/>
            <a:r>
              <a:rPr>
                <a:latin typeface="Courier"/>
              </a:rPr>
              <a:t>Y.prediccions.nuevas </a:t>
            </a:r>
            <a:r>
              <a:rPr>
                <a:solidFill>
                  <a:srgbClr val="007020"/>
                </a:solidFill>
                <a:latin typeface="Courier"/>
              </a:rPr>
              <a:t>&lt;-</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 </a:t>
            </a:r>
            <a:r>
              <a:rPr>
                <a:solidFill>
                  <a:srgbClr val="7D9029"/>
                </a:solidFill>
                <a:latin typeface="Courier"/>
              </a:rPr>
              <a:t>newdata =</a:t>
            </a:r>
            <a:r>
              <a:rPr>
                <a:latin typeface="Courier"/>
              </a:rPr>
              <a:t> datos.nuevos)</a:t>
            </a:r>
            <a:br/>
            <a:br/>
            <a:r>
              <a:rPr>
                <a:latin typeface="Courier"/>
              </a:rPr>
              <a:t>datos.nuevos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a:t>
            </a:r>
            <a:r>
              <a:rPr>
                <a:solidFill>
                  <a:srgbClr val="06287E"/>
                </a:solidFill>
                <a:latin typeface="Courier"/>
              </a:rPr>
              <a:t>c</a:t>
            </a:r>
            <a:r>
              <a:rPr>
                <a:latin typeface="Courier"/>
              </a:rPr>
              <a:t>(</a:t>
            </a:r>
            <a:r>
              <a:rPr>
                <a:solidFill>
                  <a:srgbClr val="40A070"/>
                </a:solidFill>
                <a:latin typeface="Courier"/>
              </a:rPr>
              <a:t>24.5</a:t>
            </a:r>
            <a:r>
              <a:rPr>
                <a:latin typeface="Courier"/>
              </a:rPr>
              <a:t>, </a:t>
            </a:r>
            <a:r>
              <a:rPr>
                <a:solidFill>
                  <a:srgbClr val="40A070"/>
                </a:solidFill>
                <a:latin typeface="Courier"/>
              </a:rPr>
              <a:t>27</a:t>
            </a:r>
            <a:r>
              <a:rPr>
                <a:latin typeface="Courier"/>
              </a:rPr>
              <a:t>, </a:t>
            </a:r>
            <a:r>
              <a:rPr>
                <a:solidFill>
                  <a:srgbClr val="40A070"/>
                </a:solidFill>
                <a:latin typeface="Courier"/>
              </a:rPr>
              <a:t>29</a:t>
            </a:r>
            <a:r>
              <a:rPr>
                <a:latin typeface="Courier"/>
              </a:rPr>
              <a:t>), Y.prediccions.nuevas)</a:t>
            </a:r>
            <a:br/>
            <a:r>
              <a:rPr>
                <a:latin typeface="Courier"/>
              </a:rPr>
              <a:t>datos.nuevos</a:t>
            </a:r>
          </a:p>
          <a:p>
            <a:pPr lvl="0" indent="0">
              <a:buNone/>
            </a:pPr>
            <a:r>
              <a:rPr>
                <a:latin typeface="Courier"/>
              </a:rPr>
              <a:t>##      x Y.prediccions.nuevas
## 1 24.5             37.37241
## 2 27.0             39.96058
## 3 29.0             42.03112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datos.entrenamiento,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 =</a:t>
            </a:r>
            <a:r>
              <a:rPr>
                <a:latin typeface="Courier"/>
              </a:rPr>
              <a:t> datos.reales,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datos.nuevos,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Y.prediccions.nuevas), </a:t>
            </a:r>
            <a:r>
              <a:rPr>
                <a:solidFill>
                  <a:srgbClr val="7D9029"/>
                </a:solidFill>
                <a:latin typeface="Courier"/>
              </a:rPr>
              <a:t>col =</a:t>
            </a:r>
            <a:r>
              <a:rPr>
                <a:latin typeface="Courier"/>
              </a:rPr>
              <a:t> </a:t>
            </a:r>
            <a:r>
              <a:rPr>
                <a:solidFill>
                  <a:srgbClr val="4070A0"/>
                </a:solidFill>
                <a:latin typeface="Courier"/>
              </a:rPr>
              <a:t>'green'</a:t>
            </a:r>
            <a:r>
              <a:rPr>
                <a:latin typeface="Courie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a:t>
            </a:r>
            <a:r>
              <a:rPr/>
              <a:t> </a:t>
            </a:r>
            <a:r>
              <a:rPr/>
              <a:t>el</a:t>
            </a:r>
            <a:r>
              <a:rPr/>
              <a:t> </a:t>
            </a:r>
            <a:r>
              <a:rPr/>
              <a:t>valor</a:t>
            </a:r>
            <a:r>
              <a:rPr/>
              <a:t> </a:t>
            </a:r>
            <a:r>
              <a:rPr/>
              <a:t>de</a:t>
            </a:r>
            <a:r>
              <a:rPr/>
              <a:t> </a:t>
            </a:r>
            <a:r>
              <a:rPr/>
              <a:t>la</a:t>
            </a:r>
            <a:r>
              <a:rPr/>
              <a:t> </a:t>
            </a:r>
            <a:r>
              <a:rPr/>
              <a:t>correlación</a:t>
            </a:r>
            <a:r>
              <a:rPr/>
              <a:t> </a:t>
            </a:r>
            <a:r>
              <a:rPr/>
              <a:t>diferntes</a:t>
            </a:r>
            <a:r>
              <a:rPr/>
              <a:t> </a:t>
            </a:r>
            <a:r>
              <a:rPr/>
              <a:t>de</a:t>
            </a:r>
            <a:r>
              <a:rPr/>
              <a:t> </a:t>
            </a:r>
            <a:r>
              <a:rPr/>
              <a:t>cero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H</m:t>
                      </m:r>
                      <m:r>
                        <m:t>o</m:t>
                      </m:r>
                      <m:r>
                        <m:rPr>
                          <m:sty m:val="p"/>
                        </m:rPr>
                        <m:t>:</m:t>
                      </m:r>
                      <m:r>
                        <m:rPr>
                          <m:nor/>
                          <m:sty m:val="p"/>
                        </m:rPr>
                        <m:t> correlacion r = 0 </m:t>
                      </m:r>
                    </m:oMath>
                  </m:oMathPara>
                </a14:m>
              </a:p>
              <a:p>
                <a:pPr lvl="0" marL="0" indent="0">
                  <a:buNone/>
                </a:pPr>
                <a:r>
                  <a:rPr/>
                  <a:t>$$
Ha: \text {correlación r \ne 0}
$$</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Determinnado</a:t>
            </a:r>
            <a:r>
              <a:rPr/>
              <a:t> </a:t>
            </a:r>
            <a:r>
              <a:rPr/>
              <a:t>correlación</a:t>
            </a:r>
            <a:r>
              <a:rPr/>
              <a:t> </a:t>
            </a:r>
            <a:r>
              <a:rPr/>
              <a:t>de</a:t>
            </a:r>
            <a:r>
              <a:rPr/>
              <a:t> </a:t>
            </a:r>
            <a:r>
              <a:rPr/>
              <a:t>los</a:t>
            </a:r>
            <a:r>
              <a:rPr/>
              <a:t> </a:t>
            </a:r>
            <a:r>
              <a:rPr/>
              <a:t>datos</a:t>
            </a:r>
            <a:r>
              <a:rPr/>
              <a:t> </a:t>
            </a:r>
            <a:r>
              <a:rPr/>
              <a:t>de</a:t>
            </a:r>
            <a:r>
              <a:rPr/>
              <a:t> </a:t>
            </a:r>
            <a:r>
              <a:rPr/>
              <a:t>entrenamiento</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(datos.entrenamiento)</a:t>
            </a:r>
          </a:p>
          <a:p>
            <a:pPr lvl="0" indent="0">
              <a:buNone/>
            </a:pPr>
            <a:r>
              <a:rPr>
                <a:latin typeface="Courier"/>
              </a:rPr>
              <a:t>##           x         y
## x 1.0000000 0.8096809
## y 0.8096809 1.0000000</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Se intuye que no se conoce la desviación std de la población por lo que se utiliza t student</a:t>
                </a:r>
              </a:p>
              <a:p>
                <a:pPr lvl="0" marL="0" indent="0">
                  <a:buNone/>
                </a:pPr>
                <a14:m>
                  <m:oMathPara xmlns:m="http://schemas.openxmlformats.org/officeDocument/2006/math">
                    <m:oMathParaPr>
                      <m:jc m:val="center"/>
                    </m:oMathParaPr>
                    <m:oMath>
                      <m:r>
                        <m:t>t</m:t>
                      </m:r>
                      <m:r>
                        <m:rPr>
                          <m:sty m:val="p"/>
                        </m:rPr>
                        <m:t>=</m:t>
                      </m:r>
                      <m:r>
                        <m:t>r</m:t>
                      </m:r>
                      <m:r>
                        <m:rPr>
                          <m:sty m:val="p"/>
                        </m:rPr>
                        <m:t>⋅</m:t>
                      </m:r>
                      <m:f>
                        <m:fPr>
                          <m:type m:val="bar"/>
                        </m:fPr>
                        <m:num>
                          <m:rad>
                            <m:radPr>
                              <m:degHide m:val="1"/>
                            </m:radPr>
                            <m:deg/>
                            <m:e>
                              <m:r>
                                <m:t>n</m:t>
                              </m:r>
                              <m:r>
                                <m:rPr>
                                  <m:sty m:val="p"/>
                                </m:rPr>
                                <m:t>−</m:t>
                              </m:r>
                              <m:r>
                                <m:t>2</m:t>
                              </m:r>
                            </m:e>
                          </m:rad>
                        </m:num>
                        <m:den>
                          <m:rad>
                            <m:radPr>
                              <m:degHide m:val="1"/>
                            </m:radPr>
                            <m:deg/>
                            <m:e>
                              <m:r>
                                <m:t>1</m:t>
                              </m:r>
                              <m:r>
                                <m:rPr>
                                  <m:sty m:val="p"/>
                                </m:rPr>
                                <m:t>−</m:t>
                              </m:r>
                              <m:sSup>
                                <m:e>
                                  <m:r>
                                    <m:t>r</m:t>
                                  </m:r>
                                </m:e>
                                <m:sup>
                                  <m:r>
                                    <m:t>2</m:t>
                                  </m:r>
                                </m:sup>
                              </m:sSup>
                            </m:e>
                          </m:rad>
                        </m:den>
                      </m:f>
                    </m:oMath>
                  </m:oMathPara>
                </a14:m>
              </a:p>
              <a:p>
                <a:pPr lvl="0" marL="0" indent="0">
                  <a:buNone/>
                </a:pPr>
                <a14:m>
                  <m:oMathPara xmlns:m="http://schemas.openxmlformats.org/officeDocument/2006/math">
                    <m:oMathParaPr>
                      <m:jc m:val="center"/>
                    </m:oMathParaPr>
                    <m:oMath>
                      <m:r>
                        <m:t>r</m:t>
                      </m:r>
                      <m:r>
                        <m:rPr>
                          <m:sty m:val="p"/>
                        </m:rPr>
                        <m:t>=</m:t>
                      </m:r>
                      <m:r>
                        <m:rPr>
                          <m:nor/>
                          <m:sty m:val="p"/>
                        </m:rPr>
                        <m:t>correlación</m:t>
                      </m:r>
                    </m:oMath>
                  </m:oMathPara>
                </a14:m>
              </a:p>
              <a:p>
                <a:pPr lvl="0" marL="0" indent="0">
                  <a:buNone/>
                </a:pPr>
                <a14:m>
                  <m:oMathPara xmlns:m="http://schemas.openxmlformats.org/officeDocument/2006/math">
                    <m:oMathParaPr>
                      <m:jc m:val="center"/>
                    </m:oMathParaPr>
                    <m:oMath>
                      <m:r>
                        <m:t>n</m:t>
                      </m:r>
                      <m:r>
                        <m:rPr>
                          <m:sty m:val="p"/>
                        </m:rPr>
                        <m:t>=</m:t>
                      </m:r>
                      <m:r>
                        <m:rPr>
                          <m:nor/>
                          <m:sty m:val="p"/>
                        </m:rPr>
                        <m:t> número de observaciones (n-2) es grado de libertad; numero de obsevaciones menos número de variables (12 - 2 = 10)</m:t>
                      </m:r>
                    </m:oMath>
                  </m:oMathPara>
                </a14:m>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nrow</a:t>
                </a:r>
                <a:r>
                  <a:rPr>
                    <a:latin typeface="Courier"/>
                  </a:rPr>
                  <a:t>(datos.entrenamiento) </a:t>
                </a:r>
                <a:r>
                  <a:rPr i="1">
                    <a:solidFill>
                      <a:srgbClr val="60A0B0"/>
                    </a:solidFill>
                    <a:latin typeface="Courier"/>
                  </a:rPr>
                  <a:t># 12</a:t>
                </a:r>
                <a:br/>
                <a:r>
                  <a:rPr>
                    <a:latin typeface="Courier"/>
                  </a:rPr>
                  <a:t>k </a:t>
                </a:r>
                <a:r>
                  <a:rPr>
                    <a:solidFill>
                      <a:srgbClr val="007020"/>
                    </a:solidFill>
                    <a:latin typeface="Courier"/>
                  </a:rPr>
                  <a:t>&lt;-</a:t>
                </a:r>
                <a:r>
                  <a:rPr>
                    <a:latin typeface="Courier"/>
                  </a:rPr>
                  <a:t> </a:t>
                </a:r>
                <a:r>
                  <a:rPr>
                    <a:solidFill>
                      <a:srgbClr val="06287E"/>
                    </a:solidFill>
                    <a:latin typeface="Courier"/>
                  </a:rPr>
                  <a:t>ncol</a:t>
                </a:r>
                <a:r>
                  <a:rPr>
                    <a:latin typeface="Courier"/>
                  </a:rPr>
                  <a:t>(datos.entrenamiento) </a:t>
                </a:r>
                <a:r>
                  <a:rPr i="1">
                    <a:solidFill>
                      <a:srgbClr val="60A0B0"/>
                    </a:solidFill>
                    <a:latin typeface="Courier"/>
                  </a:rPr>
                  <a:t># 2</a:t>
                </a:r>
                <a:br/>
                <a:r>
                  <a:rPr>
                    <a:latin typeface="Courier"/>
                  </a:rPr>
                  <a:t>t </a:t>
                </a:r>
                <a:r>
                  <a:rPr>
                    <a:solidFill>
                      <a:srgbClr val="007020"/>
                    </a:solidFill>
                    <a:latin typeface="Courier"/>
                  </a:rPr>
                  <a:t>&lt;-</a:t>
                </a:r>
                <a:r>
                  <a:rPr>
                    <a:latin typeface="Courier"/>
                  </a:rPr>
                  <a:t> correla </a:t>
                </a:r>
                <a:r>
                  <a:rPr>
                    <a:solidFill>
                      <a:srgbClr val="4070A0"/>
                    </a:solidFill>
                    <a:latin typeface="Courier"/>
                  </a:rPr>
                  <a:t>*</a:t>
                </a:r>
                <a:r>
                  <a:rPr>
                    <a:latin typeface="Courier"/>
                  </a:rPr>
                  <a:t> (</a:t>
                </a:r>
                <a:r>
                  <a:rPr>
                    <a:solidFill>
                      <a:srgbClr val="06287E"/>
                    </a:solidFill>
                    <a:latin typeface="Courier"/>
                  </a:rPr>
                  <a:t>sqrt</a:t>
                </a:r>
                <a:r>
                  <a:rPr>
                    <a:latin typeface="Courier"/>
                  </a:rPr>
                  <a:t>(n </a:t>
                </a:r>
                <a:r>
                  <a:rPr>
                    <a:solidFill>
                      <a:srgbClr val="4070A0"/>
                    </a:solidFill>
                    <a:latin typeface="Courier"/>
                  </a:rPr>
                  <a:t>-</a:t>
                </a:r>
                <a:r>
                  <a:rPr>
                    <a:latin typeface="Courier"/>
                  </a:rPr>
                  <a:t> k) </a:t>
                </a:r>
                <a:r>
                  <a:rPr>
                    <a:solidFill>
                      <a:srgbClr val="4070A0"/>
                    </a:solidFill>
                    <a:latin typeface="Courier"/>
                  </a:rPr>
                  <a:t>/</a:t>
                </a:r>
                <a:r>
                  <a:rPr>
                    <a:latin typeface="Courier"/>
                  </a:rPr>
                  <a:t> </a:t>
                </a:r>
                <a:r>
                  <a:rPr>
                    <a:solidFill>
                      <a:srgbClr val="06287E"/>
                    </a:solidFill>
                    <a:latin typeface="Courier"/>
                  </a:rPr>
                  <a:t>sqrt</a:t>
                </a:r>
                <a:r>
                  <a:rPr>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correla</a:t>
                </a:r>
                <a:r>
                  <a:rPr>
                    <a:solidFill>
                      <a:srgbClr val="4070A0"/>
                    </a:solidFill>
                    <a:latin typeface="Courier"/>
                  </a:rPr>
                  <a:t>^</a:t>
                </a:r>
                <a:r>
                  <a:rPr>
                    <a:solidFill>
                      <a:srgbClr val="40A070"/>
                    </a:solidFill>
                    <a:latin typeface="Courier"/>
                  </a:rPr>
                  <a:t>2</a:t>
                </a:r>
                <a:r>
                  <a:rPr>
                    <a:latin typeface="Courier"/>
                  </a:rPr>
                  <a:t>))</a:t>
                </a:r>
                <a:br/>
                <a:r>
                  <a:rPr>
                    <a:latin typeface="Courier"/>
                  </a:rPr>
                  <a:t>t</a:t>
                </a:r>
              </a:p>
              <a:p>
                <a:pPr lvl="0" indent="0">
                  <a:buNone/>
                </a:pPr>
                <a:r>
                  <a:rPr>
                    <a:latin typeface="Courier"/>
                  </a:rPr>
                  <a:t>## [1] 4.362865</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regresión</a:t>
            </a:r>
            <a:r>
              <a:rPr/>
              <a:t> </a:t>
            </a:r>
            <a:r>
              <a:rPr/>
              <a:t>base</a:t>
            </a:r>
          </a:p>
        </p:txBody>
      </p:sp>
      <p:pic>
        <p:nvPicPr>
          <p:cNvPr descr="images/modelo%20base.jpg" id="0" name="Picture 1"/>
          <p:cNvPicPr>
            <a:picLocks noGrp="1" noChangeAspect="1"/>
          </p:cNvPicPr>
          <p:nvPr/>
        </p:nvPicPr>
        <p:blipFill>
          <a:blip r:embed="rId2"/>
          <a:stretch>
            <a:fillRect/>
          </a:stretch>
        </p:blipFill>
        <p:spPr bwMode="auto">
          <a:xfrm>
            <a:off x="1054100" y="1600200"/>
            <a:ext cx="70231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Establecer</a:t>
            </a:r>
            <a:r>
              <a:rPr/>
              <a:t> </a:t>
            </a:r>
            <a:r>
              <a:rPr/>
              <a:t>nivel</a:t>
            </a:r>
            <a:r>
              <a:rPr/>
              <a:t> </a:t>
            </a:r>
            <a:r>
              <a:rPr/>
              <a:t>de</a:t>
            </a:r>
            <a:r>
              <a:rPr/>
              <a:t> </a:t>
            </a:r>
            <a:r>
              <a:rPr/>
              <a:t>confianza</a:t>
            </a:r>
            <a:r>
              <a:rPr/>
              <a:t> </a:t>
            </a:r>
            <a:r>
              <a:rPr/>
              <a:t>al</a:t>
            </a:r>
            <a:r>
              <a:rPr/>
              <a:t> </a:t>
            </a:r>
            <a:r>
              <a:rPr/>
              <a:t>95%</a:t>
            </a:r>
          </a:p>
        </p:txBody>
      </p:sp>
      <p:sp>
        <p:nvSpPr>
          <p:cNvPr id="3" name="Content Placeholder 2"/>
          <p:cNvSpPr>
            <a:spLocks noGrp="1"/>
          </p:cNvSpPr>
          <p:nvPr>
            <p:ph idx="1"/>
          </p:nvPr>
        </p:nvSpPr>
        <p:spPr/>
        <p:txBody>
          <a:bodyPr/>
          <a:lstStyle/>
          <a:p>
            <a:pPr lvl="0" indent="0">
              <a:buNone/>
            </a:pPr>
            <a:r>
              <a:rPr>
                <a:latin typeface="Courier"/>
              </a:rPr>
              <a:t>confianza </a:t>
            </a:r>
            <a:r>
              <a:rPr>
                <a:solidFill>
                  <a:srgbClr val="007020"/>
                </a:solidFill>
                <a:latin typeface="Courier"/>
              </a:rPr>
              <a:t>=</a:t>
            </a:r>
            <a:r>
              <a:rPr>
                <a:latin typeface="Courier"/>
              </a:rPr>
              <a:t> </a:t>
            </a:r>
            <a:r>
              <a:rPr>
                <a:solidFill>
                  <a:srgbClr val="40A070"/>
                </a:solidFill>
                <a:latin typeface="Courier"/>
              </a:rPr>
              <a:t>0.95</a:t>
            </a:r>
            <a:br/>
            <a:r>
              <a:rPr>
                <a:latin typeface="Courier"/>
              </a:rPr>
              <a:t>alfa </a:t>
            </a:r>
            <a:r>
              <a:rPr>
                <a:solidFill>
                  <a:srgbClr val="00702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confianza) </a:t>
            </a:r>
            <a:r>
              <a:rPr>
                <a:solidFill>
                  <a:srgbClr val="4070A0"/>
                </a:solidFill>
                <a:latin typeface="Courier"/>
              </a:rPr>
              <a:t>/</a:t>
            </a:r>
            <a:r>
              <a:rPr>
                <a:latin typeface="Courier"/>
              </a:rPr>
              <a:t> </a:t>
            </a:r>
            <a:r>
              <a:rPr>
                <a:solidFill>
                  <a:srgbClr val="40A070"/>
                </a:solidFill>
                <a:latin typeface="Courier"/>
              </a:rPr>
              <a:t>2</a:t>
            </a:r>
            <a:br/>
            <a:r>
              <a:rPr>
                <a:latin typeface="Courier"/>
              </a:rPr>
              <a:t>t.critico </a:t>
            </a:r>
            <a:r>
              <a:rPr>
                <a:solidFill>
                  <a:srgbClr val="007020"/>
                </a:solidFill>
                <a:latin typeface="Courier"/>
              </a:rPr>
              <a:t>&lt;-</a:t>
            </a:r>
            <a:r>
              <a:rPr>
                <a:latin typeface="Courier"/>
              </a:rPr>
              <a:t> </a:t>
            </a:r>
            <a:r>
              <a:rPr>
                <a:solidFill>
                  <a:srgbClr val="06287E"/>
                </a:solidFill>
                <a:latin typeface="Courier"/>
              </a:rPr>
              <a:t>qt</a:t>
            </a:r>
            <a:r>
              <a:rPr>
                <a:latin typeface="Courier"/>
              </a:rPr>
              <a:t>(</a:t>
            </a:r>
            <a:r>
              <a:rPr>
                <a:solidFill>
                  <a:srgbClr val="7D9029"/>
                </a:solidFill>
                <a:latin typeface="Courier"/>
              </a:rPr>
              <a:t>p =</a:t>
            </a:r>
            <a:r>
              <a:rPr>
                <a:latin typeface="Courier"/>
              </a:rPr>
              <a:t> alfa, </a:t>
            </a:r>
            <a:r>
              <a:rPr>
                <a:solidFill>
                  <a:srgbClr val="7D9029"/>
                </a:solidFill>
                <a:latin typeface="Courier"/>
              </a:rPr>
              <a:t>df =</a:t>
            </a:r>
            <a:r>
              <a:rPr>
                <a:latin typeface="Courier"/>
              </a:rPr>
              <a:t> n</a:t>
            </a:r>
            <a:r>
              <a:rPr>
                <a:solidFill>
                  <a:srgbClr val="4070A0"/>
                </a:solidFill>
                <a:latin typeface="Courier"/>
              </a:rPr>
              <a:t>-</a:t>
            </a:r>
            <a:r>
              <a:rPr>
                <a:latin typeface="Courier"/>
              </a:rPr>
              <a:t>k)</a:t>
            </a:r>
            <a:br/>
            <a:br/>
            <a:r>
              <a:rPr>
                <a:solidFill>
                  <a:srgbClr val="4070A0"/>
                </a:solidFill>
                <a:latin typeface="Courier"/>
              </a:rPr>
              <a:t>-</a:t>
            </a:r>
            <a:r>
              <a:rPr>
                <a:latin typeface="Courier"/>
              </a:rPr>
              <a:t>t.critico; t.critico</a:t>
            </a:r>
          </a:p>
          <a:p>
            <a:pPr lvl="0" indent="0">
              <a:buNone/>
            </a:pPr>
            <a:r>
              <a:rPr>
                <a:latin typeface="Courier"/>
              </a:rPr>
              <a:t>## [1] 2.228139</a:t>
            </a:r>
          </a:p>
          <a:p>
            <a:pPr lvl="0" indent="0">
              <a:buNone/>
            </a:pPr>
            <a:r>
              <a:rPr>
                <a:latin typeface="Courier"/>
              </a:rPr>
              <a:t>## [1] -2.228139</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r>
              <a:rPr/>
              <a:t> </a:t>
            </a:r>
            <a:r>
              <a:rPr/>
              <a:t>t</a:t>
            </a:r>
            <a:r>
              <a:rPr/>
              <a:t> </a:t>
            </a:r>
            <a:r>
              <a:rPr/>
              <a:t>contrastado</a:t>
            </a:r>
            <a:r>
              <a:rPr/>
              <a:t> </a:t>
            </a:r>
            <a:r>
              <a:rPr/>
              <a:t>contrastado</a:t>
            </a:r>
            <a:r>
              <a:rPr/>
              <a:t> </a:t>
            </a:r>
            <a:r>
              <a:rPr/>
              <a:t>contra</a:t>
            </a:r>
            <a:r>
              <a:rPr/>
              <a:t> </a:t>
            </a:r>
            <a:r>
              <a:rPr/>
              <a:t>t.critico</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visualize.t</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(t.critico, </a:t>
            </a:r>
            <a:r>
              <a:rPr>
                <a:solidFill>
                  <a:srgbClr val="4070A0"/>
                </a:solidFill>
                <a:latin typeface="Courier"/>
              </a:rPr>
              <a:t>-</a:t>
            </a:r>
            <a:r>
              <a:rPr>
                <a:latin typeface="Courier"/>
              </a:rPr>
              <a:t>t.critico),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7D9029"/>
                </a:solidFill>
                <a:latin typeface="Courier"/>
              </a:rPr>
              <a:t>df =</a:t>
            </a:r>
            <a:r>
              <a:rPr>
                <a:latin typeface="Courier"/>
              </a:rPr>
              <a:t> n</a:t>
            </a:r>
            <a:r>
              <a:rPr>
                <a:solidFill>
                  <a:srgbClr val="4070A0"/>
                </a:solidFill>
                <a:latin typeface="Courier"/>
              </a:rPr>
              <a:t>-</a:t>
            </a:r>
            <a:r>
              <a:rPr>
                <a:latin typeface="Courier"/>
              </a:rPr>
              <a:t>k) </a:t>
            </a:r>
            <a:br/>
            <a:r>
              <a:rPr>
                <a:latin typeface="Courier"/>
              </a:rPr>
              <a:t>  </a:t>
            </a:r>
            <a:r>
              <a:rPr>
                <a:solidFill>
                  <a:srgbClr val="06287E"/>
                </a:solidFill>
                <a:latin typeface="Courier"/>
              </a:rPr>
              <a:t>text</a:t>
            </a:r>
            <a:r>
              <a:rPr>
                <a:latin typeface="Courier"/>
              </a:rPr>
              <a:t>(</a:t>
            </a:r>
            <a:r>
              <a:rPr>
                <a:solidFill>
                  <a:srgbClr val="7D9029"/>
                </a:solidFill>
                <a:latin typeface="Courier"/>
              </a:rPr>
              <a:t>x =</a:t>
            </a:r>
            <a:r>
              <a:rPr>
                <a:latin typeface="Courier"/>
              </a:rPr>
              <a:t> </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4070A0"/>
                </a:solidFill>
                <a:latin typeface="Courier"/>
              </a:rPr>
              <a:t>"Ho"</a:t>
            </a:r>
            <a:r>
              <a:rPr>
                <a:latin typeface="Courier"/>
              </a:rPr>
              <a:t>)</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t, </a:t>
            </a:r>
            <a:r>
              <a:rPr>
                <a:solidFill>
                  <a:srgbClr val="7D9029"/>
                </a:solidFill>
                <a:latin typeface="Courier"/>
              </a:rPr>
              <a:t>col=</a:t>
            </a:r>
            <a:r>
              <a:rPr>
                <a:solidFill>
                  <a:srgbClr val="4070A0"/>
                </a:solidFill>
                <a:latin typeface="Courier"/>
              </a:rPr>
              <a:t>'red'</a:t>
            </a:r>
            <a:r>
              <a:rPr>
                <a:latin typeface="Courie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El valor de t igual a 4.362865 está fuera de los valores de t.critico por los que se rechaza </a:t>
                </a:r>
                <a14:m>
                  <m:oMath xmlns:m="http://schemas.openxmlformats.org/officeDocument/2006/math">
                    <m:r>
                      <m:t>H</m:t>
                    </m:r>
                    <m:r>
                      <m:t>o</m:t>
                    </m:r>
                  </m:oMath>
                </a14:m>
                <a:r>
                  <a:rPr/>
                  <a:t> y se acepta </a:t>
                </a:r>
                <a14:m>
                  <m:oMath xmlns:m="http://schemas.openxmlformats.org/officeDocument/2006/math">
                    <m:r>
                      <m:t>H</m:t>
                    </m:r>
                    <m:r>
                      <m:t>a</m:t>
                    </m:r>
                  </m:oMath>
                </a14:m>
                <a:r>
                  <a:rPr/>
                  <a:t>, es decir, !el valor de la correlación es diferente de cero! estadísticamente probado.</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Error</a:t>
            </a:r>
            <a:r>
              <a:rPr/>
              <a:t> </a:t>
            </a:r>
            <a:r>
              <a:rPr/>
              <a:t>Estándar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Fórmulas</a:t>
                </a:r>
              </a:p>
              <a:p>
                <a:pPr lvl="0" marL="0" indent="0">
                  <a:buNone/>
                </a:pPr>
                <a:r>
                  <a:rPr/>
                  <a:t>Valor de t</a:t>
                </a:r>
              </a:p>
              <a:p>
                <a:pPr lvl="0" marL="0" indent="0">
                  <a:buNone/>
                </a:pPr>
                <a14:m>
                  <m:oMathPara xmlns:m="http://schemas.openxmlformats.org/officeDocument/2006/math">
                    <m:oMathParaPr>
                      <m:jc m:val="center"/>
                    </m:oMathParaPr>
                    <m:oMath>
                      <m:r>
                        <m:t>t</m:t>
                      </m:r>
                      <m:r>
                        <m:rPr>
                          <m:sty m:val="p"/>
                        </m:rPr>
                        <m:t>=</m:t>
                      </m:r>
                      <m:f>
                        <m:fPr>
                          <m:type m:val="bar"/>
                        </m:fPr>
                        <m:num>
                          <m:r>
                            <m:t>b</m:t>
                          </m:r>
                          <m:r>
                            <m:rPr>
                              <m:sty m:val="p"/>
                            </m:rPr>
                            <m:t>−</m:t>
                          </m:r>
                          <m:r>
                            <m:t>0</m:t>
                          </m:r>
                        </m:num>
                        <m:den>
                          <m:sSub>
                            <m:e>
                              <m:r>
                                <m:t>S</m:t>
                              </m:r>
                            </m:e>
                            <m:sub>
                              <m:r>
                                <m:t>b</m:t>
                              </m:r>
                            </m:sub>
                          </m:sSub>
                        </m:den>
                      </m:f>
                      <m:r>
                        <m:rPr>
                          <m:sty m:val="p"/>
                        </m:rPr>
                        <m:t>∴</m:t>
                      </m:r>
                    </m:oMath>
                  </m:oMathPara>
                </a14:m>
              </a:p>
              <a:p>
                <a:pPr lvl="0" marL="0" indent="0">
                  <a:buNone/>
                </a:pPr>
                <a14:m>
                  <m:oMathPara xmlns:m="http://schemas.openxmlformats.org/officeDocument/2006/math">
                    <m:oMathParaPr>
                      <m:jc m:val="center"/>
                    </m:oMathParaPr>
                    <m:oMath>
                      <m:r>
                        <m:t>S</m:t>
                      </m:r>
                      <m:r>
                        <m:t>b</m:t>
                      </m:r>
                      <m:r>
                        <m:rPr>
                          <m:sty m:val="p"/>
                        </m:rPr>
                        <m:t>=</m:t>
                      </m:r>
                      <m:r>
                        <m:rPr>
                          <m:nor/>
                          <m:sty m:val="p"/>
                        </m:rPr>
                        <m:t>Error estándar</m:t>
                      </m:r>
                    </m:oMath>
                  </m:oMathPara>
                </a14:m>
              </a:p>
              <a:p>
                <a:pPr lvl="0" marL="0" indent="0">
                  <a:buNone/>
                </a:pPr>
                <a14:m>
                  <m:oMathPara xmlns:m="http://schemas.openxmlformats.org/officeDocument/2006/math">
                    <m:oMathParaPr>
                      <m:jc m:val="center"/>
                    </m:oMathParaPr>
                    <m:oMath>
                      <m:r>
                        <m:t>S</m:t>
                      </m:r>
                      <m:r>
                        <m:t>b</m:t>
                      </m:r>
                      <m:r>
                        <m:rPr>
                          <m:sty m:val="p"/>
                        </m:rPr>
                        <m:t>=</m:t>
                      </m:r>
                      <m:f>
                        <m:fPr>
                          <m:type m:val="bar"/>
                        </m:fPr>
                        <m:num>
                          <m:rad>
                            <m:radPr>
                              <m:degHide m:val="1"/>
                            </m:radPr>
                            <m:deg/>
                            <m:e>
                              <m:f>
                                <m:fPr>
                                  <m:type m:val="bar"/>
                                </m:fPr>
                                <m:num>
                                  <m:r>
                                    <m:rPr>
                                      <m:sty m:val="p"/>
                                    </m:rPr>
                                    <m:t>∑</m:t>
                                  </m:r>
                                  <m:r>
                                    <m:rPr>
                                      <m:sty m:val="p"/>
                                    </m:rPr>
                                    <m:t>(</m:t>
                                  </m:r>
                                  <m:sSub>
                                    <m:e>
                                      <m:r>
                                        <m:t>y</m:t>
                                      </m:r>
                                    </m:e>
                                    <m:sub>
                                      <m:r>
                                        <m:t>i</m:t>
                                      </m:r>
                                    </m:sub>
                                  </m:sSub>
                                  <m:r>
                                    <m:rPr>
                                      <m:sty m:val="p"/>
                                    </m:rPr>
                                    <m:t>−</m:t>
                                  </m:r>
                                  <m:r>
                                    <m:t>Y</m:t>
                                  </m:r>
                                  <m:sSup>
                                    <m:e>
                                      <m:r>
                                        <m:rPr>
                                          <m:sty m:val="p"/>
                                        </m:rPr>
                                        <m:t>)</m:t>
                                      </m:r>
                                    </m:e>
                                    <m:sup>
                                      <m:r>
                                        <m:t>2</m:t>
                                      </m:r>
                                    </m:sup>
                                  </m:sSup>
                                </m:num>
                                <m:den>
                                  <m:r>
                                    <m:rPr>
                                      <m:sty m:val="p"/>
                                    </m:rPr>
                                    <m:t>(</m:t>
                                  </m:r>
                                  <m:r>
                                    <m:t>n</m:t>
                                  </m:r>
                                  <m:r>
                                    <m:rPr>
                                      <m:sty m:val="p"/>
                                    </m:rPr>
                                    <m:t>−</m:t>
                                  </m:r>
                                  <m:r>
                                    <m:t>2</m:t>
                                  </m:r>
                                  <m:r>
                                    <m:rPr>
                                      <m:sty m:val="p"/>
                                    </m:rPr>
                                    <m:t>)</m:t>
                                  </m:r>
                                </m:den>
                              </m:f>
                            </m:e>
                          </m:rad>
                        </m:num>
                        <m:den>
                          <m:rad>
                            <m:radPr>
                              <m:degHide m:val="1"/>
                            </m:radPr>
                            <m:deg/>
                            <m:e>
                              <m:r>
                                <m:rPr>
                                  <m:sty m:val="p"/>
                                </m:rPr>
                                <m:t>∑</m:t>
                              </m:r>
                              <m:r>
                                <m:rPr>
                                  <m:sty m:val="p"/>
                                </m:rPr>
                                <m:t>(</m:t>
                              </m:r>
                              <m:sSub>
                                <m:e>
                                  <m:r>
                                    <m:t>x</m:t>
                                  </m:r>
                                </m:e>
                                <m:sub>
                                  <m:r>
                                    <m:t>i</m:t>
                                  </m:r>
                                </m:sub>
                              </m:sSub>
                              <m:r>
                                <m:rPr>
                                  <m:sty m:val="p"/>
                                </m:rPr>
                                <m:t>−</m:t>
                              </m:r>
                              <m:acc>
                                <m:accPr>
                                  <m:chr m:val="‾"/>
                                </m:accPr>
                                <m:e>
                                  <m:r>
                                    <m:t>x</m:t>
                                  </m:r>
                                </m:e>
                              </m:acc>
                              <m:sSup>
                                <m:e>
                                  <m:r>
                                    <m:rPr>
                                      <m:sty m:val="p"/>
                                    </m:rPr>
                                    <m:t>)</m:t>
                                  </m:r>
                                </m:e>
                                <m:sup>
                                  <m:r>
                                    <m:t>2</m:t>
                                  </m:r>
                                </m:sup>
                              </m:sSup>
                            </m:e>
                          </m:rad>
                        </m:den>
                      </m:f>
                    </m:oMath>
                  </m:oMathPara>
                </a14:m>
              </a:p>
              <a:p>
                <a:pPr lvl="0" indent="0">
                  <a:buNone/>
                </a:pPr>
                <a:r>
                  <a:rPr>
                    <a:latin typeface="Courier"/>
                  </a:rPr>
                  <a:t>resumen</a:t>
                </a:r>
                <a:r>
                  <a:rPr>
                    <a:solidFill>
                      <a:srgbClr val="4070A0"/>
                    </a:solidFill>
                    <a:latin typeface="Courier"/>
                  </a:rPr>
                  <a:t>$</a:t>
                </a:r>
                <a:r>
                  <a:rPr>
                    <a:latin typeface="Courier"/>
                  </a:rPr>
                  <a:t>coefficients</a:t>
                </a:r>
              </a:p>
              <a:p>
                <a:pPr lvl="0" indent="0">
                  <a:buNone/>
                </a:pPr>
                <a:r>
                  <a:rPr>
                    <a:latin typeface="Courier"/>
                  </a:rPr>
                  <a:t>##             Estimate Std. Error  t value    Pr(&gt;|t|)
## (Intercept) 12.00830  4.5137346 2.660391 0.023883254
## x            1.03527  0.2372913 4.362865 0.001414795</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Error</a:t>
            </a:r>
            <a:r>
              <a:rPr/>
              <a:t> </a:t>
            </a:r>
            <a:r>
              <a:rPr/>
              <a:t>estándar</a:t>
            </a:r>
          </a:p>
        </p:txBody>
      </p:sp>
      <p:sp>
        <p:nvSpPr>
          <p:cNvPr id="3" name="Content Placeholder 2"/>
          <p:cNvSpPr>
            <a:spLocks noGrp="1"/>
          </p:cNvSpPr>
          <p:nvPr>
            <p:ph idx="1"/>
          </p:nvPr>
        </p:nvSpPr>
        <p:spPr/>
        <p:txBody>
          <a:bodyPr/>
          <a:lstStyle/>
          <a:p>
            <a:pPr lvl="0" indent="0">
              <a:buNone/>
            </a:pPr>
            <a:r>
              <a:rPr>
                <a:latin typeface="Courier"/>
              </a:rPr>
              <a:t>gd </a:t>
            </a:r>
            <a:r>
              <a:rPr>
                <a:solidFill>
                  <a:srgbClr val="007020"/>
                </a:solidFill>
                <a:latin typeface="Courier"/>
              </a:rPr>
              <a:t>&lt;-</a:t>
            </a:r>
            <a:r>
              <a:rPr>
                <a:latin typeface="Courier"/>
              </a:rPr>
              <a:t> n</a:t>
            </a:r>
            <a:r>
              <a:rPr>
                <a:solidFill>
                  <a:srgbClr val="4070A0"/>
                </a:solidFill>
                <a:latin typeface="Courier"/>
              </a:rPr>
              <a:t>-</a:t>
            </a:r>
            <a:r>
              <a:rPr>
                <a:latin typeface="Courier"/>
              </a:rPr>
              <a:t> k</a:t>
            </a:r>
            <a:br/>
            <a:r>
              <a:rPr>
                <a:latin typeface="Courier"/>
              </a:rPr>
              <a:t>numerador  </a:t>
            </a:r>
            <a:r>
              <a:rPr>
                <a:solidFill>
                  <a:srgbClr val="007020"/>
                </a:solidFill>
                <a:latin typeface="Courier"/>
              </a:rPr>
              <a:t>&lt;-</a:t>
            </a:r>
            <a:r>
              <a:rPr>
                <a:latin typeface="Courier"/>
              </a:rPr>
              <a:t> </a:t>
            </a:r>
            <a:r>
              <a:rPr>
                <a:solidFill>
                  <a:srgbClr val="06287E"/>
                </a:solidFill>
                <a:latin typeface="Courier"/>
              </a:rPr>
              <a:t>sqrt</a:t>
            </a:r>
            <a:r>
              <a:rPr>
                <a:latin typeface="Courier"/>
              </a:rPr>
              <a:t>(</a:t>
            </a:r>
            <a:r>
              <a:rPr>
                <a:solidFill>
                  <a:srgbClr val="06287E"/>
                </a:solidFill>
                <a:latin typeface="Courier"/>
              </a:rPr>
              <a:t>sum</a:t>
            </a:r>
            <a:r>
              <a:rPr>
                <a:latin typeface="Courier"/>
              </a:rPr>
              <a:t>((datos.entrenamiento</a:t>
            </a:r>
            <a:r>
              <a:rPr>
                <a:solidFill>
                  <a:srgbClr val="4070A0"/>
                </a:solidFill>
                <a:latin typeface="Courier"/>
              </a:rPr>
              <a:t>$</a:t>
            </a:r>
            <a:r>
              <a:rPr>
                <a:latin typeface="Courier"/>
              </a:rPr>
              <a:t>y</a:t>
            </a:r>
            <a:r>
              <a:rPr>
                <a:solidFill>
                  <a:srgbClr val="4070A0"/>
                </a:solidFill>
                <a:latin typeface="Courier"/>
              </a:rPr>
              <a:t>-</a:t>
            </a:r>
            <a:r>
              <a:rPr>
                <a:latin typeface="Courier"/>
              </a:rPr>
              <a:t> datos.reales</a:t>
            </a:r>
            <a:r>
              <a:rPr>
                <a:solidFill>
                  <a:srgbClr val="4070A0"/>
                </a:solidFill>
                <a:latin typeface="Courier"/>
              </a:rPr>
              <a:t>$</a:t>
            </a:r>
            <a:r>
              <a:rPr>
                <a:latin typeface="Courier"/>
              </a:rPr>
              <a:t>Y)</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latin typeface="Courier"/>
              </a:rPr>
              <a:t>gd)</a:t>
            </a:r>
            <a:br/>
            <a:br/>
            <a:r>
              <a:rPr>
                <a:latin typeface="Courier"/>
              </a:rPr>
              <a:t>denominador </a:t>
            </a:r>
            <a:r>
              <a:rPr>
                <a:solidFill>
                  <a:srgbClr val="007020"/>
                </a:solidFill>
                <a:latin typeface="Courier"/>
              </a:rPr>
              <a:t>&lt;-</a:t>
            </a:r>
            <a:r>
              <a:rPr>
                <a:latin typeface="Courier"/>
              </a:rPr>
              <a:t> </a:t>
            </a:r>
            <a:r>
              <a:rPr>
                <a:solidFill>
                  <a:srgbClr val="06287E"/>
                </a:solidFill>
                <a:latin typeface="Courier"/>
              </a:rPr>
              <a:t>sqrt</a:t>
            </a:r>
            <a:r>
              <a:rPr>
                <a:latin typeface="Courier"/>
              </a:rPr>
              <a:t>(</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a:t>
            </a:r>
            <a:br/>
            <a:r>
              <a:rPr>
                <a:latin typeface="Courier"/>
              </a:rPr>
              <a:t>Sb </a:t>
            </a:r>
            <a:r>
              <a:rPr>
                <a:solidFill>
                  <a:srgbClr val="007020"/>
                </a:solidFill>
                <a:latin typeface="Courier"/>
              </a:rPr>
              <a:t>&lt;-</a:t>
            </a:r>
            <a:r>
              <a:rPr>
                <a:latin typeface="Courier"/>
              </a:rPr>
              <a:t> numerador </a:t>
            </a:r>
            <a:r>
              <a:rPr>
                <a:solidFill>
                  <a:srgbClr val="4070A0"/>
                </a:solidFill>
                <a:latin typeface="Courier"/>
              </a:rPr>
              <a:t>/</a:t>
            </a:r>
            <a:r>
              <a:rPr>
                <a:latin typeface="Courier"/>
              </a:rPr>
              <a:t> denominador </a:t>
            </a:r>
            <a:br/>
            <a:r>
              <a:rPr>
                <a:latin typeface="Courier"/>
              </a:rPr>
              <a:t>Sb</a:t>
            </a:r>
          </a:p>
          <a:p>
            <a:pPr lvl="0" indent="0">
              <a:buNone/>
            </a:pPr>
            <a:r>
              <a:rPr>
                <a:latin typeface="Courier"/>
              </a:rPr>
              <a:t>## [1] 0.2372913</a:t>
            </a:r>
          </a:p>
          <a:p>
            <a:pPr lvl="0" marL="0" indent="0">
              <a:buNone/>
            </a:pPr>
            <a:r>
              <a:rPr/>
              <a:t>Valor de t</a:t>
            </a:r>
          </a:p>
          <a:p>
            <a:pPr lvl="0" indent="0">
              <a:buNone/>
            </a:pPr>
            <a:r>
              <a:rPr>
                <a:latin typeface="Courier"/>
              </a:rPr>
              <a:t>t </a:t>
            </a:r>
            <a:r>
              <a:rPr>
                <a:solidFill>
                  <a:srgbClr val="007020"/>
                </a:solidFill>
                <a:latin typeface="Courier"/>
              </a:rPr>
              <a:t>&lt;-</a:t>
            </a:r>
            <a:r>
              <a:rPr>
                <a:latin typeface="Courier"/>
              </a:rPr>
              <a:t> b </a:t>
            </a:r>
            <a:r>
              <a:rPr>
                <a:solidFill>
                  <a:srgbClr val="4070A0"/>
                </a:solidFill>
                <a:latin typeface="Courier"/>
              </a:rPr>
              <a:t>/</a:t>
            </a:r>
            <a:r>
              <a:rPr>
                <a:latin typeface="Courier"/>
              </a:rPr>
              <a:t> Sb</a:t>
            </a:r>
            <a:br/>
            <a:r>
              <a:rPr>
                <a:latin typeface="Courier"/>
              </a:rPr>
              <a:t>t</a:t>
            </a:r>
          </a:p>
          <a:p>
            <a:pPr lvl="0" indent="0">
              <a:buNone/>
            </a:pPr>
            <a:r>
              <a:rPr>
                <a:latin typeface="Courier"/>
              </a:rPr>
              <a:t>##        x 
## 4.362865</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del</a:t>
            </a:r>
            <a:r>
              <a:rPr/>
              <a:t> </a:t>
            </a:r>
            <a:r>
              <a:rPr/>
              <a:t>Error</a:t>
            </a:r>
            <a:r>
              <a:rPr/>
              <a:t> </a:t>
            </a:r>
            <a:r>
              <a:rPr/>
              <a:t>Estándar</a:t>
            </a:r>
          </a:p>
        </p:txBody>
      </p:sp>
      <p:sp>
        <p:nvSpPr>
          <p:cNvPr id="3" name="Content Placeholder 2"/>
          <p:cNvSpPr>
            <a:spLocks noGrp="1"/>
          </p:cNvSpPr>
          <p:nvPr>
            <p:ph idx="1"/>
          </p:nvPr>
        </p:nvSpPr>
        <p:spPr/>
        <p:txBody>
          <a:bodyPr/>
          <a:lstStyle/>
          <a:p>
            <a:pPr lvl="0" marL="0" indent="0">
              <a:buNone/>
            </a:pPr>
            <a:r>
              <a:rPr/>
              <a:t>Significa que tanto varía el coeficiente con respecto a su media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Sirve para contrastar contra un t.critico y evaluar y probar una hipótesis nula</a:t>
                </a:r>
              </a:p>
              <a:p>
                <a:pPr lvl="0" marL="0" indent="0">
                  <a:buNone/>
                </a:pPr>
                <a14:m>
                  <m:oMathPara xmlns:m="http://schemas.openxmlformats.org/officeDocument/2006/math">
                    <m:oMathParaPr>
                      <m:jc m:val="center"/>
                    </m:oMathParaPr>
                    <m:oMath>
                      <m:r>
                        <m:t>H</m:t>
                      </m:r>
                      <m:r>
                        <m:t>o</m:t>
                      </m:r>
                      <m:r>
                        <m:rPr>
                          <m:sty m:val="p"/>
                        </m:rPr>
                        <m:t>:</m:t>
                      </m:r>
                      <m:r>
                        <m:t>b</m:t>
                      </m:r>
                      <m:r>
                        <m:rPr>
                          <m:sty m:val="p"/>
                        </m:rPr>
                        <m:t>=</m:t>
                      </m:r>
                      <m:r>
                        <m:t>0</m:t>
                      </m:r>
                    </m:oMath>
                  </m:oMathPara>
                </a14:m>
              </a:p>
              <a:p>
                <a:pPr lvl="0" marL="0" indent="0">
                  <a:buNone/>
                </a:pPr>
                <a14:m>
                  <m:oMathPara xmlns:m="http://schemas.openxmlformats.org/officeDocument/2006/math">
                    <m:oMathParaPr>
                      <m:jc m:val="center"/>
                    </m:oMathParaPr>
                    <m:oMath>
                      <m:r>
                        <m:t>H</m:t>
                      </m:r>
                      <m:r>
                        <m:t>a</m:t>
                      </m:r>
                      <m:r>
                        <m:rPr>
                          <m:sty m:val="p"/>
                        </m:rPr>
                        <m:t>:</m:t>
                      </m:r>
                      <m:r>
                        <m:t>b</m:t>
                      </m:r>
                      <m:r>
                        <m:rPr>
                          <m:sty m:val="p"/>
                        </m:rPr>
                        <m:t>≠</m:t>
                      </m:r>
                      <m:r>
                        <m:t>0</m:t>
                      </m:r>
                    </m:oMath>
                  </m:oMathPara>
                </a14:m>
              </a:p>
              <a:p>
                <a:pPr lvl="0" indent="0">
                  <a:buNone/>
                </a:pPr>
                <a:r>
                  <a:rPr>
                    <a:latin typeface="Courier"/>
                  </a:rPr>
                  <a:t>confianza </a:t>
                </a:r>
                <a:r>
                  <a:rPr>
                    <a:solidFill>
                      <a:srgbClr val="007020"/>
                    </a:solidFill>
                    <a:latin typeface="Courier"/>
                  </a:rPr>
                  <a:t>=</a:t>
                </a:r>
                <a:r>
                  <a:rPr>
                    <a:latin typeface="Courier"/>
                  </a:rPr>
                  <a:t> </a:t>
                </a:r>
                <a:r>
                  <a:rPr>
                    <a:solidFill>
                      <a:srgbClr val="40A070"/>
                    </a:solidFill>
                    <a:latin typeface="Courier"/>
                  </a:rPr>
                  <a:t>0.95</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confianza) </a:t>
                </a:r>
                <a:r>
                  <a:rPr>
                    <a:solidFill>
                      <a:srgbClr val="4070A0"/>
                    </a:solidFill>
                    <a:latin typeface="Courier"/>
                  </a:rPr>
                  <a:t>/</a:t>
                </a:r>
                <a:r>
                  <a:rPr>
                    <a:latin typeface="Courier"/>
                  </a:rPr>
                  <a:t> </a:t>
                </a:r>
                <a:r>
                  <a:rPr>
                    <a:solidFill>
                      <a:srgbClr val="40A070"/>
                    </a:solidFill>
                    <a:latin typeface="Courier"/>
                  </a:rPr>
                  <a:t>2</a:t>
                </a:r>
                <a:br/>
                <a:br/>
                <a:r>
                  <a:rPr>
                    <a:latin typeface="Courier"/>
                  </a:rPr>
                  <a:t>t.critico </a:t>
                </a:r>
                <a:r>
                  <a:rPr>
                    <a:solidFill>
                      <a:srgbClr val="007020"/>
                    </a:solidFill>
                    <a:latin typeface="Courier"/>
                  </a:rPr>
                  <a:t>&lt;-</a:t>
                </a:r>
                <a:r>
                  <a:rPr>
                    <a:latin typeface="Courier"/>
                  </a:rPr>
                  <a:t> </a:t>
                </a:r>
                <a:r>
                  <a:rPr>
                    <a:solidFill>
                      <a:srgbClr val="06287E"/>
                    </a:solidFill>
                    <a:latin typeface="Courier"/>
                  </a:rPr>
                  <a:t>qt</a:t>
                </a:r>
                <a:r>
                  <a:rPr>
                    <a:latin typeface="Courier"/>
                  </a:rPr>
                  <a:t>(</a:t>
                </a:r>
                <a:r>
                  <a:rPr>
                    <a:solidFill>
                      <a:srgbClr val="7D9029"/>
                    </a:solidFill>
                    <a:latin typeface="Courier"/>
                  </a:rPr>
                  <a:t>p =</a:t>
                </a:r>
                <a:r>
                  <a:rPr>
                    <a:latin typeface="Courier"/>
                  </a:rPr>
                  <a:t> alfa, </a:t>
                </a:r>
                <a:r>
                  <a:rPr>
                    <a:solidFill>
                      <a:srgbClr val="7D9029"/>
                    </a:solidFill>
                    <a:latin typeface="Courier"/>
                  </a:rPr>
                  <a:t>df =</a:t>
                </a:r>
                <a:r>
                  <a:rPr>
                    <a:latin typeface="Courier"/>
                  </a:rPr>
                  <a:t> gd) </a:t>
                </a:r>
                <a:br/>
                <a:br/>
                <a:r>
                  <a:rPr>
                    <a:solidFill>
                      <a:srgbClr val="4070A0"/>
                    </a:solidFill>
                    <a:latin typeface="Courier"/>
                  </a:rPr>
                  <a:t>-</a:t>
                </a:r>
                <a:r>
                  <a:rPr>
                    <a:latin typeface="Courier"/>
                  </a:rPr>
                  <a:t>t.critico; t.critico</a:t>
                </a:r>
              </a:p>
              <a:p>
                <a:pPr lvl="0" indent="0">
                  <a:buNone/>
                </a:pPr>
                <a:r>
                  <a:rPr>
                    <a:latin typeface="Courier"/>
                  </a:rPr>
                  <a:t>## [1] 2.228139</a:t>
                </a:r>
              </a:p>
              <a:p>
                <a:pPr lvl="0" indent="0">
                  <a:buNone/>
                </a:pPr>
                <a:r>
                  <a:rPr>
                    <a:latin typeface="Courier"/>
                  </a:rPr>
                  <a:t>## [1] -2.228139</a:t>
                </a:r>
              </a:p>
              <a:p>
                <a:pPr lvl="0" marL="0" indent="0">
                  <a:buNone/>
                </a:pPr>
                <a:r>
                  <a:rPr/>
                  <a:t>Visualizar t para aceptar o rechazar Ho</a:t>
                </a:r>
              </a:p>
              <a:p>
                <a:pPr lvl="0" indent="0">
                  <a:buNone/>
                </a:pPr>
                <a:r>
                  <a:rPr>
                    <a:solidFill>
                      <a:srgbClr val="06287E"/>
                    </a:solidFill>
                    <a:latin typeface="Courier"/>
                  </a:rPr>
                  <a:t>visualize.t</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(t.critico, </a:t>
                </a:r>
                <a:r>
                  <a:rPr>
                    <a:solidFill>
                      <a:srgbClr val="4070A0"/>
                    </a:solidFill>
                    <a:latin typeface="Courier"/>
                  </a:rPr>
                  <a:t>-</a:t>
                </a:r>
                <a:r>
                  <a:rPr>
                    <a:latin typeface="Courier"/>
                  </a:rPr>
                  <a:t>t.critico),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7D9029"/>
                    </a:solidFill>
                    <a:latin typeface="Courier"/>
                  </a:rPr>
                  <a:t>df =</a:t>
                </a:r>
                <a:r>
                  <a:rPr>
                    <a:latin typeface="Courier"/>
                  </a:rPr>
                  <a:t> n</a:t>
                </a:r>
                <a:r>
                  <a:rPr>
                    <a:solidFill>
                      <a:srgbClr val="4070A0"/>
                    </a:solidFill>
                    <a:latin typeface="Courier"/>
                  </a:rPr>
                  <a:t>-</a:t>
                </a:r>
                <a:r>
                  <a:rPr>
                    <a:latin typeface="Courier"/>
                  </a:rPr>
                  <a:t>k) </a:t>
                </a:r>
                <a:br/>
                <a:r>
                  <a:rPr>
                    <a:latin typeface="Courier"/>
                  </a:rPr>
                  <a:t>  </a:t>
                </a:r>
                <a:r>
                  <a:rPr>
                    <a:solidFill>
                      <a:srgbClr val="06287E"/>
                    </a:solidFill>
                    <a:latin typeface="Courier"/>
                  </a:rPr>
                  <a:t>text</a:t>
                </a:r>
                <a:r>
                  <a:rPr>
                    <a:latin typeface="Courier"/>
                  </a:rPr>
                  <a:t>(</a:t>
                </a:r>
                <a:r>
                  <a:rPr>
                    <a:solidFill>
                      <a:srgbClr val="7D9029"/>
                    </a:solidFill>
                    <a:latin typeface="Courier"/>
                  </a:rPr>
                  <a:t>x =</a:t>
                </a:r>
                <a:r>
                  <a:rPr>
                    <a:latin typeface="Courier"/>
                  </a:rPr>
                  <a:t> </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4070A0"/>
                    </a:solidFill>
                    <a:latin typeface="Courier"/>
                  </a:rPr>
                  <a:t>"Ho"</a:t>
                </a:r>
                <a:r>
                  <a:rPr>
                    <a:latin typeface="Courier"/>
                  </a:rPr>
                  <a:t>)</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t, </a:t>
                </a:r>
                <a:r>
                  <a:rPr>
                    <a:solidFill>
                      <a:srgbClr val="7D9029"/>
                    </a:solidFill>
                    <a:latin typeface="Courier"/>
                  </a:rPr>
                  <a:t>col=</a:t>
                </a:r>
                <a:r>
                  <a:rPr>
                    <a:solidFill>
                      <a:srgbClr val="4070A0"/>
                    </a:solidFill>
                    <a:latin typeface="Courier"/>
                  </a:rPr>
                  <a:t>'red'</a:t>
                </a:r>
                <a:r>
                  <a:rPr>
                    <a:latin typeface="Courie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3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Se rechaza la </a:t>
                </a:r>
                <a14:m>
                  <m:oMath xmlns:m="http://schemas.openxmlformats.org/officeDocument/2006/math">
                    <m:r>
                      <m:t>H</m:t>
                    </m:r>
                    <m:r>
                      <m:t>o</m:t>
                    </m:r>
                  </m:oMath>
                </a14:m>
                <a:r>
                  <a:rPr/>
                  <a:t> de que b es igual a 0, entonces se acepta de la </a:t>
                </a:r>
                <a14:m>
                  <m:oMath xmlns:m="http://schemas.openxmlformats.org/officeDocument/2006/math">
                    <m:r>
                      <m:t>H</m:t>
                    </m:r>
                    <m:r>
                      <m:t>a</m:t>
                    </m:r>
                  </m:oMath>
                </a14:m>
                <a:r>
                  <a:rPr/>
                  <a:t> y se interpreta de que efectivamente b es diferente de cero.</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Librerías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(ggplot2)</a:t>
            </a:r>
            <a:br/>
            <a:r>
              <a:rPr>
                <a:solidFill>
                  <a:srgbClr val="06287E"/>
                </a:solidFill>
                <a:latin typeface="Courier"/>
              </a:rPr>
              <a:t>library</a:t>
            </a:r>
            <a:r>
              <a:rPr>
                <a:latin typeface="Courier"/>
              </a:rPr>
              <a:t>(caret) </a:t>
            </a:r>
            <a:r>
              <a:rPr i="1">
                <a:solidFill>
                  <a:srgbClr val="60A0B0"/>
                </a:solidFill>
                <a:latin typeface="Courier"/>
              </a:rPr>
              <a:t># Particionar datos</a:t>
            </a:r>
          </a:p>
          <a:p>
            <a:pPr lvl="0" indent="0">
              <a:buNone/>
            </a:pPr>
            <a:r>
              <a:rPr>
                <a:latin typeface="Courier"/>
              </a:rPr>
              <a:t>## Loading required package: lattice</a:t>
            </a:r>
          </a:p>
          <a:p>
            <a:pPr lvl="0" indent="0">
              <a:buNone/>
            </a:pPr>
            <a:r>
              <a:rPr>
                <a:solidFill>
                  <a:srgbClr val="06287E"/>
                </a:solidFill>
                <a:latin typeface="Courier"/>
              </a:rPr>
              <a:t>library</a:t>
            </a:r>
            <a:r>
              <a:rPr>
                <a:latin typeface="Courier"/>
              </a:rPr>
              <a:t>(visualize)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Probabilidad</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prob </a:t>
                </a:r>
                <a:r>
                  <a:rPr>
                    <a:solidFill>
                      <a:srgbClr val="007020"/>
                    </a:solidFill>
                    <a:latin typeface="Courier"/>
                  </a:rPr>
                  <a:t>&lt;-</a:t>
                </a:r>
                <a:r>
                  <a:rPr>
                    <a:latin typeface="Courier"/>
                  </a:rPr>
                  <a:t> </a:t>
                </a:r>
                <a:r>
                  <a:rPr>
                    <a:solidFill>
                      <a:srgbClr val="06287E"/>
                    </a:solidFill>
                    <a:latin typeface="Courier"/>
                  </a:rPr>
                  <a:t>pt</a:t>
                </a:r>
                <a:r>
                  <a:rPr>
                    <a:latin typeface="Courier"/>
                  </a:rPr>
                  <a:t>(</a:t>
                </a:r>
                <a:r>
                  <a:rPr>
                    <a:solidFill>
                      <a:srgbClr val="7D9029"/>
                    </a:solidFill>
                    <a:latin typeface="Courier"/>
                  </a:rPr>
                  <a:t>q =</a:t>
                </a:r>
                <a:r>
                  <a:rPr>
                    <a:latin typeface="Courier"/>
                  </a:rPr>
                  <a:t> t, </a:t>
                </a:r>
                <a:r>
                  <a:rPr>
                    <a:solidFill>
                      <a:srgbClr val="7D9029"/>
                    </a:solidFill>
                    <a:latin typeface="Courier"/>
                  </a:rPr>
                  <a:t>df =</a:t>
                </a:r>
                <a:r>
                  <a:rPr>
                    <a:latin typeface="Courier"/>
                  </a:rPr>
                  <a:t> gd, </a:t>
                </a:r>
                <a:r>
                  <a:rPr>
                    <a:solidFill>
                      <a:srgbClr val="7D9029"/>
                    </a:solidFill>
                    <a:latin typeface="Courier"/>
                  </a:rPr>
                  <a:t>lower.tail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br/>
                <a:r>
                  <a:rPr>
                    <a:latin typeface="Courier"/>
                  </a:rPr>
                  <a:t>prob</a:t>
                </a:r>
              </a:p>
              <a:p>
                <a:pPr lvl="0" indent="0">
                  <a:buNone/>
                </a:pPr>
                <a:r>
                  <a:rPr>
                    <a:latin typeface="Courier"/>
                  </a:rPr>
                  <a:t>##           x 
## 0.001414795</a:t>
                </a:r>
              </a:p>
              <a:p>
                <a:pPr lvl="0" marL="0" indent="0">
                  <a:buNone/>
                </a:pPr>
                <a:r>
                  <a:rPr/>
                  <a:t>El valor de la probabilidad de t significa que es probable es que t esté dentro de los niveles de confianza para aceptar </a:t>
                </a:r>
                <a14:m>
                  <m:oMath xmlns:m="http://schemas.openxmlformats.org/officeDocument/2006/math">
                    <m:r>
                      <m:t>H</m:t>
                    </m:r>
                    <m:r>
                      <m:t>o</m:t>
                    </m:r>
                  </m:oMath>
                </a14:m>
                <a:r>
                  <a:rPr/>
                  <a:t>. Entre más alejado esté t de los valores críticos de t, entonces se acepta la </a:t>
                </a:r>
                <a14:m>
                  <m:oMath xmlns:m="http://schemas.openxmlformats.org/officeDocument/2006/math">
                    <m:r>
                      <m:t>H</m:t>
                    </m:r>
                    <m:r>
                      <m:t>a</m:t>
                    </m:r>
                  </m:oMath>
                </a14:m>
                <a:r>
                  <a:rPr/>
                  <a:t> y se estima que el predictor de b es un buen predictor para el modelo.</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RSE</a:t>
            </a:r>
            <a:r>
              <a:rPr/>
              <a:t> </a:t>
            </a:r>
            <a:r>
              <a:rPr/>
              <a:t>Residual</a:t>
            </a:r>
            <a:r>
              <a:rPr/>
              <a:t> </a:t>
            </a:r>
            <a:r>
              <a:rPr/>
              <a:t>Stándar</a:t>
            </a:r>
            <a:r>
              <a:rPr/>
              <a:t> </a:t>
            </a:r>
            <a:r>
              <a:rPr/>
              <a:t>Error</a:t>
            </a:r>
            <a:r>
              <a:rPr/>
              <a:t> </a:t>
            </a:r>
            <a:r>
              <a:rPr/>
              <a:t>=</a:t>
            </a:r>
            <a:r>
              <a:rPr/>
              <a:t> </a:t>
            </a:r>
            <a:r>
              <a:rPr/>
              <a:t>Error</a:t>
            </a:r>
            <a:r>
              <a:rPr/>
              <a:t> </a:t>
            </a:r>
            <a:r>
              <a:rPr/>
              <a:t>Estándar</a:t>
            </a:r>
            <a:r>
              <a:rPr/>
              <a:t> </a:t>
            </a:r>
            <a:r>
              <a:rPr/>
              <a:t>Residual</a:t>
            </a:r>
            <a:r>
              <a:rPr/>
              <a:t> </a:t>
            </a:r>
            <a:r>
              <a:rPr/>
              <a:t>o</a:t>
            </a:r>
            <a:r>
              <a:rPr/>
              <a:t> </a:t>
            </a:r>
            <a:r>
              <a:rPr/>
              <a:t>la</a:t>
            </a:r>
            <a:r>
              <a:rPr/>
              <a:t> </a:t>
            </a:r>
            <a:r>
              <a:rPr/>
              <a:t>Desviación</a:t>
            </a:r>
            <a:r>
              <a:rPr/>
              <a:t> </a:t>
            </a:r>
            <a:r>
              <a:rPr/>
              <a:t>del</a:t>
            </a:r>
            <a:r>
              <a:rPr/>
              <a:t> </a:t>
            </a:r>
            <a:r>
              <a:rPr/>
              <a:t>Error</a:t>
            </a:r>
            <a:r>
              <a:rPr/>
              <a:t> </a:t>
            </a:r>
            <a:r>
              <a:rPr/>
              <a:t>Estándar</a:t>
            </a:r>
          </a:p>
        </p:txBody>
      </p:sp>
      <p:sp>
        <p:nvSpPr>
          <p:cNvPr id="3" name="Content Placeholder 2"/>
          <p:cNvSpPr>
            <a:spLocks noGrp="1"/>
          </p:cNvSpPr>
          <p:nvPr>
            <p:ph idx="1"/>
          </p:nvPr>
        </p:nvSpPr>
        <p:spPr/>
        <p:txBody>
          <a:bodyPr/>
          <a:lstStyle/>
          <a:p>
            <a:pPr lvl="0" marL="0" indent="0">
              <a:buNone/>
            </a:pPr>
            <a:r>
              <a:rPr/>
              <a:t>El Error Estándar Residual (RSS) se interpreta que tanto varía una predicción conforme al promedio o la media aritmética de los valores reales. Entre más cerca esté de cero el modelo es más confiable, sin embargo este valor siempre debe ser comparado contra otro modelo predictivo con los mismos datos.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Fórmula</a:t>
            </a:r>
            <a:r>
              <a:rPr/>
              <a:t> </a:t>
            </a:r>
            <a:r>
              <a:rPr/>
              <a:t>RSE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El RSE</a:t>
                </a:r>
              </a:p>
              <a:p>
                <a:pPr lvl="0" marL="0" indent="0">
                  <a:buNone/>
                </a:pPr>
                <a14:m>
                  <m:oMathPara xmlns:m="http://schemas.openxmlformats.org/officeDocument/2006/math">
                    <m:oMathParaPr>
                      <m:jc m:val="center"/>
                    </m:oMathParaPr>
                    <m:oMath>
                      <m:r>
                        <m:t>R</m:t>
                      </m:r>
                      <m:r>
                        <m:t>S</m:t>
                      </m:r>
                      <m:r>
                        <m:t>E</m:t>
                      </m:r>
                      <m:r>
                        <m:rPr>
                          <m:sty m:val="p"/>
                        </m:rPr>
                        <m:t>=</m:t>
                      </m:r>
                      <m:rad>
                        <m:radPr>
                          <m:degHide m:val="1"/>
                        </m:radPr>
                        <m:deg/>
                        <m:e>
                          <m:f>
                            <m:fPr>
                              <m:type m:val="bar"/>
                            </m:fPr>
                            <m:num>
                              <m:r>
                                <m:rPr>
                                  <m:sty m:val="p"/>
                                </m:rPr>
                                <m:t>∑</m:t>
                              </m:r>
                              <m:r>
                                <m:rPr>
                                  <m:sty m:val="p"/>
                                </m:rPr>
                                <m:t>(</m:t>
                              </m:r>
                              <m:sSub>
                                <m:e>
                                  <m:r>
                                    <m:t>y</m:t>
                                  </m:r>
                                </m:e>
                                <m:sub>
                                  <m:r>
                                    <m:t>i</m:t>
                                  </m:r>
                                </m:sub>
                              </m:sSub>
                              <m:r>
                                <m:rPr>
                                  <m:sty m:val="p"/>
                                </m:rPr>
                                <m:t>−</m:t>
                              </m:r>
                              <m:r>
                                <m:t>Y</m:t>
                              </m:r>
                              <m:sSup>
                                <m:e>
                                  <m:r>
                                    <m:rPr>
                                      <m:sty m:val="p"/>
                                    </m:rPr>
                                    <m:t>)</m:t>
                                  </m:r>
                                </m:e>
                                <m:sup>
                                  <m:r>
                                    <m:t>2</m:t>
                                  </m:r>
                                </m:sup>
                              </m:sSup>
                            </m:num>
                            <m:den>
                              <m:r>
                                <m:t>g</m:t>
                              </m:r>
                              <m:r>
                                <m:t>d</m:t>
                              </m:r>
                            </m:den>
                          </m:f>
                        </m:e>
                      </m:rad>
                    </m:oMath>
                  </m:oMathPara>
                </a14:m>
              </a:p>
              <a:p>
                <a:pPr lvl="0" indent="0">
                  <a:buNone/>
                </a:pPr>
                <a:r>
                  <a:rPr>
                    <a:latin typeface="Courier"/>
                  </a:rPr>
                  <a:t>suma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y </a:t>
                </a:r>
                <a:r>
                  <a:rPr>
                    <a:solidFill>
                      <a:srgbClr val="4070A0"/>
                    </a:solidFill>
                    <a:latin typeface="Courier"/>
                  </a:rPr>
                  <a:t>-</a:t>
                </a:r>
                <a:r>
                  <a:rPr>
                    <a:latin typeface="Courier"/>
                  </a:rPr>
                  <a:t> datos.reales</a:t>
                </a:r>
                <a:r>
                  <a:rPr>
                    <a:solidFill>
                      <a:srgbClr val="4070A0"/>
                    </a:solidFill>
                    <a:latin typeface="Courier"/>
                  </a:rPr>
                  <a:t>$</a:t>
                </a:r>
                <a:r>
                  <a:rPr>
                    <a:latin typeface="Courier"/>
                  </a:rPr>
                  <a:t>Y)</a:t>
                </a:r>
                <a:r>
                  <a:rPr>
                    <a:solidFill>
                      <a:srgbClr val="4070A0"/>
                    </a:solidFill>
                    <a:latin typeface="Courier"/>
                  </a:rPr>
                  <a:t>^</a:t>
                </a:r>
                <a:r>
                  <a:rPr>
                    <a:solidFill>
                      <a:srgbClr val="40A070"/>
                    </a:solidFill>
                    <a:latin typeface="Courier"/>
                  </a:rPr>
                  <a:t>2</a:t>
                </a:r>
                <a:r>
                  <a:rPr>
                    <a:latin typeface="Courier"/>
                  </a:rPr>
                  <a:t>)</a:t>
                </a:r>
                <a:br/>
                <a:r>
                  <a:rPr>
                    <a:latin typeface="Courier"/>
                  </a:rPr>
                  <a:t>numerador </a:t>
                </a:r>
                <a:r>
                  <a:rPr>
                    <a:solidFill>
                      <a:srgbClr val="007020"/>
                    </a:solidFill>
                    <a:latin typeface="Courier"/>
                  </a:rPr>
                  <a:t>&lt;-</a:t>
                </a:r>
                <a:r>
                  <a:rPr>
                    <a:latin typeface="Courier"/>
                  </a:rPr>
                  <a:t> suma </a:t>
                </a:r>
                <a:br/>
                <a:r>
                  <a:rPr>
                    <a:latin typeface="Courier"/>
                  </a:rPr>
                  <a:t>denominador </a:t>
                </a:r>
                <a:r>
                  <a:rPr>
                    <a:solidFill>
                      <a:srgbClr val="007020"/>
                    </a:solidFill>
                    <a:latin typeface="Courier"/>
                  </a:rPr>
                  <a:t>=</a:t>
                </a:r>
                <a:r>
                  <a:rPr>
                    <a:latin typeface="Courier"/>
                  </a:rPr>
                  <a:t> gd</a:t>
                </a:r>
                <a:br/>
                <a:r>
                  <a:rPr>
                    <a:latin typeface="Courier"/>
                  </a:rPr>
                  <a:t>RSE </a:t>
                </a:r>
                <a:r>
                  <a:rPr>
                    <a:solidFill>
                      <a:srgbClr val="007020"/>
                    </a:solidFill>
                    <a:latin typeface="Courier"/>
                  </a:rPr>
                  <a:t>&lt;-</a:t>
                </a:r>
                <a:r>
                  <a:rPr>
                    <a:latin typeface="Courier"/>
                  </a:rPr>
                  <a:t> </a:t>
                </a:r>
                <a:r>
                  <a:rPr>
                    <a:solidFill>
                      <a:srgbClr val="06287E"/>
                    </a:solidFill>
                    <a:latin typeface="Courier"/>
                  </a:rPr>
                  <a:t>sqrt</a:t>
                </a:r>
                <a:r>
                  <a:rPr>
                    <a:latin typeface="Courier"/>
                  </a:rPr>
                  <a:t>(numerador </a:t>
                </a:r>
                <a:r>
                  <a:rPr>
                    <a:solidFill>
                      <a:srgbClr val="4070A0"/>
                    </a:solidFill>
                    <a:latin typeface="Courier"/>
                  </a:rPr>
                  <a:t>/</a:t>
                </a:r>
                <a:r>
                  <a:rPr>
                    <a:latin typeface="Courier"/>
                  </a:rPr>
                  <a:t> denominador)  </a:t>
                </a:r>
                <a:br/>
                <a:r>
                  <a:rPr>
                    <a:latin typeface="Courier"/>
                  </a:rPr>
                  <a:t>RSE</a:t>
                </a:r>
              </a:p>
              <a:p>
                <a:pPr lvl="0" indent="0">
                  <a:buNone/>
                </a:pPr>
                <a:r>
                  <a:rPr>
                    <a:latin typeface="Courier"/>
                  </a:rPr>
                  <a:t>## [1] 3.00777</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Grados</a:t>
            </a:r>
            <a:r>
              <a:rPr/>
              <a:t> </a:t>
            </a:r>
            <a:r>
              <a:rPr/>
              <a:t>de</a:t>
            </a:r>
            <a:r>
              <a:rPr/>
              <a:t> </a:t>
            </a:r>
            <a:r>
              <a:rPr/>
              <a:t>libertad</a:t>
            </a:r>
          </a:p>
        </p:txBody>
      </p:sp>
      <p:sp>
        <p:nvSpPr>
          <p:cNvPr id="3" name="Content Placeholder 2"/>
          <p:cNvSpPr>
            <a:spLocks noGrp="1"/>
          </p:cNvSpPr>
          <p:nvPr>
            <p:ph idx="1"/>
          </p:nvPr>
        </p:nvSpPr>
        <p:spPr/>
        <p:txBody>
          <a:bodyPr/>
          <a:lstStyle/>
          <a:p>
            <a:pPr lvl="0" marL="0" indent="0">
              <a:buNone/>
            </a:pPr>
            <a:r>
              <a:rPr/>
              <a:t>La diferencia entre el número de observaciones y el número de variables en una regresión</a:t>
            </a:r>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nrow</a:t>
            </a:r>
            <a:r>
              <a:rPr>
                <a:latin typeface="Courier"/>
              </a:rPr>
              <a:t>(datos.entrenamiento)</a:t>
            </a:r>
            <a:br/>
            <a:r>
              <a:rPr>
                <a:latin typeface="Courier"/>
              </a:rPr>
              <a:t>k </a:t>
            </a:r>
            <a:r>
              <a:rPr>
                <a:solidFill>
                  <a:srgbClr val="007020"/>
                </a:solidFill>
                <a:latin typeface="Courier"/>
              </a:rPr>
              <a:t>&lt;-</a:t>
            </a:r>
            <a:r>
              <a:rPr>
                <a:latin typeface="Courier"/>
              </a:rPr>
              <a:t> </a:t>
            </a:r>
            <a:r>
              <a:rPr>
                <a:solidFill>
                  <a:srgbClr val="06287E"/>
                </a:solidFill>
                <a:latin typeface="Courier"/>
              </a:rPr>
              <a:t>ncol</a:t>
            </a:r>
            <a:r>
              <a:rPr>
                <a:latin typeface="Courier"/>
              </a:rPr>
              <a:t>(datos.entrenamiento)</a:t>
            </a:r>
            <a:br/>
            <a:r>
              <a:rPr>
                <a:latin typeface="Courier"/>
              </a:rPr>
              <a:t>gd </a:t>
            </a:r>
            <a:r>
              <a:rPr>
                <a:solidFill>
                  <a:srgbClr val="007020"/>
                </a:solidFill>
                <a:latin typeface="Courier"/>
              </a:rPr>
              <a:t>&lt;-</a:t>
            </a:r>
            <a:r>
              <a:rPr>
                <a:latin typeface="Courier"/>
              </a:rPr>
              <a:t> n</a:t>
            </a:r>
            <a:r>
              <a:rPr>
                <a:solidFill>
                  <a:srgbClr val="4070A0"/>
                </a:solidFill>
                <a:latin typeface="Courier"/>
              </a:rPr>
              <a:t>-</a:t>
            </a:r>
            <a:r>
              <a:rPr>
                <a:latin typeface="Courier"/>
              </a:rPr>
              <a:t>k</a:t>
            </a:r>
            <a:br/>
            <a:r>
              <a:rPr>
                <a:latin typeface="Courier"/>
              </a:rPr>
              <a:t>gd</a:t>
            </a:r>
          </a:p>
          <a:p>
            <a:pPr lvl="0" indent="0">
              <a:buNone/>
            </a:pPr>
            <a:r>
              <a:rPr>
                <a:latin typeface="Courier"/>
              </a:rPr>
              <a:t>## [1] 10</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Coeficiente</a:t>
            </a:r>
            <a:r>
              <a:rPr/>
              <a:t> </a:t>
            </a:r>
            <a:r>
              <a:rPr/>
              <a:t>de</a:t>
            </a:r>
            <a:r>
              <a:rPr/>
              <a:t> </a:t>
            </a:r>
            <a:r>
              <a:rPr/>
              <a:t>determinación</a:t>
            </a:r>
            <a:r>
              <a:rPr/>
              <a:t> </a:t>
            </a:r>
            <a:r>
              <a:rPr/>
              <a:t>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el nivel de representatividad que tiene x con respecto a y, o que tanto impacta la variable independiente x a la variable dependiente y.</a:t>
                </a:r>
              </a:p>
              <a:p>
                <a:pPr lvl="0" marL="0" indent="0">
                  <a:buNone/>
                </a:pPr>
                <a14:m>
                  <m:oMathPara xmlns:m="http://schemas.openxmlformats.org/officeDocument/2006/math">
                    <m:oMathParaPr>
                      <m:jc m:val="center"/>
                    </m:oMathParaPr>
                    <m:oMath>
                      <m:r>
                        <m:t>C</m:t>
                      </m:r>
                      <m:r>
                        <m:t>o</m:t>
                      </m:r>
                      <m:r>
                        <m:t>e</m:t>
                      </m:r>
                      <m:r>
                        <m:t>f</m:t>
                      </m:r>
                      <m:r>
                        <m:t>D</m:t>
                      </m:r>
                      <m:r>
                        <m:t>e</m:t>
                      </m:r>
                      <m:r>
                        <m:t>t</m:t>
                      </m:r>
                      <m:r>
                        <m:rPr>
                          <m:sty m:val="p"/>
                        </m:rPr>
                        <m:t>&lt;</m:t>
                      </m:r>
                      <m:r>
                        <m:rPr>
                          <m:sty m:val="p"/>
                        </m:rPr>
                        <m:t>−</m:t>
                      </m:r>
                      <m:r>
                        <m:t>c</m:t>
                      </m:r>
                      <m:r>
                        <m:t>o</m:t>
                      </m:r>
                      <m:r>
                        <m:t>r</m:t>
                      </m:r>
                      <m:r>
                        <m:t>e</m:t>
                      </m:r>
                      <m:r>
                        <m:t>l</m:t>
                      </m:r>
                      <m:sSup>
                        <m:e>
                          <m:r>
                            <m:t>a</m:t>
                          </m:r>
                        </m:e>
                        <m:sup>
                          <m:r>
                            <m:t>2</m:t>
                          </m:r>
                        </m:sup>
                      </m:sSup>
                    </m:oMath>
                  </m:oMathPara>
                </a14:m>
              </a:p>
              <a:p>
                <a:pPr lvl="0" indent="0">
                  <a:buNone/>
                </a:pPr>
                <a:r>
                  <a:rPr>
                    <a:latin typeface="Courier"/>
                  </a:rPr>
                  <a:t>correla</a:t>
                </a:r>
              </a:p>
              <a:p>
                <a:pPr lvl="0" indent="0">
                  <a:buNone/>
                </a:pPr>
                <a:r>
                  <a:rPr>
                    <a:latin typeface="Courier"/>
                  </a:rPr>
                  <a:t>## [1] 0.8096809</a:t>
                </a:r>
              </a:p>
              <a:p>
                <a:pPr lvl="0" indent="0">
                  <a:buNone/>
                </a:pPr>
                <a:r>
                  <a:rPr>
                    <a:latin typeface="Courier"/>
                  </a:rPr>
                  <a:t>r.squared </a:t>
                </a:r>
                <a:r>
                  <a:rPr>
                    <a:solidFill>
                      <a:srgbClr val="007020"/>
                    </a:solidFill>
                    <a:latin typeface="Courier"/>
                  </a:rPr>
                  <a:t>&lt;-</a:t>
                </a:r>
                <a:r>
                  <a:rPr>
                    <a:latin typeface="Courier"/>
                  </a:rPr>
                  <a:t> correla</a:t>
                </a:r>
                <a:r>
                  <a:rPr>
                    <a:solidFill>
                      <a:srgbClr val="4070A0"/>
                    </a:solidFill>
                    <a:latin typeface="Courier"/>
                  </a:rPr>
                  <a:t>^</a:t>
                </a:r>
                <a:r>
                  <a:rPr>
                    <a:solidFill>
                      <a:srgbClr val="40A070"/>
                    </a:solidFill>
                    <a:latin typeface="Courier"/>
                  </a:rPr>
                  <a:t>2</a:t>
                </a:r>
                <a:br/>
                <a:r>
                  <a:rPr>
                    <a:latin typeface="Courier"/>
                  </a:rPr>
                  <a:t>r.squared </a:t>
                </a:r>
                <a:r>
                  <a:rPr>
                    <a:solidFill>
                      <a:srgbClr val="007020"/>
                    </a:solidFill>
                    <a:latin typeface="Courier"/>
                  </a:rPr>
                  <a:t>&lt;-</a:t>
                </a:r>
                <a:r>
                  <a:rPr>
                    <a:latin typeface="Courier"/>
                  </a:rPr>
                  <a:t> r.squared </a:t>
                </a:r>
                <a:r>
                  <a:rPr>
                    <a:solidFill>
                      <a:srgbClr val="4070A0"/>
                    </a:solidFill>
                    <a:latin typeface="Courier"/>
                  </a:rPr>
                  <a:t>*</a:t>
                </a:r>
                <a:r>
                  <a:rPr>
                    <a:latin typeface="Courier"/>
                  </a:rPr>
                  <a:t> </a:t>
                </a:r>
                <a:r>
                  <a:rPr>
                    <a:solidFill>
                      <a:srgbClr val="40A070"/>
                    </a:solidFill>
                    <a:latin typeface="Courier"/>
                  </a:rPr>
                  <a:t>100</a:t>
                </a:r>
                <a:br/>
                <a:r>
                  <a:rPr>
                    <a:latin typeface="Courier"/>
                  </a:rPr>
                  <a:t>r.squared </a:t>
                </a:r>
              </a:p>
              <a:p>
                <a:pPr lvl="0" indent="0">
                  <a:buNone/>
                </a:pPr>
                <a:r>
                  <a:rPr>
                    <a:latin typeface="Courier"/>
                  </a:rPr>
                  <a:t>## [1] 65.55832</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Como</a:t>
            </a:r>
            <a:r>
              <a:rPr/>
              <a:t> </a:t>
            </a:r>
            <a:r>
              <a:rPr/>
              <a:t>interpretar</a:t>
            </a:r>
            <a:r>
              <a:rPr/>
              <a:t> </a:t>
            </a:r>
            <a:r>
              <a:rPr/>
              <a:t>R</a:t>
            </a:r>
            <a:r>
              <a:rPr/>
              <a:t> </a:t>
            </a:r>
            <a:r>
              <a:rPr/>
              <a:t>Squared</a:t>
            </a:r>
          </a:p>
        </p:txBody>
      </p:sp>
      <p:sp>
        <p:nvSpPr>
          <p:cNvPr id="3" name="Content Placeholder 2"/>
          <p:cNvSpPr>
            <a:spLocks noGrp="1"/>
          </p:cNvSpPr>
          <p:nvPr>
            <p:ph idx="1"/>
          </p:nvPr>
        </p:nvSpPr>
        <p:spPr/>
        <p:txBody>
          <a:bodyPr/>
          <a:lstStyle/>
          <a:p>
            <a:pPr lvl="0" marL="0" indent="0">
              <a:buNone/>
            </a:pPr>
            <a:r>
              <a:rPr/>
              <a:t>El valor de R-squared es subjetivo dependiendo del tope o techo o criterio que le de el investigador a la representaividad de x con respecto a y en el modelo de regresión lineal.</a:t>
            </a:r>
          </a:p>
          <a:p>
            <a:pPr lvl="0" marL="0" indent="0">
              <a:buNone/>
            </a:pPr>
            <a:r>
              <a:rPr/>
              <a:t>Si el valor fue del 70% entonces el modelo está por debajo de las expectativas.</a:t>
            </a:r>
          </a:p>
          <a:p>
            <a:pPr lvl="0" marL="0" indent="0">
              <a:buNone/>
            </a:pPr>
            <a:r>
              <a:rPr/>
              <a:t>Si el valor fue del 60% entonces el modelo está dentro de las expectativas esperadas.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p>
        </p:txBody>
      </p:sp>
      <p:sp>
        <p:nvSpPr>
          <p:cNvPr id="3" name="Content Placeholder 2"/>
          <p:cNvSpPr>
            <a:spLocks noGrp="1"/>
          </p:cNvSpPr>
          <p:nvPr>
            <p:ph idx="1"/>
          </p:nvPr>
        </p:nvSpPr>
        <p:spPr/>
        <p:txBody>
          <a:bodyPr/>
          <a:lstStyle/>
          <a:p>
            <a:pPr lvl="0" marL="0" indent="0">
              <a:buNone/>
            </a:pPr>
            <a:r>
              <a:rPr/>
              <a:t>Se necesita un conjunto de datos con al menos dos variables Variable x independiente Variable y dependiente</a:t>
            </a:r>
          </a:p>
          <a:p>
            <a:pPr lvl="0" indent="0">
              <a:buNone/>
            </a:pPr>
            <a:r>
              <a:rPr>
                <a:latin typeface="Courier"/>
              </a:rPr>
              <a:t>x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10</a:t>
            </a:r>
            <a:r>
              <a:rPr>
                <a:latin typeface="Courier"/>
              </a:rPr>
              <a:t>, </a:t>
            </a:r>
            <a:r>
              <a:rPr>
                <a:solidFill>
                  <a:srgbClr val="40A070"/>
                </a:solidFill>
                <a:latin typeface="Courier"/>
              </a:rPr>
              <a:t>12</a:t>
            </a:r>
            <a:r>
              <a:rPr>
                <a:latin typeface="Courier"/>
              </a:rPr>
              <a:t>, </a:t>
            </a:r>
            <a:r>
              <a:rPr>
                <a:solidFill>
                  <a:srgbClr val="40A070"/>
                </a:solidFill>
                <a:latin typeface="Courier"/>
              </a:rPr>
              <a:t>15</a:t>
            </a:r>
            <a:r>
              <a:rPr>
                <a:latin typeface="Courier"/>
              </a:rPr>
              <a:t>, </a:t>
            </a:r>
            <a:r>
              <a:rPr>
                <a:solidFill>
                  <a:srgbClr val="40A070"/>
                </a:solidFill>
                <a:latin typeface="Courier"/>
              </a:rPr>
              <a:t>14</a:t>
            </a:r>
            <a:r>
              <a:rPr>
                <a:latin typeface="Courier"/>
              </a:rPr>
              <a:t>, </a:t>
            </a:r>
            <a:r>
              <a:rPr>
                <a:solidFill>
                  <a:srgbClr val="40A070"/>
                </a:solidFill>
                <a:latin typeface="Courier"/>
              </a:rPr>
              <a:t>16</a:t>
            </a:r>
            <a:r>
              <a:rPr>
                <a:latin typeface="Courier"/>
              </a:rPr>
              <a:t>, </a:t>
            </a:r>
            <a:br/>
            <a:r>
              <a:rPr>
                <a:latin typeface="Courier"/>
              </a:rPr>
              <a:t>       </a:t>
            </a:r>
            <a:r>
              <a:rPr>
                <a:solidFill>
                  <a:srgbClr val="40A070"/>
                </a:solidFill>
                <a:latin typeface="Courier"/>
              </a:rPr>
              <a:t>20</a:t>
            </a:r>
            <a:r>
              <a:rPr>
                <a:latin typeface="Courier"/>
              </a:rPr>
              <a:t>, </a:t>
            </a:r>
            <a:r>
              <a:rPr>
                <a:solidFill>
                  <a:srgbClr val="40A070"/>
                </a:solidFill>
                <a:latin typeface="Courier"/>
              </a:rPr>
              <a:t>23</a:t>
            </a:r>
            <a:r>
              <a:rPr>
                <a:latin typeface="Courier"/>
              </a:rPr>
              <a:t>, </a:t>
            </a:r>
            <a:r>
              <a:rPr>
                <a:solidFill>
                  <a:srgbClr val="40A070"/>
                </a:solidFill>
                <a:latin typeface="Courier"/>
              </a:rPr>
              <a:t>24</a:t>
            </a:r>
            <a:r>
              <a:rPr>
                <a:latin typeface="Courier"/>
              </a:rPr>
              <a:t>, </a:t>
            </a:r>
            <a:r>
              <a:rPr>
                <a:solidFill>
                  <a:srgbClr val="40A070"/>
                </a:solidFill>
                <a:latin typeface="Courier"/>
              </a:rPr>
              <a:t>16</a:t>
            </a:r>
            <a:r>
              <a:rPr>
                <a:latin typeface="Courier"/>
              </a:rPr>
              <a:t>, </a:t>
            </a:r>
            <a:r>
              <a:rPr>
                <a:solidFill>
                  <a:srgbClr val="40A070"/>
                </a:solidFill>
                <a:latin typeface="Courier"/>
              </a:rPr>
              <a:t>18</a:t>
            </a:r>
            <a:r>
              <a:rPr>
                <a:latin typeface="Courier"/>
              </a:rPr>
              <a:t>,</a:t>
            </a:r>
            <a:br/>
            <a:r>
              <a:rPr>
                <a:latin typeface="Courier"/>
              </a:rPr>
              <a:t>       </a:t>
            </a:r>
            <a:r>
              <a:rPr>
                <a:solidFill>
                  <a:srgbClr val="40A070"/>
                </a:solidFill>
                <a:latin typeface="Courier"/>
              </a:rPr>
              <a:t>24</a:t>
            </a:r>
            <a:r>
              <a:rPr>
                <a:latin typeface="Courier"/>
              </a:rPr>
              <a:t>, </a:t>
            </a:r>
            <a:r>
              <a:rPr>
                <a:solidFill>
                  <a:srgbClr val="40A070"/>
                </a:solidFill>
                <a:latin typeface="Courier"/>
              </a:rPr>
              <a:t>20</a:t>
            </a:r>
            <a:r>
              <a:rPr>
                <a:latin typeface="Courier"/>
              </a:rPr>
              <a:t>, </a:t>
            </a:r>
            <a:r>
              <a:rPr>
                <a:solidFill>
                  <a:srgbClr val="40A070"/>
                </a:solidFill>
                <a:latin typeface="Courier"/>
              </a:rPr>
              <a:t>22</a:t>
            </a:r>
            <a:r>
              <a:rPr>
                <a:latin typeface="Courier"/>
              </a:rPr>
              <a:t>, </a:t>
            </a:r>
            <a:r>
              <a:rPr>
                <a:solidFill>
                  <a:srgbClr val="40A070"/>
                </a:solidFill>
                <a:latin typeface="Courier"/>
              </a:rPr>
              <a:t>19</a:t>
            </a:r>
            <a:r>
              <a:rPr>
                <a:latin typeface="Courier"/>
              </a:rPr>
              <a:t>, </a:t>
            </a:r>
            <a:r>
              <a:rPr>
                <a:solidFill>
                  <a:srgbClr val="40A070"/>
                </a:solidFill>
                <a:latin typeface="Courier"/>
              </a:rPr>
              <a:t>20</a:t>
            </a:r>
            <a:r>
              <a:rPr>
                <a:latin typeface="Courier"/>
              </a:rPr>
              <a:t>)</a:t>
            </a:r>
            <a:br/>
            <a:r>
              <a:rPr>
                <a:latin typeface="Courier"/>
              </a:rPr>
              <a:t>y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 </a:t>
            </a:r>
            <a:r>
              <a:rPr>
                <a:solidFill>
                  <a:srgbClr val="40A070"/>
                </a:solidFill>
                <a:latin typeface="Courier"/>
              </a:rPr>
              <a:t>24</a:t>
            </a:r>
            <a:r>
              <a:rPr>
                <a:latin typeface="Courier"/>
              </a:rPr>
              <a:t>, </a:t>
            </a:r>
            <a:r>
              <a:rPr>
                <a:solidFill>
                  <a:srgbClr val="40A070"/>
                </a:solidFill>
                <a:latin typeface="Courier"/>
              </a:rPr>
              <a:t>26</a:t>
            </a:r>
            <a:r>
              <a:rPr>
                <a:latin typeface="Courier"/>
              </a:rPr>
              <a:t>, </a:t>
            </a:r>
            <a:r>
              <a:rPr>
                <a:solidFill>
                  <a:srgbClr val="40A070"/>
                </a:solidFill>
                <a:latin typeface="Courier"/>
              </a:rPr>
              <a:t>25</a:t>
            </a:r>
            <a:r>
              <a:rPr>
                <a:latin typeface="Courier"/>
              </a:rPr>
              <a:t>, </a:t>
            </a:r>
            <a:r>
              <a:rPr>
                <a:solidFill>
                  <a:srgbClr val="40A070"/>
                </a:solidFill>
                <a:latin typeface="Courier"/>
              </a:rPr>
              <a:t>28</a:t>
            </a:r>
            <a:r>
              <a:rPr>
                <a:latin typeface="Courier"/>
              </a:rPr>
              <a:t>, </a:t>
            </a:r>
            <a:br/>
            <a:r>
              <a:rPr>
                <a:latin typeface="Courier"/>
              </a:rPr>
              <a:t>       </a:t>
            </a:r>
            <a:r>
              <a:rPr>
                <a:solidFill>
                  <a:srgbClr val="40A070"/>
                </a:solidFill>
                <a:latin typeface="Courier"/>
              </a:rPr>
              <a:t>36</a:t>
            </a:r>
            <a:r>
              <a:rPr>
                <a:latin typeface="Courier"/>
              </a:rPr>
              <a:t>, </a:t>
            </a:r>
            <a:r>
              <a:rPr>
                <a:solidFill>
                  <a:srgbClr val="40A070"/>
                </a:solidFill>
                <a:latin typeface="Courier"/>
              </a:rPr>
              <a:t>34</a:t>
            </a:r>
            <a:r>
              <a:rPr>
                <a:latin typeface="Courier"/>
              </a:rPr>
              <a:t>, </a:t>
            </a:r>
            <a:r>
              <a:rPr>
                <a:solidFill>
                  <a:srgbClr val="40A070"/>
                </a:solidFill>
                <a:latin typeface="Courier"/>
              </a:rPr>
              <a:t>38</a:t>
            </a:r>
            <a:r>
              <a:rPr>
                <a:latin typeface="Courier"/>
              </a:rPr>
              <a:t>, </a:t>
            </a:r>
            <a:r>
              <a:rPr>
                <a:solidFill>
                  <a:srgbClr val="40A070"/>
                </a:solidFill>
                <a:latin typeface="Courier"/>
              </a:rPr>
              <a:t>29</a:t>
            </a:r>
            <a:r>
              <a:rPr>
                <a:latin typeface="Courier"/>
              </a:rPr>
              <a:t>, </a:t>
            </a:r>
            <a:r>
              <a:rPr>
                <a:solidFill>
                  <a:srgbClr val="40A070"/>
                </a:solidFill>
                <a:latin typeface="Courier"/>
              </a:rPr>
              <a:t>33</a:t>
            </a:r>
            <a:r>
              <a:rPr>
                <a:latin typeface="Courier"/>
              </a:rPr>
              <a:t>,</a:t>
            </a:r>
            <a:br/>
            <a:r>
              <a:rPr>
                <a:latin typeface="Courier"/>
              </a:rPr>
              <a:t>       </a:t>
            </a:r>
            <a:r>
              <a:rPr>
                <a:solidFill>
                  <a:srgbClr val="40A070"/>
                </a:solidFill>
                <a:latin typeface="Courier"/>
              </a:rPr>
              <a:t>34</a:t>
            </a:r>
            <a:r>
              <a:rPr>
                <a:latin typeface="Courier"/>
              </a:rPr>
              <a:t>, </a:t>
            </a:r>
            <a:r>
              <a:rPr>
                <a:solidFill>
                  <a:srgbClr val="40A070"/>
                </a:solidFill>
                <a:latin typeface="Courier"/>
              </a:rPr>
              <a:t>28</a:t>
            </a:r>
            <a:r>
              <a:rPr>
                <a:latin typeface="Courier"/>
              </a:rPr>
              <a:t>, </a:t>
            </a:r>
            <a:r>
              <a:rPr>
                <a:solidFill>
                  <a:srgbClr val="40A070"/>
                </a:solidFill>
                <a:latin typeface="Courier"/>
              </a:rPr>
              <a:t>32</a:t>
            </a:r>
            <a:r>
              <a:rPr>
                <a:latin typeface="Courier"/>
              </a:rPr>
              <a:t>, </a:t>
            </a:r>
            <a:r>
              <a:rPr>
                <a:solidFill>
                  <a:srgbClr val="40A070"/>
                </a:solidFill>
                <a:latin typeface="Courier"/>
              </a:rPr>
              <a:t>33</a:t>
            </a:r>
            <a:r>
              <a:rPr>
                <a:latin typeface="Courier"/>
              </a:rPr>
              <a:t>, </a:t>
            </a:r>
            <a:r>
              <a:rPr>
                <a:solidFill>
                  <a:srgbClr val="40A070"/>
                </a:solidFill>
                <a:latin typeface="Courier"/>
              </a:rPr>
              <a:t>38</a:t>
            </a:r>
            <a:r>
              <a:rPr>
                <a:latin typeface="Courier"/>
              </a:rPr>
              <a:t>)</a:t>
            </a:r>
            <a:br/>
            <a:br/>
            <a:r>
              <a:rPr>
                <a:latin typeface="Courier"/>
              </a:rPr>
              <a:t>  </a:t>
            </a:r>
            <a:br/>
            <a:r>
              <a:rPr>
                <a:latin typeface="Courier"/>
              </a:rPr>
              <a:t>datos </a:t>
            </a:r>
            <a:r>
              <a:rPr>
                <a:solidFill>
                  <a:srgbClr val="007020"/>
                </a:solidFill>
                <a:latin typeface="Courier"/>
              </a:rPr>
              <a:t>&lt;-</a:t>
            </a:r>
            <a:r>
              <a:rPr>
                <a:latin typeface="Courier"/>
              </a:rPr>
              <a:t> </a:t>
            </a:r>
            <a:r>
              <a:rPr>
                <a:solidFill>
                  <a:srgbClr val="06287E"/>
                </a:solidFill>
                <a:latin typeface="Courier"/>
              </a:rPr>
              <a:t>data.frame</a:t>
            </a:r>
            <a:r>
              <a:rPr>
                <a:latin typeface="Courier"/>
              </a:rPr>
              <a:t>(x, 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Describir</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(datos)</a:t>
            </a:r>
          </a:p>
          <a:p>
            <a:pPr lvl="0" indent="0">
              <a:buNone/>
            </a:pPr>
            <a:r>
              <a:rPr>
                <a:latin typeface="Courier"/>
              </a:rPr>
              <a:t>##        x              y        
##  Min.   :10.0   Min.   :20.00  
##  1st Qu.:15.5   1st Qu.:27.00  
##  Median :19.0   Median :32.00  
##  Mean   :18.2   Mean   :30.53  
##  3rd Qu.:21.0   3rd Qu.:34.00  
##  Max.   :24.0   Max.   :38.00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Dispersión</a:t>
            </a:r>
            <a:r>
              <a:rPr/>
              <a:t> </a:t>
            </a:r>
            <a:r>
              <a:rPr/>
              <a:t>de</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Rubén Pizarro Gurrola</dc:creator>
  <cp:keywords/>
  <dcterms:created xsi:type="dcterms:W3CDTF">2022-01-22T02:03:55Z</dcterms:created>
  <dcterms:modified xsi:type="dcterms:W3CDTF">2022-01-22T02:03:55Z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21/1/2022</vt:lpwstr>
  </property>
  <property fmtid="{D5CDD505-2E9C-101B-9397-08002B2CF9AE}" pid="3" name="output">
    <vt:lpwstr>powerpoint_presentation</vt:lpwstr>
  </property>
</Properties>
</file>