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9" Type="http://schemas.openxmlformats.org/officeDocument/2006/relationships/viewProps" Target="viewProps.xml" /><Relationship Id="rId68" Type="http://schemas.openxmlformats.org/officeDocument/2006/relationships/presProps" Target="presProps.xml" /><Relationship Id="rId1" Type="http://schemas.openxmlformats.org/officeDocument/2006/relationships/slideMaster" Target="slideMasters/slideMaster1.xml" /><Relationship Id="rId71" Type="http://schemas.openxmlformats.org/officeDocument/2006/relationships/tableStyles" Target="tableStyles.xml" /><Relationship Id="rId7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Prueba</a:t>
            </a:r>
            <a:r>
              <a:rPr/>
              <a:t> </a:t>
            </a:r>
            <a:r>
              <a:rPr/>
              <a:t>de</a:t>
            </a:r>
            <a:r>
              <a:rPr/>
              <a:t> </a:t>
            </a:r>
            <a:r>
              <a:rPr/>
              <a:t>Hipótesis</a:t>
            </a:r>
            <a:r>
              <a:rPr/>
              <a:t> </a:t>
            </a:r>
            <a:r>
              <a:rPr/>
              <a:t>con</a:t>
            </a:r>
            <a:r>
              <a:rPr/>
              <a:t> </a:t>
            </a:r>
            <a:r>
              <a:rPr/>
              <a:t>Z</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Rubén</a:t>
            </a:r>
            <a:r>
              <a:rPr/>
              <a:t> </a:t>
            </a:r>
            <a:r>
              <a:rPr/>
              <a:t>Pizarro</a:t>
            </a:r>
            <a:r>
              <a:rPr/>
              <a:t> </a:t>
            </a:r>
            <a:r>
              <a:rPr/>
              <a:t>Gurrola</a:t>
            </a:r>
          </a:p>
        </p:txBody>
      </p:sp>
      <p:sp>
        <p:nvSpPr>
          <p:cNvPr id="4" name="Date Placeholder 3"/>
          <p:cNvSpPr>
            <a:spLocks noGrp="1"/>
          </p:cNvSpPr>
          <p:nvPr>
            <p:ph type="dt" sz="half" idx="10"/>
          </p:nvPr>
        </p:nvSpPr>
        <p:spPr/>
        <p:txBody>
          <a:bodyPr/>
          <a:lstStyle/>
          <a:p>
            <a:pPr lvl="0" marL="0" indent="0">
              <a:buNone/>
            </a:pPr>
            <a:r>
              <a:rPr/>
              <a:t>15/1/2022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Fundamento</a:t>
            </a:r>
            <a:r>
              <a:rPr/>
              <a:t> </a:t>
            </a:r>
            <a:r>
              <a:rPr/>
              <a:t>teórico</a:t>
            </a:r>
            <a:r>
              <a:rPr/>
              <a:t> </a:t>
            </a:r>
            <a:r>
              <a:rPr/>
              <a:t>Valores</a:t>
            </a:r>
            <a:r>
              <a:rPr/>
              <a:t> </a:t>
            </a:r>
            <a:r>
              <a:rPr/>
              <a:t>de</a:t>
            </a:r>
            <a:r>
              <a:rPr/>
              <a:t> </a:t>
            </a:r>
            <a:r>
              <a:rPr/>
              <a:t>t</a:t>
            </a:r>
            <a:r>
              <a:rPr/>
              <a:t> </a:t>
            </a:r>
            <a:r>
              <a:rPr/>
              <a:t>critico</a:t>
            </a:r>
          </a:p>
        </p:txBody>
      </p:sp>
      <p:pic>
        <p:nvPicPr>
          <p:cNvPr descr="images/valores%20de%20t%20critico%20en%20densidad%20t-01.png" id="0" name="Picture 1"/>
          <p:cNvPicPr>
            <a:picLocks noGrp="1" noChangeAspect="1"/>
          </p:cNvPicPr>
          <p:nvPr/>
        </p:nvPicPr>
        <p:blipFill>
          <a:blip r:embed="rId2"/>
          <a:stretch>
            <a:fillRect/>
          </a:stretch>
        </p:blipFill>
        <p:spPr bwMode="auto">
          <a:xfrm>
            <a:off x="571500" y="1600200"/>
            <a:ext cx="79883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Funciones</a:t>
            </a:r>
            <a:r>
              <a:rPr/>
              <a:t> </a:t>
            </a:r>
            <a:r>
              <a:rPr/>
              <a:t>t</a:t>
            </a:r>
          </a:p>
        </p:txBody>
      </p:sp>
      <p:sp>
        <p:nvSpPr>
          <p:cNvPr id="3" name="Content Placeholder 2"/>
          <p:cNvSpPr>
            <a:spLocks noGrp="1"/>
          </p:cNvSpPr>
          <p:nvPr>
            <p:ph idx="1"/>
          </p:nvPr>
        </p:nvSpPr>
        <p:spPr/>
        <p:txBody>
          <a:bodyPr/>
          <a:lstStyle/>
          <a:p>
            <a:pPr lvl="0" indent="0">
              <a:buNone/>
            </a:pPr>
            <a:r>
              <a:rPr>
                <a:solidFill>
                  <a:srgbClr val="06287E"/>
                </a:solidFill>
                <a:latin typeface="Courier"/>
              </a:rPr>
              <a:t>dt</a:t>
            </a:r>
            <a:r>
              <a:rPr>
                <a:latin typeface="Courier"/>
              </a:rPr>
              <a:t>(</a:t>
            </a:r>
            <a:r>
              <a:rPr>
                <a:solidFill>
                  <a:srgbClr val="7D9029"/>
                </a:solidFill>
                <a:latin typeface="Courier"/>
              </a:rPr>
              <a:t>x =</a:t>
            </a:r>
            <a:r>
              <a:rPr>
                <a:latin typeface="Courier"/>
              </a:rPr>
              <a:t> </a:t>
            </a:r>
            <a:r>
              <a:rPr>
                <a:solidFill>
                  <a:srgbClr val="4070A0"/>
                </a:solidFill>
                <a:latin typeface="Courier"/>
              </a:rPr>
              <a:t>-</a:t>
            </a:r>
            <a:r>
              <a:rPr>
                <a:solidFill>
                  <a:srgbClr val="40A070"/>
                </a:solidFill>
                <a:latin typeface="Courier"/>
              </a:rPr>
              <a:t>1.812</a:t>
            </a:r>
            <a:r>
              <a:rPr>
                <a:latin typeface="Courier"/>
              </a:rPr>
              <a:t>, </a:t>
            </a:r>
            <a:r>
              <a:rPr>
                <a:solidFill>
                  <a:srgbClr val="7D9029"/>
                </a:solidFill>
                <a:latin typeface="Courier"/>
              </a:rPr>
              <a:t>df =</a:t>
            </a:r>
            <a:r>
              <a:rPr>
                <a:latin typeface="Courier"/>
              </a:rPr>
              <a:t> </a:t>
            </a:r>
            <a:r>
              <a:rPr>
                <a:solidFill>
                  <a:srgbClr val="40A070"/>
                </a:solidFill>
                <a:latin typeface="Courier"/>
              </a:rPr>
              <a:t>10</a:t>
            </a:r>
            <a:r>
              <a:rPr>
                <a:latin typeface="Courier"/>
              </a:rPr>
              <a:t>) </a:t>
            </a:r>
            <a:r>
              <a:rPr i="1">
                <a:solidFill>
                  <a:srgbClr val="60A0B0"/>
                </a:solidFill>
                <a:latin typeface="Courier"/>
              </a:rPr>
              <a:t># Puntos de la densidad</a:t>
            </a:r>
          </a:p>
          <a:p>
            <a:pPr lvl="0" indent="0">
              <a:buNone/>
            </a:pPr>
            <a:r>
              <a:rPr>
                <a:latin typeface="Courier"/>
              </a:rPr>
              <a:t>## [1] 0.08163564</a:t>
            </a:r>
          </a:p>
          <a:p>
            <a:pPr lvl="0" indent="0">
              <a:buNone/>
            </a:pPr>
            <a:r>
              <a:rPr>
                <a:solidFill>
                  <a:srgbClr val="06287E"/>
                </a:solidFill>
                <a:latin typeface="Courier"/>
              </a:rPr>
              <a:t>dt</a:t>
            </a:r>
            <a:r>
              <a:rPr>
                <a:latin typeface="Courier"/>
              </a:rPr>
              <a:t>(</a:t>
            </a:r>
            <a:r>
              <a:rPr>
                <a:solidFill>
                  <a:srgbClr val="7D9029"/>
                </a:solidFill>
                <a:latin typeface="Courier"/>
              </a:rPr>
              <a:t>x =</a:t>
            </a:r>
            <a:r>
              <a:rPr>
                <a:latin typeface="Courier"/>
              </a:rPr>
              <a:t> </a:t>
            </a:r>
            <a:r>
              <a:rPr>
                <a:solidFill>
                  <a:srgbClr val="40A070"/>
                </a:solidFill>
                <a:latin typeface="Courier"/>
              </a:rPr>
              <a:t>1.812</a:t>
            </a:r>
            <a:r>
              <a:rPr>
                <a:latin typeface="Courier"/>
              </a:rPr>
              <a:t>, </a:t>
            </a:r>
            <a:r>
              <a:rPr>
                <a:solidFill>
                  <a:srgbClr val="7D9029"/>
                </a:solidFill>
                <a:latin typeface="Courier"/>
              </a:rPr>
              <a:t>df =</a:t>
            </a:r>
            <a:r>
              <a:rPr>
                <a:latin typeface="Courier"/>
              </a:rPr>
              <a:t> </a:t>
            </a:r>
            <a:r>
              <a:rPr>
                <a:solidFill>
                  <a:srgbClr val="40A070"/>
                </a:solidFill>
                <a:latin typeface="Courier"/>
              </a:rPr>
              <a:t>10</a:t>
            </a:r>
            <a:r>
              <a:rPr>
                <a:latin typeface="Courier"/>
              </a:rPr>
              <a:t>)</a:t>
            </a:r>
          </a:p>
          <a:p>
            <a:pPr lvl="0" indent="0">
              <a:buNone/>
            </a:pPr>
            <a:r>
              <a:rPr>
                <a:latin typeface="Courier"/>
              </a:rPr>
              <a:t>## [1] 0.08163564</a:t>
            </a:r>
          </a:p>
          <a:p>
            <a:pPr lvl="0" indent="0">
              <a:buNone/>
            </a:pPr>
            <a:r>
              <a:rPr>
                <a:solidFill>
                  <a:srgbClr val="06287E"/>
                </a:solidFill>
                <a:latin typeface="Courier"/>
              </a:rPr>
              <a:t>pt</a:t>
            </a:r>
            <a:r>
              <a:rPr>
                <a:latin typeface="Courier"/>
              </a:rPr>
              <a:t>(</a:t>
            </a:r>
            <a:r>
              <a:rPr>
                <a:solidFill>
                  <a:srgbClr val="7D9029"/>
                </a:solidFill>
                <a:latin typeface="Courier"/>
              </a:rPr>
              <a:t>q =</a:t>
            </a:r>
            <a:r>
              <a:rPr>
                <a:latin typeface="Courier"/>
              </a:rPr>
              <a:t> </a:t>
            </a:r>
            <a:r>
              <a:rPr>
                <a:solidFill>
                  <a:srgbClr val="4070A0"/>
                </a:solidFill>
                <a:latin typeface="Courier"/>
              </a:rPr>
              <a:t>-</a:t>
            </a:r>
            <a:r>
              <a:rPr>
                <a:solidFill>
                  <a:srgbClr val="40A070"/>
                </a:solidFill>
                <a:latin typeface="Courier"/>
              </a:rPr>
              <a:t>1.812</a:t>
            </a:r>
            <a:r>
              <a:rPr>
                <a:latin typeface="Courier"/>
              </a:rPr>
              <a:t>, </a:t>
            </a:r>
            <a:r>
              <a:rPr>
                <a:solidFill>
                  <a:srgbClr val="7D9029"/>
                </a:solidFill>
                <a:latin typeface="Courier"/>
              </a:rPr>
              <a:t>df=</a:t>
            </a:r>
            <a:r>
              <a:rPr>
                <a:latin typeface="Courier"/>
              </a:rPr>
              <a:t> </a:t>
            </a:r>
            <a:r>
              <a:rPr>
                <a:solidFill>
                  <a:srgbClr val="40A070"/>
                </a:solidFill>
                <a:latin typeface="Courier"/>
              </a:rPr>
              <a:t>10</a:t>
            </a:r>
            <a:r>
              <a:rPr>
                <a:latin typeface="Courier"/>
              </a:rPr>
              <a:t>)</a:t>
            </a:r>
          </a:p>
          <a:p>
            <a:pPr lvl="0" indent="0">
              <a:buNone/>
            </a:pPr>
            <a:r>
              <a:rPr>
                <a:latin typeface="Courier"/>
              </a:rPr>
              <a:t>## [1] 0.05003763</a:t>
            </a:r>
          </a:p>
          <a:p>
            <a:pPr lvl="0" indent="0">
              <a:buNone/>
            </a:pPr>
            <a:r>
              <a:rPr>
                <a:solidFill>
                  <a:srgbClr val="06287E"/>
                </a:solidFill>
                <a:latin typeface="Courier"/>
              </a:rPr>
              <a:t>pt</a:t>
            </a:r>
            <a:r>
              <a:rPr>
                <a:latin typeface="Courier"/>
              </a:rPr>
              <a:t>(</a:t>
            </a:r>
            <a:r>
              <a:rPr>
                <a:solidFill>
                  <a:srgbClr val="7D9029"/>
                </a:solidFill>
                <a:latin typeface="Courier"/>
              </a:rPr>
              <a:t>q =</a:t>
            </a:r>
            <a:r>
              <a:rPr>
                <a:latin typeface="Courier"/>
              </a:rPr>
              <a:t> </a:t>
            </a:r>
            <a:r>
              <a:rPr>
                <a:solidFill>
                  <a:srgbClr val="40A070"/>
                </a:solidFill>
                <a:latin typeface="Courier"/>
              </a:rPr>
              <a:t>1.812</a:t>
            </a:r>
            <a:r>
              <a:rPr>
                <a:latin typeface="Courier"/>
              </a:rPr>
              <a:t>, </a:t>
            </a:r>
            <a:r>
              <a:rPr>
                <a:solidFill>
                  <a:srgbClr val="7D9029"/>
                </a:solidFill>
                <a:latin typeface="Courier"/>
              </a:rPr>
              <a:t>df =</a:t>
            </a:r>
            <a:r>
              <a:rPr>
                <a:latin typeface="Courier"/>
              </a:rPr>
              <a:t> </a:t>
            </a:r>
            <a:r>
              <a:rPr>
                <a:solidFill>
                  <a:srgbClr val="40A070"/>
                </a:solidFill>
                <a:latin typeface="Courier"/>
              </a:rPr>
              <a:t>10</a:t>
            </a:r>
            <a:r>
              <a:rPr>
                <a:latin typeface="Courier"/>
              </a:rPr>
              <a:t>, </a:t>
            </a:r>
            <a:r>
              <a:rPr>
                <a:solidFill>
                  <a:srgbClr val="7D9029"/>
                </a:solidFill>
                <a:latin typeface="Courier"/>
              </a:rPr>
              <a:t>lower.tail =</a:t>
            </a:r>
            <a:r>
              <a:rPr>
                <a:latin typeface="Courier"/>
              </a:rPr>
              <a:t> </a:t>
            </a:r>
            <a:r>
              <a:rPr>
                <a:solidFill>
                  <a:srgbClr val="880000"/>
                </a:solidFill>
                <a:latin typeface="Courier"/>
              </a:rPr>
              <a:t>FALSE</a:t>
            </a:r>
            <a:r>
              <a:rPr>
                <a:latin typeface="Courier"/>
              </a:rPr>
              <a:t>)</a:t>
            </a:r>
          </a:p>
          <a:p>
            <a:pPr lvl="0" indent="0">
              <a:buNone/>
            </a:pPr>
            <a:r>
              <a:rPr>
                <a:latin typeface="Courier"/>
              </a:rPr>
              <a:t>## [1] 0.05003763</a:t>
            </a:r>
          </a:p>
          <a:p>
            <a:pPr lvl="0" indent="0">
              <a:buNone/>
            </a:pPr>
            <a:r>
              <a:rPr>
                <a:solidFill>
                  <a:srgbClr val="06287E"/>
                </a:solidFill>
                <a:latin typeface="Courier"/>
              </a:rPr>
              <a:t>qt</a:t>
            </a:r>
            <a:r>
              <a:rPr>
                <a:latin typeface="Courier"/>
              </a:rPr>
              <a:t>(</a:t>
            </a:r>
            <a:r>
              <a:rPr>
                <a:solidFill>
                  <a:srgbClr val="7D9029"/>
                </a:solidFill>
                <a:latin typeface="Courier"/>
              </a:rPr>
              <a:t>p =</a:t>
            </a:r>
            <a:r>
              <a:rPr>
                <a:latin typeface="Courier"/>
              </a:rPr>
              <a:t> </a:t>
            </a:r>
            <a:r>
              <a:rPr>
                <a:solidFill>
                  <a:srgbClr val="40A070"/>
                </a:solidFill>
                <a:latin typeface="Courier"/>
              </a:rPr>
              <a:t>0.05003763</a:t>
            </a:r>
            <a:r>
              <a:rPr>
                <a:latin typeface="Courier"/>
              </a:rPr>
              <a:t>, </a:t>
            </a:r>
            <a:r>
              <a:rPr>
                <a:solidFill>
                  <a:srgbClr val="7D9029"/>
                </a:solidFill>
                <a:latin typeface="Courier"/>
              </a:rPr>
              <a:t>df =</a:t>
            </a:r>
            <a:r>
              <a:rPr>
                <a:latin typeface="Courier"/>
              </a:rPr>
              <a:t> </a:t>
            </a:r>
            <a:r>
              <a:rPr>
                <a:solidFill>
                  <a:srgbClr val="40A070"/>
                </a:solidFill>
                <a:latin typeface="Courier"/>
              </a:rPr>
              <a:t>10</a:t>
            </a:r>
            <a:r>
              <a:rPr>
                <a:latin typeface="Courier"/>
              </a:rPr>
              <a:t>)</a:t>
            </a:r>
          </a:p>
          <a:p>
            <a:pPr lvl="0" indent="0">
              <a:buNone/>
            </a:pPr>
            <a:r>
              <a:rPr>
                <a:latin typeface="Courier"/>
              </a:rPr>
              <a:t>## [1] -1.812</a:t>
            </a:r>
          </a:p>
          <a:p>
            <a:pPr lvl="0" indent="0">
              <a:buNone/>
            </a:pPr>
            <a:r>
              <a:rPr>
                <a:solidFill>
                  <a:srgbClr val="06287E"/>
                </a:solidFill>
                <a:latin typeface="Courier"/>
              </a:rPr>
              <a:t>qt</a:t>
            </a:r>
            <a:r>
              <a:rPr>
                <a:latin typeface="Courier"/>
              </a:rPr>
              <a:t>(</a:t>
            </a:r>
            <a:r>
              <a:rPr>
                <a:solidFill>
                  <a:srgbClr val="7D9029"/>
                </a:solidFill>
                <a:latin typeface="Courier"/>
              </a:rPr>
              <a:t>p =</a:t>
            </a:r>
            <a:r>
              <a:rPr>
                <a:latin typeface="Courier"/>
              </a:rPr>
              <a:t> </a:t>
            </a:r>
            <a:r>
              <a:rPr>
                <a:solidFill>
                  <a:srgbClr val="40A070"/>
                </a:solidFill>
                <a:latin typeface="Courier"/>
              </a:rPr>
              <a:t>0.05003763</a:t>
            </a:r>
            <a:r>
              <a:rPr>
                <a:latin typeface="Courier"/>
              </a:rPr>
              <a:t>, </a:t>
            </a:r>
            <a:r>
              <a:rPr>
                <a:solidFill>
                  <a:srgbClr val="7D9029"/>
                </a:solidFill>
                <a:latin typeface="Courier"/>
              </a:rPr>
              <a:t>df =</a:t>
            </a:r>
            <a:r>
              <a:rPr>
                <a:latin typeface="Courier"/>
              </a:rPr>
              <a:t> </a:t>
            </a:r>
            <a:r>
              <a:rPr>
                <a:solidFill>
                  <a:srgbClr val="40A070"/>
                </a:solidFill>
                <a:latin typeface="Courier"/>
              </a:rPr>
              <a:t>10</a:t>
            </a:r>
            <a:r>
              <a:rPr>
                <a:latin typeface="Courier"/>
              </a:rPr>
              <a:t>, </a:t>
            </a:r>
            <a:r>
              <a:rPr>
                <a:solidFill>
                  <a:srgbClr val="7D9029"/>
                </a:solidFill>
                <a:latin typeface="Courier"/>
              </a:rPr>
              <a:t>lower.tail =</a:t>
            </a:r>
            <a:r>
              <a:rPr>
                <a:latin typeface="Courier"/>
              </a:rPr>
              <a:t> </a:t>
            </a:r>
            <a:r>
              <a:rPr>
                <a:solidFill>
                  <a:srgbClr val="880000"/>
                </a:solidFill>
                <a:latin typeface="Courier"/>
              </a:rPr>
              <a:t>FALSE</a:t>
            </a:r>
            <a:r>
              <a:rPr>
                <a:latin typeface="Courier"/>
              </a:rPr>
              <a:t>)</a:t>
            </a:r>
          </a:p>
          <a:p>
            <a:pPr lvl="0" indent="0">
              <a:buNone/>
            </a:pPr>
            <a:r>
              <a:rPr>
                <a:latin typeface="Courier"/>
              </a:rPr>
              <a:t>## [1] 1.812</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Valores</a:t>
            </a:r>
            <a:r>
              <a:rPr/>
              <a:t> </a:t>
            </a:r>
            <a:r>
              <a:rPr/>
              <a:t>de</a:t>
            </a:r>
            <a:r>
              <a:rPr/>
              <a:t> </a:t>
            </a:r>
            <a:r>
              <a:rPr/>
              <a:t>z</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z</m:t>
                      </m:r>
                      <m:r>
                        <m:rPr>
                          <m:sty m:val="p"/>
                        </m:rPr>
                        <m:t>=</m:t>
                      </m:r>
                      <m:f>
                        <m:fPr>
                          <m:type m:val="bar"/>
                        </m:fPr>
                        <m:num>
                          <m:acc>
                            <m:accPr>
                              <m:chr m:val="‾"/>
                            </m:accPr>
                            <m:e>
                              <m:r>
                                <m:t>x</m:t>
                              </m:r>
                            </m:e>
                          </m:acc>
                          <m:r>
                            <m:rPr>
                              <m:sty m:val="p"/>
                            </m:rPr>
                            <m:t>−</m:t>
                          </m:r>
                          <m:r>
                            <m:t>μ</m:t>
                          </m:r>
                        </m:num>
                        <m:den>
                          <m:r>
                            <m:t>σ</m:t>
                          </m:r>
                          <m:r>
                            <m:rPr>
                              <m:sty m:val="p"/>
                            </m:rPr>
                            <m:t>/</m:t>
                          </m:r>
                          <m:rad>
                            <m:radPr>
                              <m:degHide m:val="1"/>
                            </m:radPr>
                            <m:deg/>
                            <m:e>
                              <m:r>
                                <m:t>n</m:t>
                              </m:r>
                            </m:e>
                          </m:rad>
                        </m:den>
                      </m:f>
                      <m:r>
                        <m:rPr>
                          <m:sty m:val="p"/>
                        </m:rPr>
                        <m:t>∴</m:t>
                      </m:r>
                    </m:oMath>
                  </m:oMathPara>
                </a14:m>
              </a:p>
              <a:p>
                <a:pPr lvl="0" marL="0" indent="0">
                  <a:buNone/>
                </a:pPr>
                <a14:m>
                  <m:oMathPara xmlns:m="http://schemas.openxmlformats.org/officeDocument/2006/math">
                    <m:oMathParaPr>
                      <m:jc m:val="center"/>
                    </m:oMathParaPr>
                    <m:oMath>
                      <m:r>
                        <m:t>z</m:t>
                      </m:r>
                      <m:r>
                        <m:rPr>
                          <m:nor/>
                          <m:sty m:val="p"/>
                        </m:rPr>
                        <m:t>: es el valor de z a contrastar</m:t>
                      </m:r>
                    </m:oMath>
                  </m:oMathPara>
                </a14:m>
              </a:p>
              <a:p>
                <a:pPr lvl="0" marL="0" indent="0">
                  <a:buNone/>
                </a:pPr>
                <a14:m>
                  <m:oMathPara xmlns:m="http://schemas.openxmlformats.org/officeDocument/2006/math">
                    <m:oMathParaPr>
                      <m:jc m:val="center"/>
                    </m:oMathParaPr>
                    <m:oMath>
                      <m:acc>
                        <m:accPr>
                          <m:chr m:val="‾"/>
                        </m:accPr>
                        <m:e>
                          <m:r>
                            <m:t>x</m:t>
                          </m:r>
                        </m:e>
                      </m:acc>
                      <m:r>
                        <m:rPr>
                          <m:nor/>
                          <m:sty m:val="p"/>
                        </m:rPr>
                        <m:t>: la media de la muestra</m:t>
                      </m:r>
                    </m:oMath>
                  </m:oMathPara>
                </a14:m>
              </a:p>
              <a:p>
                <a:pPr lvl="0" marL="0" indent="0">
                  <a:buNone/>
                </a:pPr>
                <a14:m>
                  <m:oMathPara xmlns:m="http://schemas.openxmlformats.org/officeDocument/2006/math">
                    <m:oMathParaPr>
                      <m:jc m:val="center"/>
                    </m:oMathParaPr>
                    <m:oMath>
                      <m:r>
                        <m:t>μ</m:t>
                      </m:r>
                      <m:r>
                        <m:rPr>
                          <m:nor/>
                          <m:sty m:val="p"/>
                        </m:rPr>
                        <m:t>: la media de la población</m:t>
                      </m:r>
                    </m:oMath>
                  </m:oMathPara>
                </a14:m>
              </a:p>
              <a:p>
                <a:pPr lvl="0" marL="0" indent="0">
                  <a:buNone/>
                </a:pPr>
                <a14:m>
                  <m:oMathPara xmlns:m="http://schemas.openxmlformats.org/officeDocument/2006/math">
                    <m:oMathParaPr>
                      <m:jc m:val="center"/>
                    </m:oMathParaPr>
                    <m:oMath>
                      <m:r>
                        <m:t>σ</m:t>
                      </m:r>
                      <m:r>
                        <m:rPr>
                          <m:nor/>
                          <m:sty m:val="p"/>
                        </m:rPr>
                        <m:t>: la desviación estandar de la población</m:t>
                      </m:r>
                    </m:oMath>
                  </m:oMathPara>
                </a14:m>
              </a:p>
              <a:p>
                <a:pPr lvl="0" marL="0" indent="0">
                  <a:buNone/>
                </a:pPr>
                <a14:m>
                  <m:oMathPara xmlns:m="http://schemas.openxmlformats.org/officeDocument/2006/math">
                    <m:oMathParaPr>
                      <m:jc m:val="center"/>
                    </m:oMathParaPr>
                    <m:oMath>
                      <m:r>
                        <m:t>n</m:t>
                      </m:r>
                      <m:r>
                        <m:rPr>
                          <m:nor/>
                          <m:sty m:val="p"/>
                        </m:rPr>
                        <m:t>: el tamaño de la muestra</m:t>
                      </m:r>
                    </m:oMath>
                  </m:oMathPara>
                </a14:m>
              </a:p>
              <a:p>
                <a:pPr lvl="0" marL="0" indent="0">
                  <a:buNone/>
                </a:pPr>
                <a14:m>
                  <m:oMathPara xmlns:m="http://schemas.openxmlformats.org/officeDocument/2006/math">
                    <m:oMathParaPr>
                      <m:jc m:val="center"/>
                    </m:oMathParaPr>
                    <m:oMath>
                      <m:r>
                        <m:t>σ</m:t>
                      </m:r>
                      <m:r>
                        <m:rPr>
                          <m:sty m:val="p"/>
                        </m:rPr>
                        <m:t>/</m:t>
                      </m:r>
                      <m:rad>
                        <m:radPr>
                          <m:degHide m:val="1"/>
                        </m:radPr>
                        <m:deg/>
                        <m:e>
                          <m:r>
                            <m:t>n</m:t>
                          </m:r>
                        </m:e>
                      </m:rad>
                      <m:r>
                        <m:rPr>
                          <m:nor/>
                          <m:sty m:val="p"/>
                        </m:rPr>
                        <m:t>: el el error estándar SE</m:t>
                      </m:r>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Valores</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t</m:t>
                      </m:r>
                      <m:r>
                        <m:rPr>
                          <m:sty m:val="p"/>
                        </m:rPr>
                        <m:t>=</m:t>
                      </m:r>
                      <m:f>
                        <m:fPr>
                          <m:type m:val="bar"/>
                        </m:fPr>
                        <m:num>
                          <m:acc>
                            <m:accPr>
                              <m:chr m:val="‾"/>
                            </m:accPr>
                            <m:e>
                              <m:r>
                                <m:t>x</m:t>
                              </m:r>
                            </m:e>
                          </m:acc>
                          <m:r>
                            <m:rPr>
                              <m:sty m:val="p"/>
                            </m:rPr>
                            <m:t>−</m:t>
                          </m:r>
                          <m:r>
                            <m:t>μ</m:t>
                          </m:r>
                        </m:num>
                        <m:den>
                          <m:r>
                            <m:t>s</m:t>
                          </m:r>
                          <m:r>
                            <m:rPr>
                              <m:sty m:val="p"/>
                            </m:rPr>
                            <m:t>/</m:t>
                          </m:r>
                          <m:rad>
                            <m:radPr>
                              <m:degHide m:val="1"/>
                            </m:radPr>
                            <m:deg/>
                            <m:e>
                              <m:r>
                                <m:t>n</m:t>
                              </m:r>
                            </m:e>
                          </m:rad>
                        </m:den>
                      </m:f>
                      <m:r>
                        <m:rPr>
                          <m:sty m:val="p"/>
                        </m:rPr>
                        <m:t>∴</m:t>
                      </m:r>
                    </m:oMath>
                  </m:oMathPara>
                </a14:m>
              </a:p>
              <a:p>
                <a:pPr lvl="0" marL="0" indent="0">
                  <a:buNone/>
                </a:pPr>
                <a14:m>
                  <m:oMathPara xmlns:m="http://schemas.openxmlformats.org/officeDocument/2006/math">
                    <m:oMathParaPr>
                      <m:jc m:val="center"/>
                    </m:oMathParaPr>
                    <m:oMath>
                      <m:r>
                        <m:t>t</m:t>
                      </m:r>
                      <m:r>
                        <m:rPr>
                          <m:nor/>
                          <m:sty m:val="p"/>
                        </m:rPr>
                        <m:t>: es el valor de t a contrastar</m:t>
                      </m:r>
                    </m:oMath>
                  </m:oMathPara>
                </a14:m>
              </a:p>
              <a:p>
                <a:pPr lvl="0" marL="0" indent="0">
                  <a:buNone/>
                </a:pPr>
                <a14:m>
                  <m:oMathPara xmlns:m="http://schemas.openxmlformats.org/officeDocument/2006/math">
                    <m:oMathParaPr>
                      <m:jc m:val="center"/>
                    </m:oMathParaPr>
                    <m:oMath>
                      <m:acc>
                        <m:accPr>
                          <m:chr m:val="‾"/>
                        </m:accPr>
                        <m:e>
                          <m:r>
                            <m:t>x</m:t>
                          </m:r>
                        </m:e>
                      </m:acc>
                      <m:r>
                        <m:rPr>
                          <m:nor/>
                          <m:sty m:val="p"/>
                        </m:rPr>
                        <m:t>: la media de la muestra</m:t>
                      </m:r>
                    </m:oMath>
                  </m:oMathPara>
                </a14:m>
              </a:p>
              <a:p>
                <a:pPr lvl="0" marL="0" indent="0">
                  <a:buNone/>
                </a:pPr>
                <a14:m>
                  <m:oMathPara xmlns:m="http://schemas.openxmlformats.org/officeDocument/2006/math">
                    <m:oMathParaPr>
                      <m:jc m:val="center"/>
                    </m:oMathParaPr>
                    <m:oMath>
                      <m:r>
                        <m:t>μ</m:t>
                      </m:r>
                      <m:r>
                        <m:rPr>
                          <m:nor/>
                          <m:sty m:val="p"/>
                        </m:rPr>
                        <m:t>: la media de la población</m:t>
                      </m:r>
                    </m:oMath>
                  </m:oMathPara>
                </a14:m>
              </a:p>
              <a:p>
                <a:pPr lvl="0" marL="0" indent="0">
                  <a:buNone/>
                </a:pPr>
                <a14:m>
                  <m:oMathPara xmlns:m="http://schemas.openxmlformats.org/officeDocument/2006/math">
                    <m:oMathParaPr>
                      <m:jc m:val="center"/>
                    </m:oMathParaPr>
                    <m:oMath>
                      <m:r>
                        <m:t>s</m:t>
                      </m:r>
                      <m:r>
                        <m:rPr>
                          <m:nor/>
                          <m:sty m:val="p"/>
                        </m:rPr>
                        <m:t>: la desviación estandar de la muestra</m:t>
                      </m:r>
                    </m:oMath>
                  </m:oMathPara>
                </a14:m>
              </a:p>
              <a:p>
                <a:pPr lvl="0" marL="0" indent="0">
                  <a:buNone/>
                </a:pPr>
                <a14:m>
                  <m:oMathPara xmlns:m="http://schemas.openxmlformats.org/officeDocument/2006/math">
                    <m:oMathParaPr>
                      <m:jc m:val="center"/>
                    </m:oMathParaPr>
                    <m:oMath>
                      <m:r>
                        <m:t>n</m:t>
                      </m:r>
                      <m:r>
                        <m:rPr>
                          <m:nor/>
                          <m:sty m:val="p"/>
                        </m:rPr>
                        <m:t>: el tamaño de la muestra</m:t>
                      </m:r>
                    </m:oMath>
                  </m:oMathPara>
                </a14:m>
              </a:p>
              <a:p>
                <a:pPr lvl="0" marL="0" indent="0">
                  <a:buNone/>
                </a:pPr>
                <a14:m>
                  <m:oMathPara xmlns:m="http://schemas.openxmlformats.org/officeDocument/2006/math">
                    <m:oMathParaPr>
                      <m:jc m:val="center"/>
                    </m:oMathParaPr>
                    <m:oMath>
                      <m:r>
                        <m:t>s</m:t>
                      </m:r>
                      <m:r>
                        <m:rPr>
                          <m:sty m:val="p"/>
                        </m:rPr>
                        <m:t>/</m:t>
                      </m:r>
                      <m:rad>
                        <m:radPr>
                          <m:degHide m:val="1"/>
                        </m:radPr>
                        <m:deg/>
                        <m:e>
                          <m:r>
                            <m:t>n</m:t>
                          </m:r>
                        </m:e>
                      </m:rad>
                      <m:r>
                        <m:rPr>
                          <m:nor/>
                          <m:sty m:val="p"/>
                        </m:rPr>
                        <m:t>: el el error estándar SE</m:t>
                      </m:r>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z</a:t>
            </a:r>
            <a:r>
              <a:rPr/>
              <a:t> </a:t>
            </a:r>
            <a:r>
              <a:rPr/>
              <a:t>critico</a:t>
            </a:r>
            <a:r>
              <a:rPr/>
              <a:t> </a:t>
            </a:r>
            <a:r>
              <a:rPr/>
              <a:t>y</a:t>
            </a:r>
            <a:r>
              <a:rPr/>
              <a:t> </a:t>
            </a:r>
            <a:r>
              <a:rPr/>
              <a:t>t</a:t>
            </a:r>
            <a:r>
              <a:rPr/>
              <a:t> </a:t>
            </a:r>
            <a:r>
              <a:rPr/>
              <a:t>critico</a:t>
            </a:r>
          </a:p>
        </p:txBody>
      </p:sp>
      <p:sp>
        <p:nvSpPr>
          <p:cNvPr id="3" name="Content Placeholder 2"/>
          <p:cNvSpPr>
            <a:spLocks noGrp="1"/>
          </p:cNvSpPr>
          <p:nvPr>
            <p:ph idx="1"/>
          </p:nvPr>
        </p:nvSpPr>
        <p:spPr/>
        <p:txBody>
          <a:bodyPr/>
          <a:lstStyle/>
          <a:p>
            <a:pPr lvl="0" marL="0" indent="0">
              <a:buNone/>
            </a:pPr>
            <a:r>
              <a:rPr/>
              <a:t>Se necesitan los valores de </a:t>
            </a:r>
            <a:r>
              <a:rPr i="1"/>
              <a:t>z.critico y t.critico</a:t>
            </a:r>
            <a:r>
              <a:rPr/>
              <a:t> respectivamente y dependiendo de la distribución normal estandarizada o </a:t>
            </a:r>
            <a:r>
              <a:rPr i="1"/>
              <a:t>t student .</a:t>
            </a:r>
          </a:p>
          <a:p>
            <a:pPr lvl="0" marL="0" indent="0">
              <a:buNone/>
            </a:pPr>
            <a:r>
              <a:rPr/>
              <a:t>Se utilizaría la función </a:t>
            </a:r>
            <a:r>
              <a:rPr i="1"/>
              <a:t>qnorm()</a:t>
            </a:r>
            <a:r>
              <a:rPr/>
              <a:t> para </a:t>
            </a:r>
            <a:r>
              <a:rPr b="1" i="1"/>
              <a:t>z</a:t>
            </a:r>
            <a:r>
              <a:rPr/>
              <a:t> y </a:t>
            </a:r>
            <a:r>
              <a:rPr i="1"/>
              <a:t>qt()</a:t>
            </a:r>
            <a:r>
              <a:rPr/>
              <a:t> para </a:t>
            </a:r>
            <a:r>
              <a:rPr b="1" i="1"/>
              <a:t>t student.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Dos</a:t>
            </a:r>
            <a:r>
              <a:rPr/>
              <a:t> </a:t>
            </a:r>
            <a:r>
              <a:rPr/>
              <a:t>colas</a:t>
            </a:r>
            <a:r>
              <a:rPr/>
              <a:t> </a:t>
            </a:r>
            <a:r>
              <a:rPr/>
              <a:t>o</a:t>
            </a:r>
            <a:r>
              <a:rPr/>
              <a:t> </a:t>
            </a:r>
            <a:r>
              <a:rPr/>
              <a:t>una</a:t>
            </a:r>
            <a:r>
              <a:rPr/>
              <a:t> </a:t>
            </a:r>
            <a:r>
              <a:rPr/>
              <a:t>cola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Se requiere el nivel de confianza, es decir el valor de alfa.</a:t>
                </a:r>
              </a:p>
              <a:p>
                <a:pPr lvl="0" marL="0" indent="0">
                  <a:buNone/>
                </a:pPr>
                <a14:m>
                  <m:oMathPara xmlns:m="http://schemas.openxmlformats.org/officeDocument/2006/math">
                    <m:oMathParaPr>
                      <m:jc m:val="center"/>
                    </m:oMathParaPr>
                    <m:oMath>
                      <m:r>
                        <m:t>α</m:t>
                      </m:r>
                      <m:r>
                        <m:rPr>
                          <m:sty m:val="p"/>
                        </m:rPr>
                        <m:t>=</m:t>
                      </m:r>
                      <m:r>
                        <m:rPr>
                          <m:sty m:val="p"/>
                        </m:rPr>
                        <m:t>(</m:t>
                      </m:r>
                      <m:r>
                        <m:t>1</m:t>
                      </m:r>
                      <m:r>
                        <m:rPr>
                          <m:sty m:val="p"/>
                        </m:rPr>
                        <m:t>−</m:t>
                      </m:r>
                      <m:r>
                        <m:t>c</m:t>
                      </m:r>
                      <m:r>
                        <m:t>o</m:t>
                      </m:r>
                      <m:r>
                        <m:t>n</m:t>
                      </m:r>
                      <m:r>
                        <m:t>f</m:t>
                      </m:r>
                      <m:r>
                        <m:t>i</m:t>
                      </m:r>
                      <m:r>
                        <m:t>a</m:t>
                      </m:r>
                      <m:r>
                        <m:t>n</m:t>
                      </m:r>
                      <m:r>
                        <m:t>z</m:t>
                      </m:r>
                      <m:r>
                        <m:t>a</m:t>
                      </m:r>
                      <m:r>
                        <m:rPr>
                          <m:sty m:val="p"/>
                        </m:rPr>
                        <m:t>)</m:t>
                      </m:r>
                      <m:r>
                        <m:rPr>
                          <m:sty m:val="p"/>
                        </m:rPr>
                        <m:t>/</m:t>
                      </m:r>
                      <m:r>
                        <m:t>2</m:t>
                      </m:r>
                      <m:r>
                        <m:rPr>
                          <m:nor/>
                          <m:sty m:val="p"/>
                        </m:rPr>
                        <m:t>; dos colas</m:t>
                      </m:r>
                    </m:oMath>
                  </m:oMathPara>
                </a14:m>
              </a:p>
              <a:p>
                <a:pPr lvl="0" marL="0" indent="0">
                  <a:buNone/>
                </a:pPr>
                <a14:m>
                  <m:oMathPara xmlns:m="http://schemas.openxmlformats.org/officeDocument/2006/math">
                    <m:oMathParaPr>
                      <m:jc m:val="center"/>
                    </m:oMathParaPr>
                    <m:oMath>
                      <m:r>
                        <m:t>α</m:t>
                      </m:r>
                      <m:r>
                        <m:rPr>
                          <m:sty m:val="p"/>
                        </m:rPr>
                        <m:t>=</m:t>
                      </m:r>
                      <m:r>
                        <m:rPr>
                          <m:sty m:val="p"/>
                        </m:rPr>
                        <m:t>(</m:t>
                      </m:r>
                      <m:r>
                        <m:t>1</m:t>
                      </m:r>
                      <m:r>
                        <m:rPr>
                          <m:sty m:val="p"/>
                        </m:rPr>
                        <m:t>−</m:t>
                      </m:r>
                      <m:r>
                        <m:t>c</m:t>
                      </m:r>
                      <m:r>
                        <m:t>o</m:t>
                      </m:r>
                      <m:r>
                        <m:t>n</m:t>
                      </m:r>
                      <m:r>
                        <m:t>f</m:t>
                      </m:r>
                      <m:r>
                        <m:t>i</m:t>
                      </m:r>
                      <m:r>
                        <m:t>a</m:t>
                      </m:r>
                      <m:r>
                        <m:t>n</m:t>
                      </m:r>
                      <m:r>
                        <m:t>z</m:t>
                      </m:r>
                      <m:r>
                        <m:t>a</m:t>
                      </m:r>
                      <m:r>
                        <m:rPr>
                          <m:sty m:val="p"/>
                        </m:rPr>
                        <m:t>)</m:t>
                      </m:r>
                      <m:r>
                        <m:rPr>
                          <m:nor/>
                          <m:sty m:val="p"/>
                        </m:rPr>
                        <m:t>; una cola</m:t>
                      </m:r>
                      <m:r>
                        <m:rPr>
                          <m:nor/>
                          <m:sty m:val="p"/>
                        </m:rPr>
                        <m:t> o de lado izquierdo o derecho</m:t>
                      </m:r>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Declarar</a:t>
            </a:r>
            <a:r>
              <a:rPr/>
              <a:t> </a:t>
            </a:r>
            <a:r>
              <a:rPr/>
              <a:t>hipótesis</a:t>
            </a:r>
          </a:p>
        </p:txBody>
      </p:sp>
      <p:sp>
        <p:nvSpPr>
          <p:cNvPr id="3" name="Content Placeholder 2"/>
          <p:cNvSpPr>
            <a:spLocks noGrp="1"/>
          </p:cNvSpPr>
          <p:nvPr>
            <p:ph idx="1"/>
          </p:nvPr>
        </p:nvSpPr>
        <p:spPr/>
        <p:txBody>
          <a:bodyPr/>
          <a:lstStyle/>
          <a:p>
            <a:pPr lvl="0" marL="0" indent="0">
              <a:buNone/>
            </a:pPr>
            <a:r>
              <a:rPr/>
              <a:t>Se debe declarar hipótesis nula </a:t>
            </a:r>
            <a:r>
              <a:rPr i="1"/>
              <a:t>Ho</a:t>
            </a:r>
            <a:r>
              <a:rPr/>
              <a:t> y alternativa </a:t>
            </a:r>
            <a:r>
              <a:rPr i="1"/>
              <a:t>Ha</a:t>
            </a:r>
            <a:r>
              <a:rPr/>
              <a:t>.</a:t>
            </a:r>
          </a:p>
          <a:p>
            <a:pPr lvl="1"/>
            <a:r>
              <a:rPr/>
              <a:t>Normalamente se tiene una pregunta de investigación que hay que comprobar o contrastar contra una hipótesis nula.</a:t>
            </a:r>
          </a:p>
          <a:p>
            <a:pPr lvl="1"/>
            <a:r>
              <a:rPr/>
              <a:t>La pregunta de investigación será la hipótesis alternativa</a:t>
            </a:r>
          </a:p>
          <a:p>
            <a:pPr lvl="1"/>
            <a:r>
              <a:rPr/>
              <a:t>La negación de esta hipótesis alternativa será la hipótesis nula.</a:t>
            </a:r>
          </a:p>
          <a:p>
            <a:pPr lvl="1"/>
            <a:r>
              <a:rPr/>
              <a:t>La hipótesis nula se asocia con la igualdad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Tabla</a:t>
            </a:r>
            <a:r>
              <a:rPr/>
              <a:t> </a:t>
            </a:r>
            <a:r>
              <a:rPr/>
              <a:t>para</a:t>
            </a:r>
            <a:r>
              <a:rPr/>
              <a:t> </a:t>
            </a:r>
            <a:r>
              <a:rPr/>
              <a:t>decidir</a:t>
            </a:r>
            <a:r>
              <a:rPr/>
              <a:t> </a:t>
            </a:r>
            <a:r>
              <a:rPr/>
              <a:t>hipótesis</a:t>
            </a:r>
          </a:p>
        </p:txBody>
      </p:sp>
      <p:pic>
        <p:nvPicPr>
          <p:cNvPr descr="images/hip%C3%B3tesis%20una%20y%20dos%20colas.jpg" id="0" name="Picture 1"/>
          <p:cNvPicPr>
            <a:picLocks noGrp="1" noChangeAspect="1"/>
          </p:cNvPicPr>
          <p:nvPr/>
        </p:nvPicPr>
        <p:blipFill>
          <a:blip r:embed="rId2"/>
          <a:stretch>
            <a:fillRect/>
          </a:stretch>
        </p:blipFill>
        <p:spPr bwMode="auto">
          <a:xfrm>
            <a:off x="457200" y="2997200"/>
            <a:ext cx="8229600" cy="1727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Librerías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(mosaic)</a:t>
            </a:r>
            <a:br/>
            <a:r>
              <a:rPr>
                <a:solidFill>
                  <a:srgbClr val="06287E"/>
                </a:solidFill>
                <a:latin typeface="Courier"/>
              </a:rPr>
              <a:t>library</a:t>
            </a:r>
            <a:r>
              <a:rPr>
                <a:latin typeface="Courier"/>
              </a:rPr>
              <a:t>(visualize)</a:t>
            </a:r>
            <a:br/>
            <a:r>
              <a:rPr>
                <a:solidFill>
                  <a:srgbClr val="06287E"/>
                </a:solidFill>
                <a:latin typeface="Courier"/>
              </a:rPr>
              <a:t>library</a:t>
            </a:r>
            <a:r>
              <a:rPr>
                <a:latin typeface="Courier"/>
              </a:rPr>
              <a:t>(BSDA) </a:t>
            </a:r>
            <a:r>
              <a:rPr i="1">
                <a:solidFill>
                  <a:srgbClr val="60A0B0"/>
                </a:solidFill>
                <a:latin typeface="Courier"/>
              </a:rPr>
              <a:t># Para z.test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Source()</a:t>
            </a:r>
            <a:r>
              <a:rPr/>
              <a:t> </a:t>
            </a:r>
            <a:r>
              <a:rPr/>
              <a:t>cargar</a:t>
            </a:r>
            <a:r>
              <a:rPr/>
              <a:t> </a:t>
            </a:r>
            <a:r>
              <a:rPr/>
              <a:t>funciones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source</a:t>
            </a:r>
            <a:r>
              <a:rPr>
                <a:latin typeface="Courier"/>
              </a:rPr>
              <a:t>(</a:t>
            </a:r>
            <a:r>
              <a:rPr>
                <a:solidFill>
                  <a:srgbClr val="4070A0"/>
                </a:solidFill>
                <a:latin typeface="Courier"/>
              </a:rPr>
              <a:t>"https://raw.githubusercontent.com/rpizarrog/CIIT.-Diplomado-en-Ciencia-de-los-Datos-e-IoT/main/M%C3%B3dulo%20II/2022/funciones/funciones.para.distribuciones.r"</a:t>
            </a:r>
            <a:r>
              <a:rPr>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Objetivo</a:t>
            </a:r>
          </a:p>
        </p:txBody>
      </p:sp>
      <p:sp>
        <p:nvSpPr>
          <p:cNvPr id="3" name="Content Placeholder 2"/>
          <p:cNvSpPr>
            <a:spLocks noGrp="1"/>
          </p:cNvSpPr>
          <p:nvPr>
            <p:ph idx="1"/>
          </p:nvPr>
        </p:nvSpPr>
        <p:spPr/>
        <p:txBody>
          <a:bodyPr/>
          <a:lstStyle/>
          <a:p>
            <a:pPr lvl="0" marL="0" indent="0">
              <a:buNone/>
            </a:pPr>
            <a:r>
              <a:rPr/>
              <a:t>Determinar prueba de hipótesis con distribución Z</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Ejemplo</a:t>
            </a:r>
            <a:r>
              <a:rPr/>
              <a:t> </a:t>
            </a:r>
            <a:r>
              <a:rPr/>
              <a:t>con</a:t>
            </a:r>
            <a:r>
              <a:rPr/>
              <a:t> </a:t>
            </a:r>
            <a:r>
              <a:rPr/>
              <a:t>z.</a:t>
            </a:r>
            <a:r>
              <a:rPr/>
              <a:t> </a:t>
            </a:r>
            <a:r>
              <a:rPr/>
              <a:t>Se</a:t>
            </a:r>
            <a:r>
              <a:rPr/>
              <a:t> </a:t>
            </a:r>
            <a:r>
              <a:rPr/>
              <a:t>conoce</a:t>
            </a:r>
            <a:r>
              <a:rPr/>
              <a:t> </a:t>
            </a:r>
            <a:r>
              <a:rPr/>
              <a:t>la</a:t>
            </a:r>
            <a:r>
              <a:rPr/>
              <a:t> </a:t>
            </a:r>
            <a:r>
              <a:rPr/>
              <a:t>desv.</a:t>
            </a:r>
            <a:r>
              <a:rPr/>
              <a:t> </a:t>
            </a:r>
            <a:r>
              <a:rPr/>
              <a:t>std</a:t>
            </a:r>
          </a:p>
        </p:txBody>
      </p:sp>
      <p:sp>
        <p:nvSpPr>
          <p:cNvPr id="3" name="Content Placeholder 2"/>
          <p:cNvSpPr>
            <a:spLocks noGrp="1"/>
          </p:cNvSpPr>
          <p:nvPr>
            <p:ph idx="1"/>
          </p:nvPr>
        </p:nvSpPr>
        <p:spPr/>
        <p:txBody>
          <a:bodyPr/>
          <a:lstStyle/>
          <a:p>
            <a:pPr lvl="0" marL="0" indent="0">
              <a:buNone/>
            </a:pPr>
            <a:r>
              <a:rPr/>
              <a:t>Se tiene una media muestral con valor de 50, una desviación estándar de 5.4; se conoce la desviación estándar de la población con valor de 5.8, el tamaño de la muestra es de 40. Se estima que la media de la población debe andar alrededor de 49.</a:t>
            </a:r>
          </a:p>
          <a:p>
            <a:pPr lvl="0" indent="0">
              <a:buNone/>
            </a:pPr>
            <a:r>
              <a:rPr>
                <a:latin typeface="Courier"/>
              </a:rPr>
              <a:t>n </a:t>
            </a:r>
            <a:r>
              <a:rPr>
                <a:solidFill>
                  <a:srgbClr val="007020"/>
                </a:solidFill>
                <a:latin typeface="Courier"/>
              </a:rPr>
              <a:t>&lt;-</a:t>
            </a:r>
            <a:r>
              <a:rPr>
                <a:latin typeface="Courier"/>
              </a:rPr>
              <a:t> </a:t>
            </a:r>
            <a:r>
              <a:rPr>
                <a:solidFill>
                  <a:srgbClr val="40A070"/>
                </a:solidFill>
                <a:latin typeface="Courier"/>
              </a:rPr>
              <a:t>40</a:t>
            </a:r>
            <a:br/>
            <a:r>
              <a:rPr>
                <a:latin typeface="Courier"/>
              </a:rPr>
              <a:t>desv.p </a:t>
            </a:r>
            <a:r>
              <a:rPr>
                <a:solidFill>
                  <a:srgbClr val="007020"/>
                </a:solidFill>
                <a:latin typeface="Courier"/>
              </a:rPr>
              <a:t>&lt;-</a:t>
            </a:r>
            <a:r>
              <a:rPr>
                <a:latin typeface="Courier"/>
              </a:rPr>
              <a:t> </a:t>
            </a:r>
            <a:r>
              <a:rPr>
                <a:solidFill>
                  <a:srgbClr val="40A070"/>
                </a:solidFill>
                <a:latin typeface="Courier"/>
              </a:rPr>
              <a:t>5.8</a:t>
            </a:r>
            <a:br/>
            <a:r>
              <a:rPr>
                <a:latin typeface="Courier"/>
              </a:rPr>
              <a:t>desv.m </a:t>
            </a:r>
            <a:r>
              <a:rPr>
                <a:solidFill>
                  <a:srgbClr val="007020"/>
                </a:solidFill>
                <a:latin typeface="Courier"/>
              </a:rPr>
              <a:t>&lt;-</a:t>
            </a:r>
            <a:r>
              <a:rPr>
                <a:latin typeface="Courier"/>
              </a:rPr>
              <a:t> </a:t>
            </a:r>
            <a:r>
              <a:rPr>
                <a:solidFill>
                  <a:srgbClr val="40A070"/>
                </a:solidFill>
                <a:latin typeface="Courier"/>
              </a:rPr>
              <a:t>5.4</a:t>
            </a:r>
            <a:br/>
            <a:br/>
            <a:r>
              <a:rPr>
                <a:latin typeface="Courier"/>
              </a:rPr>
              <a:t>media.m </a:t>
            </a:r>
            <a:r>
              <a:rPr>
                <a:solidFill>
                  <a:srgbClr val="007020"/>
                </a:solidFill>
                <a:latin typeface="Courier"/>
              </a:rPr>
              <a:t>&lt;-</a:t>
            </a:r>
            <a:r>
              <a:rPr>
                <a:latin typeface="Courier"/>
              </a:rPr>
              <a:t> </a:t>
            </a:r>
            <a:r>
              <a:rPr>
                <a:solidFill>
                  <a:srgbClr val="40A070"/>
                </a:solidFill>
                <a:latin typeface="Courier"/>
              </a:rPr>
              <a:t>50</a:t>
            </a:r>
            <a:br/>
            <a:r>
              <a:rPr>
                <a:latin typeface="Courier"/>
              </a:rPr>
              <a:t>media.p </a:t>
            </a:r>
            <a:r>
              <a:rPr>
                <a:solidFill>
                  <a:srgbClr val="007020"/>
                </a:solidFill>
                <a:latin typeface="Courier"/>
              </a:rPr>
              <a:t>&lt;-</a:t>
            </a:r>
            <a:r>
              <a:rPr>
                <a:latin typeface="Courier"/>
              </a:rPr>
              <a:t> </a:t>
            </a:r>
            <a:r>
              <a:rPr>
                <a:solidFill>
                  <a:srgbClr val="40A070"/>
                </a:solidFill>
                <a:latin typeface="Courier"/>
              </a:rPr>
              <a:t>49</a:t>
            </a:r>
            <a:br/>
            <a:r>
              <a:rPr>
                <a:latin typeface="Courier"/>
              </a:rPr>
              <a:t>n ; desv.p; desv.m; media.m; media.p</a:t>
            </a:r>
          </a:p>
          <a:p>
            <a:pPr lvl="0" indent="0">
              <a:buNone/>
            </a:pPr>
            <a:r>
              <a:rPr>
                <a:latin typeface="Courier"/>
              </a:rPr>
              <a:t>## [1] 40</a:t>
            </a:r>
          </a:p>
          <a:p>
            <a:pPr lvl="0" indent="0">
              <a:buNone/>
            </a:pPr>
            <a:r>
              <a:rPr>
                <a:latin typeface="Courier"/>
              </a:rPr>
              <a:t>## [1] 5.8</a:t>
            </a:r>
          </a:p>
          <a:p>
            <a:pPr lvl="0" indent="0">
              <a:buNone/>
            </a:pPr>
            <a:r>
              <a:rPr>
                <a:latin typeface="Courier"/>
              </a:rPr>
              <a:t>## [1] 5.4</a:t>
            </a:r>
          </a:p>
          <a:p>
            <a:pPr lvl="0" indent="0">
              <a:buNone/>
            </a:pPr>
            <a:r>
              <a:rPr>
                <a:latin typeface="Courier"/>
              </a:rPr>
              <a:t>## [1] 50</a:t>
            </a:r>
          </a:p>
          <a:p>
            <a:pPr lvl="0" indent="0">
              <a:buNone/>
            </a:pPr>
            <a:r>
              <a:rPr>
                <a:latin typeface="Courier"/>
              </a:rPr>
              <a:t>## [1] 49</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Ejercicio</a:t>
            </a:r>
            <a:r>
              <a:rPr/>
              <a:t> </a:t>
            </a:r>
            <a:r>
              <a:rPr/>
              <a:t>a</a:t>
            </a:r>
            <a:r>
              <a:rPr/>
              <a:t> </a:t>
            </a:r>
            <a:r>
              <a:rPr/>
              <a:t>dos</a:t>
            </a:r>
            <a:r>
              <a:rPr/>
              <a:t> </a:t>
            </a:r>
            <a:r>
              <a:rPr/>
              <a:t>colas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α</m:t>
                      </m:r>
                      <m:r>
                        <m:rPr>
                          <m:sty m:val="p"/>
                        </m:rPr>
                        <m:t>=</m:t>
                      </m:r>
                      <m:r>
                        <m:rPr>
                          <m:sty m:val="p"/>
                        </m:rPr>
                        <m:t>(</m:t>
                      </m:r>
                      <m:r>
                        <m:t>1</m:t>
                      </m:r>
                      <m:r>
                        <m:rPr>
                          <m:sty m:val="p"/>
                        </m:rPr>
                        <m:t>−</m:t>
                      </m:r>
                      <m:r>
                        <m:t>c</m:t>
                      </m:r>
                      <m:r>
                        <m:t>o</m:t>
                      </m:r>
                      <m:r>
                        <m:t>n</m:t>
                      </m:r>
                      <m:r>
                        <m:t>f</m:t>
                      </m:r>
                      <m:r>
                        <m:t>i</m:t>
                      </m:r>
                      <m:r>
                        <m:t>a</m:t>
                      </m:r>
                      <m:r>
                        <m:t>n</m:t>
                      </m:r>
                      <m:r>
                        <m:t>z</m:t>
                      </m:r>
                      <m:r>
                        <m:t>a</m:t>
                      </m:r>
                      <m:r>
                        <m:rPr>
                          <m:sty m:val="p"/>
                        </m:rPr>
                        <m:t>)</m:t>
                      </m:r>
                      <m:r>
                        <m:rPr>
                          <m:sty m:val="p"/>
                        </m:rPr>
                        <m:t>/</m:t>
                      </m:r>
                      <m:r>
                        <m:t>2</m:t>
                      </m:r>
                      <m:r>
                        <m:rPr>
                          <m:nor/>
                          <m:sty m:val="p"/>
                        </m:rPr>
                        <m:t>; dos colas</m:t>
                      </m:r>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Definir</a:t>
            </a:r>
            <a:r>
              <a:rPr/>
              <a:t> </a:t>
            </a:r>
            <a:r>
              <a:rPr/>
              <a:t>Hipótesis</a:t>
            </a:r>
            <a:r>
              <a:rPr/>
              <a:t> </a:t>
            </a:r>
            <a:r>
              <a:rPr/>
              <a:t>(media)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¿Es la media de la población diferente a 49?</a:t>
                </a:r>
              </a:p>
              <a:p>
                <a:pPr lvl="0" marL="0" indent="0">
                  <a:buNone/>
                </a:pPr>
                <a14:m>
                  <m:oMathPara xmlns:m="http://schemas.openxmlformats.org/officeDocument/2006/math">
                    <m:oMathParaPr>
                      <m:jc m:val="center"/>
                    </m:oMathParaPr>
                    <m:oMath>
                      <m:r>
                        <m:rPr>
                          <m:nor/>
                          <m:sty m:val="p"/>
                        </m:rPr>
                        <m:t>Ho:</m:t>
                      </m:r>
                      <m:r>
                        <m:t>μ</m:t>
                      </m:r>
                      <m:r>
                        <m:rPr>
                          <m:sty m:val="p"/>
                        </m:rPr>
                        <m:t>=</m:t>
                      </m:r>
                      <m:r>
                        <m:t>49</m:t>
                      </m:r>
                    </m:oMath>
                  </m:oMathPara>
                </a14:m>
              </a:p>
              <a:p>
                <a:pPr lvl="0" marL="0" indent="0">
                  <a:buNone/>
                </a:pPr>
                <a14:m>
                  <m:oMathPara xmlns:m="http://schemas.openxmlformats.org/officeDocument/2006/math">
                    <m:oMathParaPr>
                      <m:jc m:val="center"/>
                    </m:oMathParaPr>
                    <m:oMath>
                      <m:r>
                        <m:rPr>
                          <m:nor/>
                          <m:sty m:val="p"/>
                        </m:rPr>
                        <m:t>Ha:</m:t>
                      </m:r>
                      <m:r>
                        <m:t>μ</m:t>
                      </m:r>
                      <m:r>
                        <m:rPr>
                          <m:sty m:val="p"/>
                        </m:rPr>
                        <m:t>≠</m:t>
                      </m:r>
                      <m:r>
                        <m:t>49</m:t>
                      </m:r>
                    </m:oMath>
                  </m:oMathPara>
                </a14:m>
              </a:p>
              <a:p>
                <a:pPr lvl="0" marL="0" indent="0">
                  <a:buNone/>
                </a:pPr>
                <a:r>
                  <a:rPr/>
                  <a:t>De acuerdo a la tabla es de dos colas con distribución z…</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Encontrar</a:t>
            </a:r>
            <a:r>
              <a:rPr/>
              <a:t> </a:t>
            </a:r>
            <a:r>
              <a:rPr/>
              <a:t>el</a:t>
            </a:r>
            <a:r>
              <a:rPr/>
              <a:t> </a:t>
            </a:r>
            <a:r>
              <a:rPr/>
              <a:t>valor</a:t>
            </a:r>
            <a:r>
              <a:rPr/>
              <a:t> </a:t>
            </a:r>
            <a:r>
              <a:rPr/>
              <a:t>de</a:t>
            </a:r>
            <a:r>
              <a:rPr/>
              <a:t> </a:t>
            </a:r>
            <a:r>
              <a:rPr/>
              <a:t>z</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z</m:t>
                      </m:r>
                      <m:r>
                        <m:rPr>
                          <m:sty m:val="p"/>
                        </m:rPr>
                        <m:t>=</m:t>
                      </m:r>
                      <m:f>
                        <m:fPr>
                          <m:type m:val="bar"/>
                        </m:fPr>
                        <m:num>
                          <m:acc>
                            <m:accPr>
                              <m:chr m:val="‾"/>
                            </m:accPr>
                            <m:e>
                              <m:r>
                                <m:t>x</m:t>
                              </m:r>
                            </m:e>
                          </m:acc>
                          <m:r>
                            <m:rPr>
                              <m:sty m:val="p"/>
                            </m:rPr>
                            <m:t>−</m:t>
                          </m:r>
                          <m:r>
                            <m:t>μ</m:t>
                          </m:r>
                        </m:num>
                        <m:den>
                          <m:r>
                            <m:t>σ</m:t>
                          </m:r>
                          <m:r>
                            <m:rPr>
                              <m:sty m:val="p"/>
                            </m:rPr>
                            <m:t>/</m:t>
                          </m:r>
                          <m:rad>
                            <m:radPr>
                              <m:degHide m:val="1"/>
                            </m:radPr>
                            <m:deg/>
                            <m:e>
                              <m:r>
                                <m:t>n</m:t>
                              </m:r>
                            </m:e>
                          </m:rad>
                        </m:den>
                      </m:f>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Función</a:t>
            </a:r>
            <a:r>
              <a:rPr/>
              <a:t> </a:t>
            </a:r>
            <a:r>
              <a:rPr/>
              <a:t>a</a:t>
            </a:r>
            <a:r>
              <a:rPr/>
              <a:t> </a:t>
            </a:r>
            <a:r>
              <a:rPr/>
              <a:t>utilizar</a:t>
            </a:r>
            <a:r>
              <a:rPr/>
              <a:t> </a:t>
            </a:r>
            <a:r>
              <a:rPr/>
              <a:t>para</a:t>
            </a:r>
            <a:r>
              <a:rPr/>
              <a:t> </a:t>
            </a:r>
            <a:r>
              <a:rPr/>
              <a:t>lor</a:t>
            </a:r>
            <a:r>
              <a:rPr/>
              <a:t> </a:t>
            </a:r>
            <a:r>
              <a:rPr/>
              <a:t>de</a:t>
            </a:r>
            <a:r>
              <a:rPr/>
              <a:t> </a:t>
            </a:r>
            <a:r>
              <a:rPr/>
              <a:t>z</a:t>
            </a:r>
            <a:r>
              <a:rPr/>
              <a:t> </a:t>
            </a:r>
            <a:r>
              <a:rPr/>
              <a:t>a</a:t>
            </a:r>
            <a:r>
              <a:rPr/>
              <a:t> </a:t>
            </a:r>
            <a:r>
              <a:rPr/>
              <a:t>contrastar</a:t>
            </a:r>
          </a:p>
        </p:txBody>
      </p:sp>
      <p:sp>
        <p:nvSpPr>
          <p:cNvPr id="3" name="Content Placeholder 2"/>
          <p:cNvSpPr>
            <a:spLocks noGrp="1"/>
          </p:cNvSpPr>
          <p:nvPr>
            <p:ph idx="1"/>
          </p:nvPr>
        </p:nvSpPr>
        <p:spPr/>
        <p:txBody>
          <a:bodyPr/>
          <a:lstStyle/>
          <a:p>
            <a:pPr lvl="0" indent="0">
              <a:buNone/>
            </a:pPr>
            <a:r>
              <a:rPr>
                <a:latin typeface="Courier"/>
              </a:rPr>
              <a:t>f.devolver.z.prueba </a:t>
            </a:r>
            <a:r>
              <a:rPr>
                <a:solidFill>
                  <a:srgbClr val="007020"/>
                </a:solidFill>
                <a:latin typeface="Courier"/>
              </a:rPr>
              <a:t>&lt;-</a:t>
            </a:r>
            <a:r>
              <a:rPr>
                <a:latin typeface="Courier"/>
              </a:rPr>
              <a:t> </a:t>
            </a:r>
            <a:r>
              <a:rPr b="1">
                <a:solidFill>
                  <a:srgbClr val="007020"/>
                </a:solidFill>
                <a:latin typeface="Courier"/>
              </a:rPr>
              <a:t>function</a:t>
            </a:r>
            <a:r>
              <a:rPr>
                <a:latin typeface="Courier"/>
              </a:rPr>
              <a:t>(media.m, desv.p, media.p, n) {</a:t>
            </a:r>
            <a:br/>
            <a:r>
              <a:rPr>
                <a:latin typeface="Courier"/>
              </a:rPr>
              <a:t>  z </a:t>
            </a:r>
            <a:r>
              <a:rPr>
                <a:solidFill>
                  <a:srgbClr val="007020"/>
                </a:solidFill>
                <a:latin typeface="Courier"/>
              </a:rPr>
              <a:t>&lt;-</a:t>
            </a:r>
            <a:r>
              <a:rPr>
                <a:latin typeface="Courier"/>
              </a:rPr>
              <a:t> (media.m </a:t>
            </a:r>
            <a:r>
              <a:rPr>
                <a:solidFill>
                  <a:srgbClr val="4070A0"/>
                </a:solidFill>
                <a:latin typeface="Courier"/>
              </a:rPr>
              <a:t>-</a:t>
            </a:r>
            <a:r>
              <a:rPr>
                <a:latin typeface="Courier"/>
              </a:rPr>
              <a:t> media.p) </a:t>
            </a:r>
            <a:r>
              <a:rPr>
                <a:solidFill>
                  <a:srgbClr val="4070A0"/>
                </a:solidFill>
                <a:latin typeface="Courier"/>
              </a:rPr>
              <a:t>/</a:t>
            </a:r>
            <a:r>
              <a:rPr>
                <a:latin typeface="Courier"/>
              </a:rPr>
              <a:t> (desv.p </a:t>
            </a:r>
            <a:r>
              <a:rPr>
                <a:solidFill>
                  <a:srgbClr val="4070A0"/>
                </a:solidFill>
                <a:latin typeface="Courier"/>
              </a:rPr>
              <a:t>/</a:t>
            </a:r>
            <a:r>
              <a:rPr>
                <a:latin typeface="Courier"/>
              </a:rPr>
              <a:t> </a:t>
            </a:r>
            <a:r>
              <a:rPr>
                <a:solidFill>
                  <a:srgbClr val="06287E"/>
                </a:solidFill>
                <a:latin typeface="Courier"/>
              </a:rPr>
              <a:t>sqrt</a:t>
            </a:r>
            <a:r>
              <a:rPr>
                <a:latin typeface="Courier"/>
              </a:rPr>
              <a:t>(n))</a:t>
            </a:r>
            <a:br/>
            <a:r>
              <a:rPr>
                <a:latin typeface="Courier"/>
              </a:rPr>
              <a:t>  z</a:t>
            </a:r>
            <a:br/>
            <a:r>
              <a:rPr>
                <a:latin typeface="Courie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Calcular</a:t>
            </a:r>
            <a:r>
              <a:rPr/>
              <a:t> </a:t>
            </a:r>
            <a:r>
              <a:rPr/>
              <a:t>el</a:t>
            </a:r>
            <a:r>
              <a:rPr/>
              <a:t> </a:t>
            </a:r>
            <a:r>
              <a:rPr/>
              <a:t>valor</a:t>
            </a:r>
            <a:r>
              <a:rPr/>
              <a:t> </a:t>
            </a:r>
            <a:r>
              <a:rPr/>
              <a:t>de</a:t>
            </a:r>
            <a:r>
              <a:rPr/>
              <a:t> </a:t>
            </a:r>
            <a:r>
              <a:rPr/>
              <a:t>z</a:t>
            </a:r>
          </a:p>
        </p:txBody>
      </p:sp>
      <p:sp>
        <p:nvSpPr>
          <p:cNvPr id="3" name="Content Placeholder 2"/>
          <p:cNvSpPr>
            <a:spLocks noGrp="1"/>
          </p:cNvSpPr>
          <p:nvPr>
            <p:ph idx="1"/>
          </p:nvPr>
        </p:nvSpPr>
        <p:spPr/>
        <p:txBody>
          <a:bodyPr/>
          <a:lstStyle/>
          <a:p>
            <a:pPr lvl="0" indent="0">
              <a:buNone/>
            </a:pPr>
            <a:r>
              <a:rPr>
                <a:latin typeface="Courier"/>
              </a:rPr>
              <a:t>z </a:t>
            </a:r>
            <a:r>
              <a:rPr>
                <a:solidFill>
                  <a:srgbClr val="007020"/>
                </a:solidFill>
                <a:latin typeface="Courier"/>
              </a:rPr>
              <a:t>&lt;-</a:t>
            </a:r>
            <a:r>
              <a:rPr>
                <a:latin typeface="Courier"/>
              </a:rPr>
              <a:t> </a:t>
            </a:r>
            <a:r>
              <a:rPr>
                <a:solidFill>
                  <a:srgbClr val="06287E"/>
                </a:solidFill>
                <a:latin typeface="Courier"/>
              </a:rPr>
              <a:t>f.devolver.z.prueba</a:t>
            </a:r>
            <a:r>
              <a:rPr>
                <a:latin typeface="Courier"/>
              </a:rPr>
              <a:t>(</a:t>
            </a:r>
            <a:r>
              <a:rPr>
                <a:solidFill>
                  <a:srgbClr val="7D9029"/>
                </a:solidFill>
                <a:latin typeface="Courier"/>
              </a:rPr>
              <a:t>media.m =</a:t>
            </a:r>
            <a:r>
              <a:rPr>
                <a:latin typeface="Courier"/>
              </a:rPr>
              <a:t> media.m, </a:t>
            </a:r>
            <a:r>
              <a:rPr>
                <a:solidFill>
                  <a:srgbClr val="7D9029"/>
                </a:solidFill>
                <a:latin typeface="Courier"/>
              </a:rPr>
              <a:t>desv.p =</a:t>
            </a:r>
            <a:r>
              <a:rPr>
                <a:latin typeface="Courier"/>
              </a:rPr>
              <a:t> desv.p, </a:t>
            </a:r>
            <a:r>
              <a:rPr>
                <a:solidFill>
                  <a:srgbClr val="7D9029"/>
                </a:solidFill>
                <a:latin typeface="Courier"/>
              </a:rPr>
              <a:t>media.p =</a:t>
            </a:r>
            <a:r>
              <a:rPr>
                <a:latin typeface="Courier"/>
              </a:rPr>
              <a:t> media.p, </a:t>
            </a:r>
            <a:r>
              <a:rPr>
                <a:solidFill>
                  <a:srgbClr val="7D9029"/>
                </a:solidFill>
                <a:latin typeface="Courier"/>
              </a:rPr>
              <a:t>n =</a:t>
            </a:r>
            <a:r>
              <a:rPr>
                <a:latin typeface="Courier"/>
              </a:rPr>
              <a:t> n)</a:t>
            </a:r>
            <a:br/>
            <a:r>
              <a:rPr>
                <a:latin typeface="Courier"/>
              </a:rPr>
              <a:t>z</a:t>
            </a:r>
          </a:p>
          <a:p>
            <a:pPr lvl="0" indent="0">
              <a:buNone/>
            </a:pPr>
            <a:r>
              <a:rPr>
                <a:latin typeface="Courier"/>
              </a:rPr>
              <a:t>## [1] 1.090441</a:t>
            </a:r>
          </a:p>
          <a:p>
            <a:pPr lvl="0" marL="0" indent="0">
              <a:buNone/>
            </a:pPr>
            <a:r>
              <a:rPr/>
              <a:t>Es un valor de z que hay que contrastar contra el valor crítico de z dependiendo del nivel de confianza.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z</a:t>
            </a:r>
            <a:r>
              <a:rPr/>
              <a:t> </a:t>
            </a:r>
            <a:r>
              <a:rPr/>
              <a:t>critico</a:t>
            </a:r>
          </a:p>
        </p:txBody>
      </p:sp>
      <p:sp>
        <p:nvSpPr>
          <p:cNvPr id="3" name="Content Placeholder 2"/>
          <p:cNvSpPr>
            <a:spLocks noGrp="1"/>
          </p:cNvSpPr>
          <p:nvPr>
            <p:ph idx="1"/>
          </p:nvPr>
        </p:nvSpPr>
        <p:spPr/>
        <p:txBody>
          <a:bodyPr/>
          <a:lstStyle/>
          <a:p>
            <a:pPr lvl="0" indent="0">
              <a:buNone/>
            </a:pPr>
            <a:r>
              <a:rPr>
                <a:latin typeface="Courier"/>
              </a:rPr>
              <a:t>conf </a:t>
            </a:r>
            <a:r>
              <a:rPr>
                <a:solidFill>
                  <a:srgbClr val="007020"/>
                </a:solidFill>
                <a:latin typeface="Courier"/>
              </a:rPr>
              <a:t>&lt;-</a:t>
            </a:r>
            <a:r>
              <a:rPr>
                <a:latin typeface="Courier"/>
              </a:rPr>
              <a:t> </a:t>
            </a:r>
            <a:r>
              <a:rPr>
                <a:solidFill>
                  <a:srgbClr val="40A070"/>
                </a:solidFill>
                <a:latin typeface="Courier"/>
              </a:rPr>
              <a:t>0.90</a:t>
            </a:r>
            <a:br/>
            <a:r>
              <a:rPr>
                <a:latin typeface="Courier"/>
              </a:rPr>
              <a:t>alfa </a:t>
            </a:r>
            <a:r>
              <a:rPr>
                <a:solidFill>
                  <a:srgbClr val="007020"/>
                </a:solidFill>
                <a:latin typeface="Courier"/>
              </a:rPr>
              <a:t>&lt;-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r>
              <a:rPr>
                <a:solidFill>
                  <a:srgbClr val="4070A0"/>
                </a:solidFill>
                <a:latin typeface="Courier"/>
              </a:rPr>
              <a:t>/</a:t>
            </a:r>
            <a:r>
              <a:rPr>
                <a:latin typeface="Courier"/>
              </a:rPr>
              <a:t> </a:t>
            </a:r>
            <a:r>
              <a:rPr>
                <a:solidFill>
                  <a:srgbClr val="40A070"/>
                </a:solidFill>
                <a:latin typeface="Courier"/>
              </a:rPr>
              <a:t>2</a:t>
            </a:r>
            <a:br/>
            <a:r>
              <a:rPr>
                <a:latin typeface="Courier"/>
              </a:rPr>
              <a:t>z.critico </a:t>
            </a:r>
            <a:r>
              <a:rPr>
                <a:solidFill>
                  <a:srgbClr val="007020"/>
                </a:solidFill>
                <a:latin typeface="Courier"/>
              </a:rPr>
              <a:t>&lt;-</a:t>
            </a:r>
            <a:r>
              <a:rPr>
                <a:latin typeface="Courier"/>
              </a:rPr>
              <a:t> </a:t>
            </a:r>
            <a:r>
              <a:rPr>
                <a:solidFill>
                  <a:srgbClr val="06287E"/>
                </a:solidFill>
                <a:latin typeface="Courier"/>
              </a:rPr>
              <a:t>abs</a:t>
            </a:r>
            <a:r>
              <a:rPr>
                <a:latin typeface="Courier"/>
              </a:rPr>
              <a:t>(</a:t>
            </a:r>
            <a:r>
              <a:rPr>
                <a:solidFill>
                  <a:srgbClr val="06287E"/>
                </a:solidFill>
                <a:latin typeface="Courier"/>
              </a:rPr>
              <a:t>qnorm</a:t>
            </a:r>
            <a:r>
              <a:rPr>
                <a:latin typeface="Courier"/>
              </a:rPr>
              <a:t>(</a:t>
            </a:r>
            <a:r>
              <a:rPr>
                <a:solidFill>
                  <a:srgbClr val="7D9029"/>
                </a:solidFill>
                <a:latin typeface="Courier"/>
              </a:rPr>
              <a:t>p =</a:t>
            </a:r>
            <a:r>
              <a:rPr>
                <a:latin typeface="Courier"/>
              </a:rPr>
              <a:t> alfa))</a:t>
            </a:r>
            <a:br/>
            <a:r>
              <a:rPr>
                <a:solidFill>
                  <a:srgbClr val="4070A0"/>
                </a:solidFill>
                <a:latin typeface="Courier"/>
              </a:rPr>
              <a:t>-</a:t>
            </a:r>
            <a:r>
              <a:rPr>
                <a:latin typeface="Courier"/>
              </a:rPr>
              <a:t>z.critico; z.critico</a:t>
            </a:r>
          </a:p>
          <a:p>
            <a:pPr lvl="0" indent="0">
              <a:buNone/>
            </a:pPr>
            <a:r>
              <a:rPr>
                <a:latin typeface="Courier"/>
              </a:rPr>
              <a:t>## [1] -1.644854</a:t>
            </a:r>
          </a:p>
          <a:p>
            <a:pPr lvl="0" indent="0">
              <a:buNone/>
            </a:pPr>
            <a:r>
              <a:rPr>
                <a:latin typeface="Courier"/>
              </a:rPr>
              <a:t>## [1] 1.644854</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Construir</a:t>
            </a:r>
            <a:r>
              <a:rPr/>
              <a:t> </a:t>
            </a:r>
            <a:r>
              <a:rPr/>
              <a:t>gráfica</a:t>
            </a:r>
          </a:p>
        </p:txBody>
      </p:sp>
      <p:sp>
        <p:nvSpPr>
          <p:cNvPr id="3" name="Content Placeholder 2"/>
          <p:cNvSpPr>
            <a:spLocks noGrp="1"/>
          </p:cNvSpPr>
          <p:nvPr>
            <p:ph idx="1"/>
          </p:nvPr>
        </p:nvSpPr>
        <p:spPr/>
        <p:txBody>
          <a:bodyPr/>
          <a:lstStyle/>
          <a:p>
            <a:pPr lvl="0" indent="0">
              <a:buNone/>
            </a:pPr>
            <a:r>
              <a:rPr>
                <a:solidFill>
                  <a:srgbClr val="06287E"/>
                </a:solidFill>
                <a:latin typeface="Courier"/>
              </a:rPr>
              <a:t>visualize.norm</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a:t>
            </a:r>
            <a:r>
              <a:rPr>
                <a:solidFill>
                  <a:srgbClr val="4070A0"/>
                </a:solidFill>
                <a:latin typeface="Courier"/>
              </a:rPr>
              <a:t>-</a:t>
            </a:r>
            <a:r>
              <a:rPr>
                <a:latin typeface="Courier"/>
              </a:rPr>
              <a:t>z.critico, z.critico), </a:t>
            </a:r>
            <a:r>
              <a:rPr>
                <a:solidFill>
                  <a:srgbClr val="7D9029"/>
                </a:solidFill>
                <a:latin typeface="Courier"/>
              </a:rPr>
              <a:t>section =</a:t>
            </a:r>
            <a:r>
              <a:rPr>
                <a:latin typeface="Courier"/>
              </a:rPr>
              <a:t> </a:t>
            </a:r>
            <a:r>
              <a:rPr>
                <a:solidFill>
                  <a:srgbClr val="4070A0"/>
                </a:solidFill>
                <a:latin typeface="Courier"/>
              </a:rPr>
              <a:t>"tails"</a:t>
            </a:r>
            <a:r>
              <a:rPr>
                <a:latin typeface="Courier"/>
              </a:rPr>
              <a:t>)  </a:t>
            </a:r>
            <a:r>
              <a:rPr>
                <a:solidFill>
                  <a:srgbClr val="4070A0"/>
                </a:solidFill>
                <a:latin typeface="Courier"/>
              </a:rPr>
              <a:t>+</a:t>
            </a:r>
            <a:br/>
            <a:r>
              <a:rPr>
                <a:latin typeface="Courier"/>
              </a:rPr>
              <a:t>  </a:t>
            </a:r>
            <a:r>
              <a:rPr>
                <a:solidFill>
                  <a:srgbClr val="06287E"/>
                </a:solidFill>
                <a:latin typeface="Courier"/>
              </a:rPr>
              <a:t>text</a:t>
            </a:r>
            <a:r>
              <a:rPr>
                <a:latin typeface="Courier"/>
              </a:rPr>
              <a:t>(</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06287E"/>
                </a:solidFill>
                <a:latin typeface="Courier"/>
              </a:rPr>
              <a:t>paste</a:t>
            </a:r>
            <a:r>
              <a:rPr>
                <a:latin typeface="Courier"/>
              </a:rPr>
              <a:t>(conf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a:t>
            </a:r>
            <a:r>
              <a:rPr>
                <a:solidFill>
                  <a:srgbClr val="4070A0"/>
                </a:solidFill>
                <a:latin typeface="Courier"/>
              </a:rPr>
              <a:t>"\n"</a:t>
            </a:r>
            <a:r>
              <a:rPr>
                <a:latin typeface="Courier"/>
              </a:rPr>
              <a:t>, </a:t>
            </a:r>
            <a:r>
              <a:rPr>
                <a:solidFill>
                  <a:srgbClr val="4070A0"/>
                </a:solidFill>
                <a:latin typeface="Courier"/>
              </a:rPr>
              <a:t>"alfa="</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r>
              <a:rPr>
                <a:solidFill>
                  <a:srgbClr val="4070A0"/>
                </a:solidFill>
                <a:latin typeface="Courier"/>
              </a:rPr>
              <a:t>"\n"</a:t>
            </a:r>
            <a:r>
              <a:rPr>
                <a:latin typeface="Courier"/>
              </a:rPr>
              <a:t>,  </a:t>
            </a:r>
            <a:r>
              <a:rPr>
                <a:solidFill>
                  <a:srgbClr val="4070A0"/>
                </a:solidFill>
                <a:latin typeface="Courier"/>
              </a:rPr>
              <a:t>"alfa / 2 =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r>
              <a:rPr>
                <a:solidFill>
                  <a:srgbClr val="4070A0"/>
                </a:solidFill>
                <a:latin typeface="Courier"/>
              </a:rPr>
              <a:t>/</a:t>
            </a:r>
            <a:r>
              <a:rPr>
                <a:latin typeface="Courier"/>
              </a:rPr>
              <a:t>  </a:t>
            </a:r>
            <a:r>
              <a:rPr>
                <a:solidFill>
                  <a:srgbClr val="40A070"/>
                </a:solidFill>
                <a:latin typeface="Courier"/>
              </a:rPr>
              <a:t>2</a:t>
            </a:r>
            <a:r>
              <a:rPr>
                <a:latin typeface="Courier"/>
              </a:rPr>
              <a:t>, </a:t>
            </a:r>
            <a:r>
              <a:rPr>
                <a:solidFill>
                  <a:srgbClr val="4070A0"/>
                </a:solidFill>
                <a:latin typeface="Courier"/>
              </a:rPr>
              <a:t>"\n"</a:t>
            </a:r>
            <a:r>
              <a:rPr>
                <a:latin typeface="Courier"/>
              </a:rPr>
              <a:t>, </a:t>
            </a:r>
            <a:r>
              <a:rPr>
                <a:solidFill>
                  <a:srgbClr val="4070A0"/>
                </a:solidFill>
                <a:latin typeface="Courier"/>
              </a:rPr>
              <a:t>"Acepta Ho"</a:t>
            </a:r>
            <a:r>
              <a:rPr>
                <a:latin typeface="Courier"/>
              </a:rPr>
              <a:t>, </a:t>
            </a:r>
            <a:r>
              <a:rPr>
                <a:solidFill>
                  <a:srgbClr val="7D9029"/>
                </a:solidFill>
                <a:latin typeface="Courier"/>
              </a:rPr>
              <a:t>sep =</a:t>
            </a:r>
            <a:r>
              <a:rPr>
                <a:latin typeface="Courier"/>
              </a:rPr>
              <a:t> </a:t>
            </a:r>
            <a:r>
              <a:rPr>
                <a:solidFill>
                  <a:srgbClr val="4070A0"/>
                </a:solidFill>
                <a:latin typeface="Courier"/>
              </a:rPr>
              <a:t>""</a:t>
            </a:r>
            <a:r>
              <a:rPr>
                <a:latin typeface="Courier"/>
              </a:rPr>
              <a:t>),  </a:t>
            </a:r>
            <a:r>
              <a:rPr>
                <a:solidFill>
                  <a:srgbClr val="7D9029"/>
                </a:solidFill>
                <a:latin typeface="Courier"/>
              </a:rPr>
              <a:t>col =</a:t>
            </a:r>
            <a:r>
              <a:rPr>
                <a:latin typeface="Courier"/>
              </a:rPr>
              <a:t> </a:t>
            </a:r>
            <a:r>
              <a:rPr>
                <a:solidFill>
                  <a:srgbClr val="4070A0"/>
                </a:solidFill>
                <a:latin typeface="Courier"/>
              </a:rPr>
              <a:t>"black"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z, </a:t>
            </a:r>
            <a:r>
              <a:rPr>
                <a:solidFill>
                  <a:srgbClr val="7D9029"/>
                </a:solidFill>
                <a:latin typeface="Courier"/>
              </a:rPr>
              <a:t>col=</a:t>
            </a:r>
            <a:r>
              <a:rPr>
                <a:solidFill>
                  <a:srgbClr val="4070A0"/>
                </a:solidFill>
                <a:latin typeface="Courier"/>
              </a:rPr>
              <a:t>'red'</a:t>
            </a:r>
            <a:r>
              <a:rPr>
                <a:latin typeface="Courier"/>
              </a:rPr>
              <a:t>, </a:t>
            </a:r>
            <a:r>
              <a:rPr>
                <a:solidFill>
                  <a:srgbClr val="7D9029"/>
                </a:solidFill>
                <a:latin typeface="Courier"/>
              </a:rPr>
              <a:t>lwd =</a:t>
            </a:r>
            <a:r>
              <a:rPr>
                <a:latin typeface="Courier"/>
              </a:rPr>
              <a:t> </a:t>
            </a:r>
            <a:r>
              <a:rPr>
                <a:solidFill>
                  <a:srgbClr val="40A070"/>
                </a:solidFill>
                <a:latin typeface="Courier"/>
              </a:rPr>
              <a:t>1</a:t>
            </a:r>
            <a:r>
              <a:rPr>
                <a:latin typeface="Courier"/>
              </a:rPr>
              <a:t>, </a:t>
            </a:r>
            <a:r>
              <a:rPr>
                <a:solidFill>
                  <a:srgbClr val="7D9029"/>
                </a:solidFill>
                <a:latin typeface="Courier"/>
              </a:rPr>
              <a:t>lty=</a:t>
            </a:r>
            <a:r>
              <a:rPr>
                <a:latin typeface="Courier"/>
              </a:rPr>
              <a:t> </a:t>
            </a:r>
            <a:r>
              <a:rPr>
                <a:solidFill>
                  <a:srgbClr val="40A070"/>
                </a:solidFill>
                <a:latin typeface="Courier"/>
              </a:rPr>
              <a:t>4</a:t>
            </a:r>
            <a:r>
              <a:rPr>
                <a:latin typeface="Courier"/>
              </a:rPr>
              <a: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ueba-de-HipOtesis-con-Z-e-intervalo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integer(0)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Descripción</a:t>
            </a:r>
          </a:p>
        </p:txBody>
      </p:sp>
      <p:sp>
        <p:nvSpPr>
          <p:cNvPr id="3" name="Content Placeholder 2"/>
          <p:cNvSpPr>
            <a:spLocks noGrp="1"/>
          </p:cNvSpPr>
          <p:nvPr>
            <p:ph idx="1"/>
          </p:nvPr>
        </p:nvSpPr>
        <p:spPr/>
        <p:txBody>
          <a:bodyPr/>
          <a:lstStyle/>
          <a:p>
            <a:pPr lvl="0" marL="0" indent="0">
              <a:buNone/>
            </a:pPr>
            <a:r>
              <a:rPr/>
              <a:t>A partir de datos iniciales de una muestra se identifican hipótesis nula y alternativa.</a:t>
            </a:r>
          </a:p>
          <a:p>
            <a:pPr lvl="0" marL="0" indent="0">
              <a:buNone/>
            </a:pPr>
            <a:r>
              <a:rPr/>
              <a:t>Se compara valorez de t o z para tomar la decisión de aceptar o rechazar la hipótesis nula</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Intervalor</a:t>
            </a:r>
            <a:r>
              <a:rPr/>
              <a:t> </a:t>
            </a:r>
            <a:r>
              <a:rPr/>
              <a:t>de</a:t>
            </a:r>
            <a:r>
              <a:rPr/>
              <a:t> </a:t>
            </a:r>
            <a:r>
              <a:rPr/>
              <a:t>confianza</a:t>
            </a:r>
          </a:p>
        </p:txBody>
      </p:sp>
      <p:sp>
        <p:nvSpPr>
          <p:cNvPr id="3" name="Content Placeholder 2"/>
          <p:cNvSpPr>
            <a:spLocks noGrp="1"/>
          </p:cNvSpPr>
          <p:nvPr>
            <p:ph idx="1"/>
          </p:nvPr>
        </p:nvSpPr>
        <p:spPr/>
        <p:txBody>
          <a:bodyPr/>
          <a:lstStyle/>
          <a:p>
            <a:pPr lvl="0" indent="0">
              <a:buNone/>
            </a:pPr>
            <a:r>
              <a:rPr>
                <a:latin typeface="Courier"/>
              </a:rPr>
              <a:t>intervalo </a:t>
            </a:r>
            <a:r>
              <a:rPr>
                <a:solidFill>
                  <a:srgbClr val="007020"/>
                </a:solidFill>
                <a:latin typeface="Courier"/>
              </a:rPr>
              <a:t>&lt;-</a:t>
            </a:r>
            <a:r>
              <a:rPr>
                <a:latin typeface="Courier"/>
              </a:rPr>
              <a:t> </a:t>
            </a:r>
            <a:r>
              <a:rPr>
                <a:solidFill>
                  <a:srgbClr val="06287E"/>
                </a:solidFill>
                <a:latin typeface="Courier"/>
              </a:rPr>
              <a:t>f.intervalo.confianza.z</a:t>
            </a:r>
            <a:r>
              <a:rPr>
                <a:latin typeface="Courier"/>
              </a:rPr>
              <a:t>(</a:t>
            </a:r>
            <a:r>
              <a:rPr>
                <a:solidFill>
                  <a:srgbClr val="7D9029"/>
                </a:solidFill>
                <a:latin typeface="Courier"/>
              </a:rPr>
              <a:t>media =</a:t>
            </a:r>
            <a:r>
              <a:rPr>
                <a:latin typeface="Courier"/>
              </a:rPr>
              <a:t> media.m, </a:t>
            </a:r>
            <a:r>
              <a:rPr>
                <a:solidFill>
                  <a:srgbClr val="7D9029"/>
                </a:solidFill>
                <a:latin typeface="Courier"/>
              </a:rPr>
              <a:t>desv =</a:t>
            </a:r>
            <a:r>
              <a:rPr>
                <a:latin typeface="Courier"/>
              </a:rPr>
              <a:t> desv.m, </a:t>
            </a:r>
            <a:r>
              <a:rPr>
                <a:solidFill>
                  <a:srgbClr val="7D9029"/>
                </a:solidFill>
                <a:latin typeface="Courier"/>
              </a:rPr>
              <a:t>confianza =</a:t>
            </a:r>
            <a:r>
              <a:rPr>
                <a:latin typeface="Courier"/>
              </a:rPr>
              <a:t> conf, </a:t>
            </a:r>
            <a:r>
              <a:rPr>
                <a:solidFill>
                  <a:srgbClr val="7D9029"/>
                </a:solidFill>
                <a:latin typeface="Courier"/>
              </a:rPr>
              <a:t>n =</a:t>
            </a:r>
            <a:r>
              <a:rPr>
                <a:latin typeface="Courier"/>
              </a:rPr>
              <a:t> n)</a:t>
            </a:r>
            <a:br/>
            <a:r>
              <a:rPr>
                <a:latin typeface="Courier"/>
              </a:rPr>
              <a:t>intervalo</a:t>
            </a:r>
          </a:p>
          <a:p>
            <a:pPr lvl="0" indent="0">
              <a:buNone/>
            </a:pPr>
            <a:r>
              <a:rPr>
                <a:latin typeface="Courier"/>
              </a:rPr>
              <a:t>## [1] 48.5956 51.4044</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Aceptar</a:t>
            </a:r>
            <a:r>
              <a:rPr/>
              <a:t> </a:t>
            </a:r>
            <a:r>
              <a:rPr/>
              <a:t>o</a:t>
            </a:r>
            <a:r>
              <a:rPr/>
              <a:t> </a:t>
            </a:r>
            <a:r>
              <a:rPr/>
              <a:t>rechazar</a:t>
            </a:r>
            <a:r>
              <a:rPr/>
              <a:t> </a:t>
            </a:r>
            <a:r>
              <a:rPr/>
              <a:t>Ho</a:t>
            </a:r>
          </a:p>
        </p:txBody>
      </p:sp>
      <p:sp>
        <p:nvSpPr>
          <p:cNvPr id="3" name="Content Placeholder 2"/>
          <p:cNvSpPr>
            <a:spLocks noGrp="1"/>
          </p:cNvSpPr>
          <p:nvPr>
            <p:ph idx="1"/>
          </p:nvPr>
        </p:nvSpPr>
        <p:spPr/>
        <p:txBody>
          <a:bodyPr/>
          <a:lstStyle/>
          <a:p>
            <a:pPr lvl="0" indent="0">
              <a:buNone/>
            </a:pPr>
            <a:r>
              <a:rPr>
                <a:latin typeface="Courier"/>
              </a:rPr>
              <a:t>colas </a:t>
            </a:r>
            <a:r>
              <a:rPr>
                <a:solidFill>
                  <a:srgbClr val="007020"/>
                </a:solidFill>
                <a:latin typeface="Courier"/>
              </a:rPr>
              <a:t>&lt;-</a:t>
            </a:r>
            <a:r>
              <a:rPr>
                <a:latin typeface="Courier"/>
              </a:rPr>
              <a:t> </a:t>
            </a:r>
            <a:r>
              <a:rPr>
                <a:solidFill>
                  <a:srgbClr val="4070A0"/>
                </a:solidFill>
                <a:latin typeface="Courier"/>
              </a:rPr>
              <a:t>" a dos colas"</a:t>
            </a:r>
            <a:br/>
            <a:r>
              <a:rPr b="1">
                <a:solidFill>
                  <a:srgbClr val="007020"/>
                </a:solidFill>
                <a:latin typeface="Courier"/>
              </a:rPr>
              <a:t>if</a:t>
            </a:r>
            <a:r>
              <a:rPr>
                <a:latin typeface="Courier"/>
              </a:rPr>
              <a:t> (</a:t>
            </a:r>
            <a:r>
              <a:rPr>
                <a:solidFill>
                  <a:srgbClr val="4070A0"/>
                </a:solidFill>
                <a:latin typeface="Courier"/>
              </a:rPr>
              <a:t>-</a:t>
            </a:r>
            <a:r>
              <a:rPr>
                <a:latin typeface="Courier"/>
              </a:rPr>
              <a:t>z.critico </a:t>
            </a:r>
            <a:r>
              <a:rPr>
                <a:solidFill>
                  <a:srgbClr val="4070A0"/>
                </a:solidFill>
                <a:latin typeface="Courier"/>
              </a:rPr>
              <a:t>&lt;=</a:t>
            </a:r>
            <a:r>
              <a:rPr>
                <a:latin typeface="Courier"/>
              </a:rPr>
              <a:t> z </a:t>
            </a:r>
            <a:r>
              <a:rPr>
                <a:solidFill>
                  <a:srgbClr val="4070A0"/>
                </a:solidFill>
                <a:latin typeface="Courier"/>
              </a:rPr>
              <a:t>&amp;</a:t>
            </a:r>
            <a:r>
              <a:rPr>
                <a:latin typeface="Courier"/>
              </a:rPr>
              <a:t> z </a:t>
            </a:r>
            <a:r>
              <a:rPr>
                <a:solidFill>
                  <a:srgbClr val="4070A0"/>
                </a:solidFill>
                <a:latin typeface="Courier"/>
              </a:rPr>
              <a:t>&lt;=</a:t>
            </a:r>
            <a:r>
              <a:rPr>
                <a:latin typeface="Courier"/>
              </a:rPr>
              <a:t> z.critico) {</a:t>
            </a:r>
            <a:br/>
            <a:r>
              <a:rPr>
                <a:latin typeface="Courier"/>
              </a:rPr>
              <a:t>  expresion </a:t>
            </a:r>
            <a:r>
              <a:rPr>
                <a:solidFill>
                  <a:srgbClr val="007020"/>
                </a:solidFill>
                <a:latin typeface="Courier"/>
              </a:rPr>
              <a:t>&lt;-</a:t>
            </a:r>
            <a:r>
              <a:rPr>
                <a:latin typeface="Courier"/>
              </a:rPr>
              <a:t> </a:t>
            </a:r>
            <a:r>
              <a:rPr>
                <a:solidFill>
                  <a:srgbClr val="06287E"/>
                </a:solidFill>
                <a:latin typeface="Courier"/>
              </a:rPr>
              <a:t>paste</a:t>
            </a:r>
            <a:r>
              <a:rPr>
                <a:latin typeface="Courier"/>
              </a:rPr>
              <a:t>(</a:t>
            </a:r>
            <a:r>
              <a:rPr>
                <a:solidFill>
                  <a:srgbClr val="4070A0"/>
                </a:solidFill>
                <a:latin typeface="Courier"/>
              </a:rPr>
              <a:t>"Se acepta la Ho en donde la media de la población está alrededor de "</a:t>
            </a:r>
            <a:r>
              <a:rPr>
                <a:latin typeface="Courier"/>
              </a:rPr>
              <a:t>, media.p, </a:t>
            </a:r>
            <a:r>
              <a:rPr>
                <a:solidFill>
                  <a:srgbClr val="4070A0"/>
                </a:solidFill>
                <a:latin typeface="Courier"/>
              </a:rPr>
              <a:t>"en un intervalo de confianza entre "</a:t>
            </a:r>
            <a:r>
              <a:rPr>
                <a:latin typeface="Courier"/>
              </a:rPr>
              <a:t>, intervalo[</a:t>
            </a:r>
            <a:r>
              <a:rPr>
                <a:solidFill>
                  <a:srgbClr val="40A070"/>
                </a:solidFill>
                <a:latin typeface="Courier"/>
              </a:rPr>
              <a:t>1</a:t>
            </a:r>
            <a:r>
              <a:rPr>
                <a:latin typeface="Courier"/>
              </a:rPr>
              <a:t>], </a:t>
            </a:r>
            <a:r>
              <a:rPr>
                <a:solidFill>
                  <a:srgbClr val="4070A0"/>
                </a:solidFill>
                <a:latin typeface="Courier"/>
              </a:rPr>
              <a:t>" y "</a:t>
            </a:r>
            <a:r>
              <a:rPr>
                <a:latin typeface="Courier"/>
              </a:rPr>
              <a:t>, intervalo[</a:t>
            </a:r>
            <a:r>
              <a:rPr>
                <a:solidFill>
                  <a:srgbClr val="40A070"/>
                </a:solidFill>
                <a:latin typeface="Courier"/>
              </a:rPr>
              <a:t>2</a:t>
            </a:r>
            <a:r>
              <a:rPr>
                <a:latin typeface="Courier"/>
              </a:rPr>
              <a:t>], </a:t>
            </a:r>
            <a:r>
              <a:rPr>
                <a:solidFill>
                  <a:srgbClr val="4070A0"/>
                </a:solidFill>
                <a:latin typeface="Courier"/>
              </a:rPr>
              <a:t>" con un nivel de confianza al "</a:t>
            </a:r>
            <a:r>
              <a:rPr>
                <a:latin typeface="Courier"/>
              </a:rPr>
              <a:t>, 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colas) </a:t>
            </a:r>
            <a:br/>
            <a:r>
              <a:rPr>
                <a:latin typeface="Courier"/>
              </a:rPr>
              <a:t>} </a:t>
            </a:r>
            <a:r>
              <a:rPr b="1">
                <a:solidFill>
                  <a:srgbClr val="007020"/>
                </a:solidFill>
                <a:latin typeface="Courier"/>
              </a:rPr>
              <a:t>else</a:t>
            </a:r>
            <a:r>
              <a:rPr>
                <a:latin typeface="Courier"/>
              </a:rPr>
              <a:t> {</a:t>
            </a:r>
            <a:br/>
            <a:r>
              <a:rPr>
                <a:latin typeface="Courier"/>
              </a:rPr>
              <a:t>  expresion </a:t>
            </a:r>
            <a:r>
              <a:rPr>
                <a:solidFill>
                  <a:srgbClr val="007020"/>
                </a:solidFill>
                <a:latin typeface="Courier"/>
              </a:rPr>
              <a:t>&lt;-</a:t>
            </a:r>
            <a:r>
              <a:rPr>
                <a:latin typeface="Courier"/>
              </a:rPr>
              <a:t> </a:t>
            </a:r>
            <a:r>
              <a:rPr>
                <a:solidFill>
                  <a:srgbClr val="06287E"/>
                </a:solidFill>
                <a:latin typeface="Courier"/>
              </a:rPr>
              <a:t>paste</a:t>
            </a:r>
            <a:r>
              <a:rPr>
                <a:latin typeface="Courier"/>
              </a:rPr>
              <a:t>(</a:t>
            </a:r>
            <a:r>
              <a:rPr>
                <a:solidFill>
                  <a:srgbClr val="4070A0"/>
                </a:solidFill>
                <a:latin typeface="Courier"/>
              </a:rPr>
              <a:t>"Se rechaza la Ho en donde la media de la población está alrededor de "</a:t>
            </a:r>
            <a:r>
              <a:rPr>
                <a:latin typeface="Courier"/>
              </a:rPr>
              <a:t>, media.p, </a:t>
            </a:r>
            <a:r>
              <a:rPr>
                <a:solidFill>
                  <a:srgbClr val="4070A0"/>
                </a:solidFill>
                <a:latin typeface="Courier"/>
              </a:rPr>
              <a:t>"en un intervalo de confianza entre "</a:t>
            </a:r>
            <a:r>
              <a:rPr>
                <a:latin typeface="Courier"/>
              </a:rPr>
              <a:t>, intervalo[</a:t>
            </a:r>
            <a:r>
              <a:rPr>
                <a:solidFill>
                  <a:srgbClr val="40A070"/>
                </a:solidFill>
                <a:latin typeface="Courier"/>
              </a:rPr>
              <a:t>1</a:t>
            </a:r>
            <a:r>
              <a:rPr>
                <a:latin typeface="Courier"/>
              </a:rPr>
              <a:t>], </a:t>
            </a:r>
            <a:r>
              <a:rPr>
                <a:solidFill>
                  <a:srgbClr val="4070A0"/>
                </a:solidFill>
                <a:latin typeface="Courier"/>
              </a:rPr>
              <a:t>" y "</a:t>
            </a:r>
            <a:r>
              <a:rPr>
                <a:latin typeface="Courier"/>
              </a:rPr>
              <a:t>, intervalo[</a:t>
            </a:r>
            <a:r>
              <a:rPr>
                <a:solidFill>
                  <a:srgbClr val="40A070"/>
                </a:solidFill>
                <a:latin typeface="Courier"/>
              </a:rPr>
              <a:t>2</a:t>
            </a:r>
            <a:r>
              <a:rPr>
                <a:latin typeface="Courier"/>
              </a:rPr>
              <a:t>], </a:t>
            </a:r>
            <a:r>
              <a:rPr>
                <a:solidFill>
                  <a:srgbClr val="4070A0"/>
                </a:solidFill>
                <a:latin typeface="Courier"/>
              </a:rPr>
              <a:t>" con un nivel de confianza al "</a:t>
            </a:r>
            <a:r>
              <a:rPr>
                <a:latin typeface="Courier"/>
              </a:rPr>
              <a:t>, 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colas) </a:t>
            </a:r>
            <a:br/>
            <a:r>
              <a:rPr>
                <a:latin typeface="Courie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p>
        </p:txBody>
      </p:sp>
      <p:sp>
        <p:nvSpPr>
          <p:cNvPr id="3" name="Content Placeholder 2"/>
          <p:cNvSpPr>
            <a:spLocks noGrp="1"/>
          </p:cNvSpPr>
          <p:nvPr>
            <p:ph idx="1"/>
          </p:nvPr>
        </p:nvSpPr>
        <p:spPr/>
        <p:txBody>
          <a:bodyPr/>
          <a:lstStyle/>
          <a:p>
            <a:pPr lvl="0" marL="0" indent="0">
              <a:buNone/>
            </a:pPr>
            <a:r>
              <a:rPr/>
              <a:t>Salida: Se acepta la Ho en donde la media de la población está alrededor de 49 en un intervalo de confianza entre 48.5956 y 51.4044 con un nivel de confianza al 90 %. a dos colas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Definir</a:t>
            </a:r>
            <a:r>
              <a:rPr/>
              <a:t> </a:t>
            </a:r>
            <a:r>
              <a:rPr/>
              <a:t>Hipótesis</a:t>
            </a:r>
            <a:r>
              <a:rPr/>
              <a:t> </a:t>
            </a:r>
            <a:r>
              <a:rPr/>
              <a:t>(media)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¿Es la media de la población diferente a 53.5?</a:t>
                </a:r>
              </a:p>
              <a:p>
                <a:pPr lvl="0" marL="0" indent="0">
                  <a:buNone/>
                </a:pPr>
                <a14:m>
                  <m:oMathPara xmlns:m="http://schemas.openxmlformats.org/officeDocument/2006/math">
                    <m:oMathParaPr>
                      <m:jc m:val="center"/>
                    </m:oMathParaPr>
                    <m:oMath>
                      <m:r>
                        <m:rPr>
                          <m:nor/>
                          <m:sty m:val="p"/>
                        </m:rPr>
                        <m:t>Ho:</m:t>
                      </m:r>
                      <m:r>
                        <m:t>μ</m:t>
                      </m:r>
                      <m:r>
                        <m:rPr>
                          <m:sty m:val="p"/>
                        </m:rPr>
                        <m:t>=</m:t>
                      </m:r>
                      <m:r>
                        <m:t>52.5</m:t>
                      </m:r>
                    </m:oMath>
                  </m:oMathPara>
                </a14:m>
              </a:p>
              <a:p>
                <a:pPr lvl="0" marL="0" indent="0">
                  <a:buNone/>
                </a:pPr>
                <a14:m>
                  <m:oMathPara xmlns:m="http://schemas.openxmlformats.org/officeDocument/2006/math">
                    <m:oMathParaPr>
                      <m:jc m:val="center"/>
                    </m:oMathParaPr>
                    <m:oMath>
                      <m:r>
                        <m:rPr>
                          <m:nor/>
                          <m:sty m:val="p"/>
                        </m:rPr>
                        <m:t>Ha:</m:t>
                      </m:r>
                      <m:r>
                        <m:t>μ</m:t>
                      </m:r>
                      <m:r>
                        <m:rPr>
                          <m:sty m:val="p"/>
                        </m:rPr>
                        <m:t>≠</m:t>
                      </m:r>
                      <m:r>
                        <m:t>52.5</m:t>
                      </m:r>
                    </m:oMath>
                  </m:oMathPara>
                </a14:m>
              </a:p>
              <a:p>
                <a:pPr lvl="0" indent="0">
                  <a:buNone/>
                </a:pPr>
                <a:r>
                  <a:rPr>
                    <a:latin typeface="Courier"/>
                  </a:rPr>
                  <a:t>media.p </a:t>
                </a:r>
                <a:r>
                  <a:rPr>
                    <a:solidFill>
                      <a:srgbClr val="007020"/>
                    </a:solidFill>
                    <a:latin typeface="Courier"/>
                  </a:rPr>
                  <a:t>&lt;-</a:t>
                </a:r>
                <a:r>
                  <a:rPr>
                    <a:latin typeface="Courier"/>
                  </a:rPr>
                  <a:t> </a:t>
                </a:r>
                <a:r>
                  <a:rPr>
                    <a:solidFill>
                      <a:srgbClr val="40A070"/>
                    </a:solidFill>
                    <a:latin typeface="Courier"/>
                  </a:rPr>
                  <a:t>52.5</a:t>
                </a:r>
              </a:p>
              <a:p>
                <a:pPr lvl="0" marL="0" indent="0">
                  <a:buNone/>
                </a:pPr>
                <a:r>
                  <a:rPr/>
                  <a:t>De acuerdo a la tabla es de dos colas con distribución z…</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Encontrar</a:t>
            </a:r>
            <a:r>
              <a:rPr/>
              <a:t> </a:t>
            </a:r>
            <a:r>
              <a:rPr/>
              <a:t>el</a:t>
            </a:r>
            <a:r>
              <a:rPr/>
              <a:t> </a:t>
            </a:r>
            <a:r>
              <a:rPr/>
              <a:t>valor</a:t>
            </a:r>
            <a:r>
              <a:rPr/>
              <a:t> </a:t>
            </a:r>
            <a:r>
              <a:rPr/>
              <a:t>de</a:t>
            </a:r>
            <a:r>
              <a:rPr/>
              <a:t> </a:t>
            </a:r>
            <a:r>
              <a:rPr/>
              <a:t>z</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z</m:t>
                      </m:r>
                      <m:r>
                        <m:rPr>
                          <m:sty m:val="p"/>
                        </m:rPr>
                        <m:t>=</m:t>
                      </m:r>
                      <m:f>
                        <m:fPr>
                          <m:type m:val="bar"/>
                        </m:fPr>
                        <m:num>
                          <m:acc>
                            <m:accPr>
                              <m:chr m:val="‾"/>
                            </m:accPr>
                            <m:e>
                              <m:r>
                                <m:t>x</m:t>
                              </m:r>
                            </m:e>
                          </m:acc>
                          <m:r>
                            <m:rPr>
                              <m:sty m:val="p"/>
                            </m:rPr>
                            <m:t>−</m:t>
                          </m:r>
                          <m:r>
                            <m:t>μ</m:t>
                          </m:r>
                        </m:num>
                        <m:den>
                          <m:r>
                            <m:t>σ</m:t>
                          </m:r>
                          <m:r>
                            <m:rPr>
                              <m:sty m:val="p"/>
                            </m:rPr>
                            <m:t>/</m:t>
                          </m:r>
                          <m:rad>
                            <m:radPr>
                              <m:degHide m:val="1"/>
                            </m:radPr>
                            <m:deg/>
                            <m:e>
                              <m:r>
                                <m:t>n</m:t>
                              </m:r>
                            </m:e>
                          </m:rad>
                        </m:den>
                      </m:f>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Calcular</a:t>
            </a:r>
            <a:r>
              <a:rPr/>
              <a:t> </a:t>
            </a:r>
            <a:r>
              <a:rPr/>
              <a:t>el</a:t>
            </a:r>
            <a:r>
              <a:rPr/>
              <a:t> </a:t>
            </a:r>
            <a:r>
              <a:rPr/>
              <a:t>valor</a:t>
            </a:r>
            <a:r>
              <a:rPr/>
              <a:t> </a:t>
            </a:r>
            <a:r>
              <a:rPr/>
              <a:t>de</a:t>
            </a:r>
            <a:r>
              <a:rPr/>
              <a:t> </a:t>
            </a:r>
            <a:r>
              <a:rPr/>
              <a:t>z</a:t>
            </a:r>
          </a:p>
        </p:txBody>
      </p:sp>
      <p:sp>
        <p:nvSpPr>
          <p:cNvPr id="3" name="Content Placeholder 2"/>
          <p:cNvSpPr>
            <a:spLocks noGrp="1"/>
          </p:cNvSpPr>
          <p:nvPr>
            <p:ph idx="1"/>
          </p:nvPr>
        </p:nvSpPr>
        <p:spPr/>
        <p:txBody>
          <a:bodyPr/>
          <a:lstStyle/>
          <a:p>
            <a:pPr lvl="0" indent="0">
              <a:buNone/>
            </a:pPr>
            <a:r>
              <a:rPr>
                <a:latin typeface="Courier"/>
              </a:rPr>
              <a:t>z </a:t>
            </a:r>
            <a:r>
              <a:rPr>
                <a:solidFill>
                  <a:srgbClr val="007020"/>
                </a:solidFill>
                <a:latin typeface="Courier"/>
              </a:rPr>
              <a:t>&lt;-</a:t>
            </a:r>
            <a:r>
              <a:rPr>
                <a:latin typeface="Courier"/>
              </a:rPr>
              <a:t> </a:t>
            </a:r>
            <a:r>
              <a:rPr>
                <a:solidFill>
                  <a:srgbClr val="06287E"/>
                </a:solidFill>
                <a:latin typeface="Courier"/>
              </a:rPr>
              <a:t>f.devolver.z.prueba</a:t>
            </a:r>
            <a:r>
              <a:rPr>
                <a:latin typeface="Courier"/>
              </a:rPr>
              <a:t>(</a:t>
            </a:r>
            <a:r>
              <a:rPr>
                <a:solidFill>
                  <a:srgbClr val="7D9029"/>
                </a:solidFill>
                <a:latin typeface="Courier"/>
              </a:rPr>
              <a:t>media.m =</a:t>
            </a:r>
            <a:r>
              <a:rPr>
                <a:latin typeface="Courier"/>
              </a:rPr>
              <a:t> media.m, </a:t>
            </a:r>
            <a:r>
              <a:rPr>
                <a:solidFill>
                  <a:srgbClr val="7D9029"/>
                </a:solidFill>
                <a:latin typeface="Courier"/>
              </a:rPr>
              <a:t>desv.p =</a:t>
            </a:r>
            <a:r>
              <a:rPr>
                <a:latin typeface="Courier"/>
              </a:rPr>
              <a:t> desv.p, </a:t>
            </a:r>
            <a:r>
              <a:rPr>
                <a:solidFill>
                  <a:srgbClr val="7D9029"/>
                </a:solidFill>
                <a:latin typeface="Courier"/>
              </a:rPr>
              <a:t>media.p =</a:t>
            </a:r>
            <a:r>
              <a:rPr>
                <a:latin typeface="Courier"/>
              </a:rPr>
              <a:t> media.p, </a:t>
            </a:r>
            <a:r>
              <a:rPr>
                <a:solidFill>
                  <a:srgbClr val="7D9029"/>
                </a:solidFill>
                <a:latin typeface="Courier"/>
              </a:rPr>
              <a:t>n =</a:t>
            </a:r>
            <a:r>
              <a:rPr>
                <a:latin typeface="Courier"/>
              </a:rPr>
              <a:t> n)</a:t>
            </a:r>
            <a:br/>
            <a:r>
              <a:rPr>
                <a:latin typeface="Courier"/>
              </a:rPr>
              <a:t>z</a:t>
            </a:r>
          </a:p>
          <a:p>
            <a:pPr lvl="0" indent="0">
              <a:buNone/>
            </a:pPr>
            <a:r>
              <a:rPr>
                <a:latin typeface="Courier"/>
              </a:rPr>
              <a:t>## [1] -2.726101</a:t>
            </a:r>
          </a:p>
          <a:p>
            <a:pPr lvl="0" marL="0" indent="0">
              <a:buNone/>
            </a:pPr>
            <a:r>
              <a:rPr/>
              <a:t>Es un valor de z que hay que contrastar contra el valor crítico de z dependiendo del nivel de confianza.</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z</a:t>
            </a:r>
            <a:r>
              <a:rPr/>
              <a:t> </a:t>
            </a:r>
            <a:r>
              <a:rPr/>
              <a:t>critico</a:t>
            </a:r>
          </a:p>
        </p:txBody>
      </p:sp>
      <p:sp>
        <p:nvSpPr>
          <p:cNvPr id="3" name="Content Placeholder 2"/>
          <p:cNvSpPr>
            <a:spLocks noGrp="1"/>
          </p:cNvSpPr>
          <p:nvPr>
            <p:ph idx="1"/>
          </p:nvPr>
        </p:nvSpPr>
        <p:spPr/>
        <p:txBody>
          <a:bodyPr/>
          <a:lstStyle/>
          <a:p>
            <a:pPr lvl="0" indent="0">
              <a:buNone/>
            </a:pPr>
            <a:r>
              <a:rPr>
                <a:latin typeface="Courier"/>
              </a:rPr>
              <a:t>conf </a:t>
            </a:r>
            <a:r>
              <a:rPr>
                <a:solidFill>
                  <a:srgbClr val="007020"/>
                </a:solidFill>
                <a:latin typeface="Courier"/>
              </a:rPr>
              <a:t>&lt;-</a:t>
            </a:r>
            <a:r>
              <a:rPr>
                <a:latin typeface="Courier"/>
              </a:rPr>
              <a:t> </a:t>
            </a:r>
            <a:r>
              <a:rPr>
                <a:solidFill>
                  <a:srgbClr val="40A070"/>
                </a:solidFill>
                <a:latin typeface="Courier"/>
              </a:rPr>
              <a:t>0.90</a:t>
            </a:r>
            <a:br/>
            <a:r>
              <a:rPr>
                <a:latin typeface="Courier"/>
              </a:rPr>
              <a:t>alfa </a:t>
            </a:r>
            <a:r>
              <a:rPr>
                <a:solidFill>
                  <a:srgbClr val="007020"/>
                </a:solidFill>
                <a:latin typeface="Courier"/>
              </a:rPr>
              <a:t>&lt;-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r>
              <a:rPr>
                <a:solidFill>
                  <a:srgbClr val="4070A0"/>
                </a:solidFill>
                <a:latin typeface="Courier"/>
              </a:rPr>
              <a:t>/</a:t>
            </a:r>
            <a:r>
              <a:rPr>
                <a:latin typeface="Courier"/>
              </a:rPr>
              <a:t> </a:t>
            </a:r>
            <a:r>
              <a:rPr>
                <a:solidFill>
                  <a:srgbClr val="40A070"/>
                </a:solidFill>
                <a:latin typeface="Courier"/>
              </a:rPr>
              <a:t>2</a:t>
            </a:r>
            <a:br/>
            <a:r>
              <a:rPr>
                <a:latin typeface="Courier"/>
              </a:rPr>
              <a:t>z.critico </a:t>
            </a:r>
            <a:r>
              <a:rPr>
                <a:solidFill>
                  <a:srgbClr val="007020"/>
                </a:solidFill>
                <a:latin typeface="Courier"/>
              </a:rPr>
              <a:t>&lt;-</a:t>
            </a:r>
            <a:r>
              <a:rPr>
                <a:latin typeface="Courier"/>
              </a:rPr>
              <a:t> </a:t>
            </a:r>
            <a:r>
              <a:rPr>
                <a:solidFill>
                  <a:srgbClr val="06287E"/>
                </a:solidFill>
                <a:latin typeface="Courier"/>
              </a:rPr>
              <a:t>abs</a:t>
            </a:r>
            <a:r>
              <a:rPr>
                <a:latin typeface="Courier"/>
              </a:rPr>
              <a:t>(</a:t>
            </a:r>
            <a:r>
              <a:rPr>
                <a:solidFill>
                  <a:srgbClr val="06287E"/>
                </a:solidFill>
                <a:latin typeface="Courier"/>
              </a:rPr>
              <a:t>qnorm</a:t>
            </a:r>
            <a:r>
              <a:rPr>
                <a:latin typeface="Courier"/>
              </a:rPr>
              <a:t>(</a:t>
            </a:r>
            <a:r>
              <a:rPr>
                <a:solidFill>
                  <a:srgbClr val="7D9029"/>
                </a:solidFill>
                <a:latin typeface="Courier"/>
              </a:rPr>
              <a:t>p =</a:t>
            </a:r>
            <a:r>
              <a:rPr>
                <a:latin typeface="Courier"/>
              </a:rPr>
              <a:t> alfa))</a:t>
            </a:r>
            <a:br/>
            <a:r>
              <a:rPr>
                <a:solidFill>
                  <a:srgbClr val="4070A0"/>
                </a:solidFill>
                <a:latin typeface="Courier"/>
              </a:rPr>
              <a:t>-</a:t>
            </a:r>
            <a:r>
              <a:rPr>
                <a:latin typeface="Courier"/>
              </a:rPr>
              <a:t>z.critico; z.critico</a:t>
            </a:r>
          </a:p>
          <a:p>
            <a:pPr lvl="0" indent="0">
              <a:buNone/>
            </a:pPr>
            <a:r>
              <a:rPr>
                <a:latin typeface="Courier"/>
              </a:rPr>
              <a:t>## [1] -1.644854</a:t>
            </a:r>
          </a:p>
          <a:p>
            <a:pPr lvl="0" indent="0">
              <a:buNone/>
            </a:pPr>
            <a:r>
              <a:rPr>
                <a:latin typeface="Courier"/>
              </a:rPr>
              <a:t>## [1] 1.644854</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Construir</a:t>
            </a:r>
            <a:r>
              <a:rPr/>
              <a:t> </a:t>
            </a:r>
            <a:r>
              <a:rPr/>
              <a:t>gráfica</a:t>
            </a:r>
          </a:p>
        </p:txBody>
      </p:sp>
      <p:sp>
        <p:nvSpPr>
          <p:cNvPr id="3" name="Content Placeholder 2"/>
          <p:cNvSpPr>
            <a:spLocks noGrp="1"/>
          </p:cNvSpPr>
          <p:nvPr>
            <p:ph idx="1"/>
          </p:nvPr>
        </p:nvSpPr>
        <p:spPr/>
        <p:txBody>
          <a:bodyPr/>
          <a:lstStyle/>
          <a:p>
            <a:pPr lvl="0" indent="0">
              <a:buNone/>
            </a:pPr>
            <a:r>
              <a:rPr>
                <a:solidFill>
                  <a:srgbClr val="06287E"/>
                </a:solidFill>
                <a:latin typeface="Courier"/>
              </a:rPr>
              <a:t>visualize.norm</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a:t>
            </a:r>
            <a:r>
              <a:rPr>
                <a:solidFill>
                  <a:srgbClr val="4070A0"/>
                </a:solidFill>
                <a:latin typeface="Courier"/>
              </a:rPr>
              <a:t>-</a:t>
            </a:r>
            <a:r>
              <a:rPr>
                <a:latin typeface="Courier"/>
              </a:rPr>
              <a:t>z.critico, z.critico), </a:t>
            </a:r>
            <a:r>
              <a:rPr>
                <a:solidFill>
                  <a:srgbClr val="7D9029"/>
                </a:solidFill>
                <a:latin typeface="Courier"/>
              </a:rPr>
              <a:t>section =</a:t>
            </a:r>
            <a:r>
              <a:rPr>
                <a:latin typeface="Courier"/>
              </a:rPr>
              <a:t> </a:t>
            </a:r>
            <a:r>
              <a:rPr>
                <a:solidFill>
                  <a:srgbClr val="4070A0"/>
                </a:solidFill>
                <a:latin typeface="Courier"/>
              </a:rPr>
              <a:t>"tails"</a:t>
            </a:r>
            <a:r>
              <a:rPr>
                <a:latin typeface="Courier"/>
              </a:rPr>
              <a:t>)  </a:t>
            </a:r>
            <a:r>
              <a:rPr>
                <a:solidFill>
                  <a:srgbClr val="4070A0"/>
                </a:solidFill>
                <a:latin typeface="Courier"/>
              </a:rPr>
              <a:t>+</a:t>
            </a:r>
            <a:br/>
            <a:r>
              <a:rPr>
                <a:latin typeface="Courier"/>
              </a:rPr>
              <a:t>  </a:t>
            </a:r>
            <a:r>
              <a:rPr>
                <a:solidFill>
                  <a:srgbClr val="06287E"/>
                </a:solidFill>
                <a:latin typeface="Courier"/>
              </a:rPr>
              <a:t>text</a:t>
            </a:r>
            <a:r>
              <a:rPr>
                <a:latin typeface="Courier"/>
              </a:rPr>
              <a:t>(</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06287E"/>
                </a:solidFill>
                <a:latin typeface="Courier"/>
              </a:rPr>
              <a:t>paste</a:t>
            </a:r>
            <a:r>
              <a:rPr>
                <a:latin typeface="Courier"/>
              </a:rPr>
              <a:t>(conf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a:t>
            </a:r>
            <a:r>
              <a:rPr>
                <a:solidFill>
                  <a:srgbClr val="4070A0"/>
                </a:solidFill>
                <a:latin typeface="Courier"/>
              </a:rPr>
              <a:t>"\n"</a:t>
            </a:r>
            <a:r>
              <a:rPr>
                <a:latin typeface="Courier"/>
              </a:rPr>
              <a:t>, </a:t>
            </a:r>
            <a:r>
              <a:rPr>
                <a:solidFill>
                  <a:srgbClr val="4070A0"/>
                </a:solidFill>
                <a:latin typeface="Courier"/>
              </a:rPr>
              <a:t>"alfa="</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r>
              <a:rPr>
                <a:solidFill>
                  <a:srgbClr val="4070A0"/>
                </a:solidFill>
                <a:latin typeface="Courier"/>
              </a:rPr>
              <a:t>"\n"</a:t>
            </a:r>
            <a:r>
              <a:rPr>
                <a:latin typeface="Courier"/>
              </a:rPr>
              <a:t>,  </a:t>
            </a:r>
            <a:r>
              <a:rPr>
                <a:solidFill>
                  <a:srgbClr val="4070A0"/>
                </a:solidFill>
                <a:latin typeface="Courier"/>
              </a:rPr>
              <a:t>"alfa / 2 =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r>
              <a:rPr>
                <a:solidFill>
                  <a:srgbClr val="4070A0"/>
                </a:solidFill>
                <a:latin typeface="Courier"/>
              </a:rPr>
              <a:t>/</a:t>
            </a:r>
            <a:r>
              <a:rPr>
                <a:latin typeface="Courier"/>
              </a:rPr>
              <a:t>  </a:t>
            </a:r>
            <a:r>
              <a:rPr>
                <a:solidFill>
                  <a:srgbClr val="40A070"/>
                </a:solidFill>
                <a:latin typeface="Courier"/>
              </a:rPr>
              <a:t>2</a:t>
            </a:r>
            <a:r>
              <a:rPr>
                <a:latin typeface="Courier"/>
              </a:rPr>
              <a:t>, </a:t>
            </a:r>
            <a:r>
              <a:rPr>
                <a:solidFill>
                  <a:srgbClr val="4070A0"/>
                </a:solidFill>
                <a:latin typeface="Courier"/>
              </a:rPr>
              <a:t>"\n"</a:t>
            </a:r>
            <a:r>
              <a:rPr>
                <a:latin typeface="Courier"/>
              </a:rPr>
              <a:t>, </a:t>
            </a:r>
            <a:r>
              <a:rPr>
                <a:solidFill>
                  <a:srgbClr val="4070A0"/>
                </a:solidFill>
                <a:latin typeface="Courier"/>
              </a:rPr>
              <a:t>"Acepta Ho"</a:t>
            </a:r>
            <a:r>
              <a:rPr>
                <a:latin typeface="Courier"/>
              </a:rPr>
              <a:t>, </a:t>
            </a:r>
            <a:r>
              <a:rPr>
                <a:solidFill>
                  <a:srgbClr val="7D9029"/>
                </a:solidFill>
                <a:latin typeface="Courier"/>
              </a:rPr>
              <a:t>sep =</a:t>
            </a:r>
            <a:r>
              <a:rPr>
                <a:latin typeface="Courier"/>
              </a:rPr>
              <a:t> </a:t>
            </a:r>
            <a:r>
              <a:rPr>
                <a:solidFill>
                  <a:srgbClr val="4070A0"/>
                </a:solidFill>
                <a:latin typeface="Courier"/>
              </a:rPr>
              <a:t>""</a:t>
            </a:r>
            <a:r>
              <a:rPr>
                <a:latin typeface="Courier"/>
              </a:rPr>
              <a:t>),  </a:t>
            </a:r>
            <a:r>
              <a:rPr>
                <a:solidFill>
                  <a:srgbClr val="7D9029"/>
                </a:solidFill>
                <a:latin typeface="Courier"/>
              </a:rPr>
              <a:t>col =</a:t>
            </a:r>
            <a:r>
              <a:rPr>
                <a:latin typeface="Courier"/>
              </a:rPr>
              <a:t> </a:t>
            </a:r>
            <a:r>
              <a:rPr>
                <a:solidFill>
                  <a:srgbClr val="4070A0"/>
                </a:solidFill>
                <a:latin typeface="Courier"/>
              </a:rPr>
              <a:t>"black"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z, </a:t>
            </a:r>
            <a:r>
              <a:rPr>
                <a:solidFill>
                  <a:srgbClr val="7D9029"/>
                </a:solidFill>
                <a:latin typeface="Courier"/>
              </a:rPr>
              <a:t>col=</a:t>
            </a:r>
            <a:r>
              <a:rPr>
                <a:solidFill>
                  <a:srgbClr val="4070A0"/>
                </a:solidFill>
                <a:latin typeface="Courier"/>
              </a:rPr>
              <a:t>'red'</a:t>
            </a:r>
            <a:r>
              <a:rPr>
                <a:latin typeface="Courier"/>
              </a:rPr>
              <a:t>, </a:t>
            </a:r>
            <a:r>
              <a:rPr>
                <a:solidFill>
                  <a:srgbClr val="7D9029"/>
                </a:solidFill>
                <a:latin typeface="Courier"/>
              </a:rPr>
              <a:t>lwd =</a:t>
            </a:r>
            <a:r>
              <a:rPr>
                <a:latin typeface="Courier"/>
              </a:rPr>
              <a:t> </a:t>
            </a:r>
            <a:r>
              <a:rPr>
                <a:solidFill>
                  <a:srgbClr val="40A070"/>
                </a:solidFill>
                <a:latin typeface="Courier"/>
              </a:rPr>
              <a:t>1</a:t>
            </a:r>
            <a:r>
              <a:rPr>
                <a:latin typeface="Courier"/>
              </a:rPr>
              <a:t>, </a:t>
            </a:r>
            <a:r>
              <a:rPr>
                <a:solidFill>
                  <a:srgbClr val="7D9029"/>
                </a:solidFill>
                <a:latin typeface="Courier"/>
              </a:rPr>
              <a:t>lty=</a:t>
            </a:r>
            <a:r>
              <a:rPr>
                <a:latin typeface="Courier"/>
              </a:rPr>
              <a:t> </a:t>
            </a:r>
            <a:r>
              <a:rPr>
                <a:solidFill>
                  <a:srgbClr val="40A070"/>
                </a:solidFill>
                <a:latin typeface="Courier"/>
              </a:rPr>
              <a:t>4</a:t>
            </a:r>
            <a:r>
              <a:rPr>
                <a:latin typeface="Courier"/>
              </a:rPr>
              <a: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ueba-de-HipOtesis-con-Z-e-intervalo_files/figure-pptx/unnamed-chunk-1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integer(0)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Fundamento</a:t>
            </a:r>
            <a:r>
              <a:rPr/>
              <a:t> </a:t>
            </a:r>
            <a:r>
              <a:rPr/>
              <a:t>teórico</a:t>
            </a:r>
          </a:p>
        </p:txBody>
      </p:sp>
      <p:pic>
        <p:nvPicPr>
          <p:cNvPr descr="images/decidir%20distribucion%20%20a%20usar-01.jpg" id="0" name="Picture 1"/>
          <p:cNvPicPr>
            <a:picLocks noGrp="1" noChangeAspect="1"/>
          </p:cNvPicPr>
          <p:nvPr/>
        </p:nvPicPr>
        <p:blipFill>
          <a:blip r:embed="rId2"/>
          <a:stretch>
            <a:fillRect/>
          </a:stretch>
        </p:blipFill>
        <p:spPr bwMode="auto">
          <a:xfrm>
            <a:off x="1320800" y="1600200"/>
            <a:ext cx="6515100" cy="45212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Intervalor</a:t>
            </a:r>
            <a:r>
              <a:rPr/>
              <a:t> </a:t>
            </a:r>
            <a:r>
              <a:rPr/>
              <a:t>de</a:t>
            </a:r>
            <a:r>
              <a:rPr/>
              <a:t> </a:t>
            </a:r>
            <a:r>
              <a:rPr/>
              <a:t>confianza</a:t>
            </a:r>
          </a:p>
        </p:txBody>
      </p:sp>
      <p:sp>
        <p:nvSpPr>
          <p:cNvPr id="3" name="Content Placeholder 2"/>
          <p:cNvSpPr>
            <a:spLocks noGrp="1"/>
          </p:cNvSpPr>
          <p:nvPr>
            <p:ph idx="1"/>
          </p:nvPr>
        </p:nvSpPr>
        <p:spPr/>
        <p:txBody>
          <a:bodyPr/>
          <a:lstStyle/>
          <a:p>
            <a:pPr lvl="0" indent="0">
              <a:buNone/>
            </a:pPr>
            <a:r>
              <a:rPr>
                <a:latin typeface="Courier"/>
              </a:rPr>
              <a:t>intervalo </a:t>
            </a:r>
            <a:r>
              <a:rPr>
                <a:solidFill>
                  <a:srgbClr val="007020"/>
                </a:solidFill>
                <a:latin typeface="Courier"/>
              </a:rPr>
              <a:t>&lt;-</a:t>
            </a:r>
            <a:r>
              <a:rPr>
                <a:latin typeface="Courier"/>
              </a:rPr>
              <a:t> </a:t>
            </a:r>
            <a:r>
              <a:rPr>
                <a:solidFill>
                  <a:srgbClr val="06287E"/>
                </a:solidFill>
                <a:latin typeface="Courier"/>
              </a:rPr>
              <a:t>f.intervalo.confianza.z</a:t>
            </a:r>
            <a:r>
              <a:rPr>
                <a:latin typeface="Courier"/>
              </a:rPr>
              <a:t>(</a:t>
            </a:r>
            <a:r>
              <a:rPr>
                <a:solidFill>
                  <a:srgbClr val="7D9029"/>
                </a:solidFill>
                <a:latin typeface="Courier"/>
              </a:rPr>
              <a:t>media =</a:t>
            </a:r>
            <a:r>
              <a:rPr>
                <a:latin typeface="Courier"/>
              </a:rPr>
              <a:t> media.m, </a:t>
            </a:r>
            <a:r>
              <a:rPr>
                <a:solidFill>
                  <a:srgbClr val="7D9029"/>
                </a:solidFill>
                <a:latin typeface="Courier"/>
              </a:rPr>
              <a:t>desv =</a:t>
            </a:r>
            <a:r>
              <a:rPr>
                <a:latin typeface="Courier"/>
              </a:rPr>
              <a:t> desv.m, </a:t>
            </a:r>
            <a:r>
              <a:rPr>
                <a:solidFill>
                  <a:srgbClr val="7D9029"/>
                </a:solidFill>
                <a:latin typeface="Courier"/>
              </a:rPr>
              <a:t>confianza =</a:t>
            </a:r>
            <a:r>
              <a:rPr>
                <a:latin typeface="Courier"/>
              </a:rPr>
              <a:t> conf, </a:t>
            </a:r>
            <a:r>
              <a:rPr>
                <a:solidFill>
                  <a:srgbClr val="7D9029"/>
                </a:solidFill>
                <a:latin typeface="Courier"/>
              </a:rPr>
              <a:t>n =</a:t>
            </a:r>
            <a:r>
              <a:rPr>
                <a:latin typeface="Courier"/>
              </a:rPr>
              <a:t> n)</a:t>
            </a:r>
            <a:br/>
            <a:r>
              <a:rPr>
                <a:latin typeface="Courier"/>
              </a:rPr>
              <a:t>intervalo</a:t>
            </a:r>
          </a:p>
          <a:p>
            <a:pPr lvl="0" indent="0">
              <a:buNone/>
            </a:pPr>
            <a:r>
              <a:rPr>
                <a:latin typeface="Courier"/>
              </a:rPr>
              <a:t>## [1] 48.5956 51.4044</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Aceptar</a:t>
            </a:r>
            <a:r>
              <a:rPr/>
              <a:t> </a:t>
            </a:r>
            <a:r>
              <a:rPr/>
              <a:t>o</a:t>
            </a:r>
            <a:r>
              <a:rPr/>
              <a:t> </a:t>
            </a:r>
            <a:r>
              <a:rPr/>
              <a:t>rechazar</a:t>
            </a:r>
            <a:r>
              <a:rPr/>
              <a:t> </a:t>
            </a:r>
            <a:r>
              <a:rPr/>
              <a:t>Ho</a:t>
            </a:r>
          </a:p>
        </p:txBody>
      </p:sp>
      <p:sp>
        <p:nvSpPr>
          <p:cNvPr id="3" name="Content Placeholder 2"/>
          <p:cNvSpPr>
            <a:spLocks noGrp="1"/>
          </p:cNvSpPr>
          <p:nvPr>
            <p:ph idx="1"/>
          </p:nvPr>
        </p:nvSpPr>
        <p:spPr/>
        <p:txBody>
          <a:bodyPr/>
          <a:lstStyle/>
          <a:p>
            <a:pPr lvl="0" indent="0">
              <a:buNone/>
            </a:pPr>
            <a:r>
              <a:rPr>
                <a:latin typeface="Courier"/>
              </a:rPr>
              <a:t>colas </a:t>
            </a:r>
            <a:r>
              <a:rPr>
                <a:solidFill>
                  <a:srgbClr val="007020"/>
                </a:solidFill>
                <a:latin typeface="Courier"/>
              </a:rPr>
              <a:t>&lt;-</a:t>
            </a:r>
            <a:r>
              <a:rPr>
                <a:latin typeface="Courier"/>
              </a:rPr>
              <a:t> </a:t>
            </a:r>
            <a:r>
              <a:rPr>
                <a:solidFill>
                  <a:srgbClr val="4070A0"/>
                </a:solidFill>
                <a:latin typeface="Courier"/>
              </a:rPr>
              <a:t>" a dos colas"</a:t>
            </a:r>
            <a:br/>
            <a:r>
              <a:rPr b="1">
                <a:solidFill>
                  <a:srgbClr val="007020"/>
                </a:solidFill>
                <a:latin typeface="Courier"/>
              </a:rPr>
              <a:t>if</a:t>
            </a:r>
            <a:r>
              <a:rPr>
                <a:latin typeface="Courier"/>
              </a:rPr>
              <a:t> (</a:t>
            </a:r>
            <a:r>
              <a:rPr>
                <a:solidFill>
                  <a:srgbClr val="4070A0"/>
                </a:solidFill>
                <a:latin typeface="Courier"/>
              </a:rPr>
              <a:t>-</a:t>
            </a:r>
            <a:r>
              <a:rPr>
                <a:latin typeface="Courier"/>
              </a:rPr>
              <a:t>z.critico </a:t>
            </a:r>
            <a:r>
              <a:rPr>
                <a:solidFill>
                  <a:srgbClr val="4070A0"/>
                </a:solidFill>
                <a:latin typeface="Courier"/>
              </a:rPr>
              <a:t>&lt;=</a:t>
            </a:r>
            <a:r>
              <a:rPr>
                <a:latin typeface="Courier"/>
              </a:rPr>
              <a:t> z </a:t>
            </a:r>
            <a:r>
              <a:rPr>
                <a:solidFill>
                  <a:srgbClr val="4070A0"/>
                </a:solidFill>
                <a:latin typeface="Courier"/>
              </a:rPr>
              <a:t>&amp;</a:t>
            </a:r>
            <a:r>
              <a:rPr>
                <a:latin typeface="Courier"/>
              </a:rPr>
              <a:t> z </a:t>
            </a:r>
            <a:r>
              <a:rPr>
                <a:solidFill>
                  <a:srgbClr val="4070A0"/>
                </a:solidFill>
                <a:latin typeface="Courier"/>
              </a:rPr>
              <a:t>&lt;=</a:t>
            </a:r>
            <a:r>
              <a:rPr>
                <a:latin typeface="Courier"/>
              </a:rPr>
              <a:t> z.critico) {</a:t>
            </a:r>
            <a:br/>
            <a:r>
              <a:rPr>
                <a:latin typeface="Courier"/>
              </a:rPr>
              <a:t>  expresion </a:t>
            </a:r>
            <a:r>
              <a:rPr>
                <a:solidFill>
                  <a:srgbClr val="007020"/>
                </a:solidFill>
                <a:latin typeface="Courier"/>
              </a:rPr>
              <a:t>&lt;-</a:t>
            </a:r>
            <a:r>
              <a:rPr>
                <a:latin typeface="Courier"/>
              </a:rPr>
              <a:t> </a:t>
            </a:r>
            <a:r>
              <a:rPr>
                <a:solidFill>
                  <a:srgbClr val="06287E"/>
                </a:solidFill>
                <a:latin typeface="Courier"/>
              </a:rPr>
              <a:t>paste</a:t>
            </a:r>
            <a:r>
              <a:rPr>
                <a:latin typeface="Courier"/>
              </a:rPr>
              <a:t>(</a:t>
            </a:r>
            <a:r>
              <a:rPr>
                <a:solidFill>
                  <a:srgbClr val="4070A0"/>
                </a:solidFill>
                <a:latin typeface="Courier"/>
              </a:rPr>
              <a:t>"Se acepta la Ho en donde la media de la población está alrededor de "</a:t>
            </a:r>
            <a:r>
              <a:rPr>
                <a:latin typeface="Courier"/>
              </a:rPr>
              <a:t>, media.p, </a:t>
            </a:r>
            <a:r>
              <a:rPr>
                <a:solidFill>
                  <a:srgbClr val="4070A0"/>
                </a:solidFill>
                <a:latin typeface="Courier"/>
              </a:rPr>
              <a:t>"en un intervalo de confianza entre "</a:t>
            </a:r>
            <a:r>
              <a:rPr>
                <a:latin typeface="Courier"/>
              </a:rPr>
              <a:t>, intervalo[</a:t>
            </a:r>
            <a:r>
              <a:rPr>
                <a:solidFill>
                  <a:srgbClr val="40A070"/>
                </a:solidFill>
                <a:latin typeface="Courier"/>
              </a:rPr>
              <a:t>1</a:t>
            </a:r>
            <a:r>
              <a:rPr>
                <a:latin typeface="Courier"/>
              </a:rPr>
              <a:t>], </a:t>
            </a:r>
            <a:r>
              <a:rPr>
                <a:solidFill>
                  <a:srgbClr val="4070A0"/>
                </a:solidFill>
                <a:latin typeface="Courier"/>
              </a:rPr>
              <a:t>" y "</a:t>
            </a:r>
            <a:r>
              <a:rPr>
                <a:latin typeface="Courier"/>
              </a:rPr>
              <a:t>, intervalo[</a:t>
            </a:r>
            <a:r>
              <a:rPr>
                <a:solidFill>
                  <a:srgbClr val="40A070"/>
                </a:solidFill>
                <a:latin typeface="Courier"/>
              </a:rPr>
              <a:t>2</a:t>
            </a:r>
            <a:r>
              <a:rPr>
                <a:latin typeface="Courier"/>
              </a:rPr>
              <a:t>], </a:t>
            </a:r>
            <a:r>
              <a:rPr>
                <a:solidFill>
                  <a:srgbClr val="4070A0"/>
                </a:solidFill>
                <a:latin typeface="Courier"/>
              </a:rPr>
              <a:t>" con un nivel de confianza al "</a:t>
            </a:r>
            <a:r>
              <a:rPr>
                <a:latin typeface="Courier"/>
              </a:rPr>
              <a:t>, 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colas) </a:t>
            </a:r>
            <a:br/>
            <a:r>
              <a:rPr>
                <a:latin typeface="Courier"/>
              </a:rPr>
              <a:t>} </a:t>
            </a:r>
            <a:r>
              <a:rPr b="1">
                <a:solidFill>
                  <a:srgbClr val="007020"/>
                </a:solidFill>
                <a:latin typeface="Courier"/>
              </a:rPr>
              <a:t>else</a:t>
            </a:r>
            <a:r>
              <a:rPr>
                <a:latin typeface="Courier"/>
              </a:rPr>
              <a:t> {</a:t>
            </a:r>
            <a:br/>
            <a:r>
              <a:rPr>
                <a:latin typeface="Courier"/>
              </a:rPr>
              <a:t>  expresion </a:t>
            </a:r>
            <a:r>
              <a:rPr>
                <a:solidFill>
                  <a:srgbClr val="007020"/>
                </a:solidFill>
                <a:latin typeface="Courier"/>
              </a:rPr>
              <a:t>&lt;-</a:t>
            </a:r>
            <a:r>
              <a:rPr>
                <a:latin typeface="Courier"/>
              </a:rPr>
              <a:t> </a:t>
            </a:r>
            <a:r>
              <a:rPr>
                <a:solidFill>
                  <a:srgbClr val="06287E"/>
                </a:solidFill>
                <a:latin typeface="Courier"/>
              </a:rPr>
              <a:t>paste</a:t>
            </a:r>
            <a:r>
              <a:rPr>
                <a:latin typeface="Courier"/>
              </a:rPr>
              <a:t>(</a:t>
            </a:r>
            <a:r>
              <a:rPr>
                <a:solidFill>
                  <a:srgbClr val="4070A0"/>
                </a:solidFill>
                <a:latin typeface="Courier"/>
              </a:rPr>
              <a:t>"Se rechaza la Ho en donde la media de la población está alrededor de "</a:t>
            </a:r>
            <a:r>
              <a:rPr>
                <a:latin typeface="Courier"/>
              </a:rPr>
              <a:t>, media.p, </a:t>
            </a:r>
            <a:r>
              <a:rPr>
                <a:solidFill>
                  <a:srgbClr val="4070A0"/>
                </a:solidFill>
                <a:latin typeface="Courier"/>
              </a:rPr>
              <a:t>"en un intervalo de confianza entre "</a:t>
            </a:r>
            <a:r>
              <a:rPr>
                <a:latin typeface="Courier"/>
              </a:rPr>
              <a:t>, intervalo[</a:t>
            </a:r>
            <a:r>
              <a:rPr>
                <a:solidFill>
                  <a:srgbClr val="40A070"/>
                </a:solidFill>
                <a:latin typeface="Courier"/>
              </a:rPr>
              <a:t>1</a:t>
            </a:r>
            <a:r>
              <a:rPr>
                <a:latin typeface="Courier"/>
              </a:rPr>
              <a:t>], </a:t>
            </a:r>
            <a:r>
              <a:rPr>
                <a:solidFill>
                  <a:srgbClr val="4070A0"/>
                </a:solidFill>
                <a:latin typeface="Courier"/>
              </a:rPr>
              <a:t>" y "</a:t>
            </a:r>
            <a:r>
              <a:rPr>
                <a:latin typeface="Courier"/>
              </a:rPr>
              <a:t>, intervalo[</a:t>
            </a:r>
            <a:r>
              <a:rPr>
                <a:solidFill>
                  <a:srgbClr val="40A070"/>
                </a:solidFill>
                <a:latin typeface="Courier"/>
              </a:rPr>
              <a:t>2</a:t>
            </a:r>
            <a:r>
              <a:rPr>
                <a:latin typeface="Courier"/>
              </a:rPr>
              <a:t>], </a:t>
            </a:r>
            <a:r>
              <a:rPr>
                <a:solidFill>
                  <a:srgbClr val="4070A0"/>
                </a:solidFill>
                <a:latin typeface="Courier"/>
              </a:rPr>
              <a:t>" con un nivel de confianza al "</a:t>
            </a:r>
            <a:r>
              <a:rPr>
                <a:latin typeface="Courier"/>
              </a:rPr>
              <a:t>, 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colas) </a:t>
            </a:r>
            <a:br/>
            <a:r>
              <a:rPr>
                <a:latin typeface="Courie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p>
        </p:txBody>
      </p:sp>
      <p:sp>
        <p:nvSpPr>
          <p:cNvPr id="3" name="Content Placeholder 2"/>
          <p:cNvSpPr>
            <a:spLocks noGrp="1"/>
          </p:cNvSpPr>
          <p:nvPr>
            <p:ph idx="1"/>
          </p:nvPr>
        </p:nvSpPr>
        <p:spPr/>
        <p:txBody>
          <a:bodyPr/>
          <a:lstStyle/>
          <a:p>
            <a:pPr lvl="0" marL="0" indent="0">
              <a:buNone/>
            </a:pPr>
            <a:r>
              <a:rPr/>
              <a:t>Salida: Se rechaza la Ho en donde la media de la población está alrededor de 52.5 en un intervalo de confianza entre 48.5956 y 51.4044 con un nivel de confianza al 90 %. a dos colas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Ejercicio</a:t>
            </a:r>
            <a:r>
              <a:rPr/>
              <a:t> </a:t>
            </a:r>
            <a:r>
              <a:rPr/>
              <a:t>a</a:t>
            </a:r>
            <a:r>
              <a:rPr/>
              <a:t> </a:t>
            </a:r>
            <a:r>
              <a:rPr/>
              <a:t>una</a:t>
            </a:r>
            <a:r>
              <a:rPr/>
              <a:t> </a:t>
            </a:r>
            <a:r>
              <a:rPr/>
              <a:t>cola</a:t>
            </a:r>
            <a:r>
              <a:rPr/>
              <a:t> </a:t>
            </a:r>
            <a:r>
              <a:rPr/>
              <a:t>IZQUIERDA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α</m:t>
                      </m:r>
                      <m:r>
                        <m:rPr>
                          <m:sty m:val="p"/>
                        </m:rPr>
                        <m:t>=</m:t>
                      </m:r>
                      <m:r>
                        <m:rPr>
                          <m:sty m:val="p"/>
                        </m:rPr>
                        <m:t>(</m:t>
                      </m:r>
                      <m:r>
                        <m:t>1</m:t>
                      </m:r>
                      <m:r>
                        <m:rPr>
                          <m:sty m:val="p"/>
                        </m:rPr>
                        <m:t>−</m:t>
                      </m:r>
                      <m:r>
                        <m:t>c</m:t>
                      </m:r>
                      <m:r>
                        <m:t>o</m:t>
                      </m:r>
                      <m:r>
                        <m:t>n</m:t>
                      </m:r>
                      <m:r>
                        <m:t>f</m:t>
                      </m:r>
                      <m:r>
                        <m:t>i</m:t>
                      </m:r>
                      <m:r>
                        <m:t>a</m:t>
                      </m:r>
                      <m:r>
                        <m:t>n</m:t>
                      </m:r>
                      <m:r>
                        <m:t>z</m:t>
                      </m:r>
                      <m:r>
                        <m:t>a</m:t>
                      </m:r>
                      <m:r>
                        <m:rPr>
                          <m:sty m:val="p"/>
                        </m:rPr>
                        <m:t>)</m:t>
                      </m:r>
                      <m:r>
                        <m:rPr>
                          <m:nor/>
                          <m:sty m:val="p"/>
                        </m:rPr>
                        <m:t>; una cola</m:t>
                      </m:r>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Definir</a:t>
            </a:r>
            <a:r>
              <a:rPr/>
              <a:t> </a:t>
            </a:r>
            <a:r>
              <a:rPr/>
              <a:t>Hipótesis</a:t>
            </a:r>
            <a:r>
              <a:rPr/>
              <a:t> </a:t>
            </a:r>
            <a:r>
              <a:rPr/>
              <a:t>(media)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¿Es la media de la población menor que 49?</a:t>
                </a:r>
              </a:p>
              <a:p>
                <a:pPr lvl="0" marL="0" indent="0">
                  <a:buNone/>
                </a:pPr>
                <a14:m>
                  <m:oMathPara xmlns:m="http://schemas.openxmlformats.org/officeDocument/2006/math">
                    <m:oMathParaPr>
                      <m:jc m:val="center"/>
                    </m:oMathParaPr>
                    <m:oMath>
                      <m:r>
                        <m:rPr>
                          <m:nor/>
                          <m:sty m:val="p"/>
                        </m:rPr>
                        <m:t>Ho:</m:t>
                      </m:r>
                      <m:r>
                        <m:t>μ</m:t>
                      </m:r>
                      <m:r>
                        <m:rPr>
                          <m:sty m:val="p"/>
                        </m:rPr>
                        <m:t>≥</m:t>
                      </m:r>
                      <m:r>
                        <m:t>49</m:t>
                      </m:r>
                    </m:oMath>
                  </m:oMathPara>
                </a14:m>
              </a:p>
              <a:p>
                <a:pPr lvl="0" marL="0" indent="0">
                  <a:buNone/>
                </a:pPr>
                <a14:m>
                  <m:oMathPara xmlns:m="http://schemas.openxmlformats.org/officeDocument/2006/math">
                    <m:oMathParaPr>
                      <m:jc m:val="center"/>
                    </m:oMathParaPr>
                    <m:oMath>
                      <m:r>
                        <m:rPr>
                          <m:nor/>
                          <m:sty m:val="p"/>
                        </m:rPr>
                        <m:t>Ha:</m:t>
                      </m:r>
                      <m:r>
                        <m:t>μ</m:t>
                      </m:r>
                      <m:r>
                        <m:rPr>
                          <m:sty m:val="p"/>
                        </m:rPr>
                        <m:t>&lt;</m:t>
                      </m:r>
                      <m:r>
                        <m:t>49</m:t>
                      </m:r>
                    </m:oMath>
                  </m:oMathPara>
                </a14:m>
              </a:p>
              <a:p>
                <a:pPr lvl="0" marL="0" indent="0">
                  <a:buNone/>
                </a:pPr>
                <a:r>
                  <a:rPr/>
                  <a:t>De acuerdo a la tabla es de una cola lado IZQUIERDO con distribución z…</a:t>
                </a:r>
              </a:p>
              <a:p>
                <a:pPr lvl="0" indent="0">
                  <a:buNone/>
                </a:pPr>
                <a:r>
                  <a:rPr>
                    <a:latin typeface="Courier"/>
                  </a:rPr>
                  <a:t>media.p </a:t>
                </a:r>
                <a:r>
                  <a:rPr>
                    <a:solidFill>
                      <a:srgbClr val="007020"/>
                    </a:solidFill>
                    <a:latin typeface="Courier"/>
                  </a:rPr>
                  <a:t>&lt;-</a:t>
                </a:r>
                <a:r>
                  <a:rPr>
                    <a:latin typeface="Courier"/>
                  </a:rPr>
                  <a:t> </a:t>
                </a:r>
                <a:r>
                  <a:rPr>
                    <a:solidFill>
                      <a:srgbClr val="40A070"/>
                    </a:solidFill>
                    <a:latin typeface="Courier"/>
                  </a:rPr>
                  <a:t>49</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Encontrar</a:t>
            </a:r>
            <a:r>
              <a:rPr/>
              <a:t> </a:t>
            </a:r>
            <a:r>
              <a:rPr/>
              <a:t>el</a:t>
            </a:r>
            <a:r>
              <a:rPr/>
              <a:t> </a:t>
            </a:r>
            <a:r>
              <a:rPr/>
              <a:t>valor</a:t>
            </a:r>
            <a:r>
              <a:rPr/>
              <a:t> </a:t>
            </a:r>
            <a:r>
              <a:rPr/>
              <a:t>de</a:t>
            </a:r>
            <a:r>
              <a:rPr/>
              <a:t> </a:t>
            </a:r>
            <a:r>
              <a:rPr/>
              <a:t>z</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z</m:t>
                      </m:r>
                      <m:r>
                        <m:rPr>
                          <m:sty m:val="p"/>
                        </m:rPr>
                        <m:t>=</m:t>
                      </m:r>
                      <m:f>
                        <m:fPr>
                          <m:type m:val="bar"/>
                        </m:fPr>
                        <m:num>
                          <m:acc>
                            <m:accPr>
                              <m:chr m:val="‾"/>
                            </m:accPr>
                            <m:e>
                              <m:r>
                                <m:t>x</m:t>
                              </m:r>
                            </m:e>
                          </m:acc>
                          <m:r>
                            <m:rPr>
                              <m:sty m:val="p"/>
                            </m:rPr>
                            <m:t>−</m:t>
                          </m:r>
                          <m:r>
                            <m:t>μ</m:t>
                          </m:r>
                        </m:num>
                        <m:den>
                          <m:r>
                            <m:t>σ</m:t>
                          </m:r>
                          <m:r>
                            <m:rPr>
                              <m:sty m:val="p"/>
                            </m:rPr>
                            <m:t>/</m:t>
                          </m:r>
                          <m:rad>
                            <m:radPr>
                              <m:degHide m:val="1"/>
                            </m:radPr>
                            <m:deg/>
                            <m:e>
                              <m:r>
                                <m:t>n</m:t>
                              </m:r>
                            </m:e>
                          </m:rad>
                        </m:den>
                      </m:f>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Calcular</a:t>
            </a:r>
            <a:r>
              <a:rPr/>
              <a:t> </a:t>
            </a:r>
            <a:r>
              <a:rPr/>
              <a:t>el</a:t>
            </a:r>
            <a:r>
              <a:rPr/>
              <a:t> </a:t>
            </a:r>
            <a:r>
              <a:rPr/>
              <a:t>valor</a:t>
            </a:r>
            <a:r>
              <a:rPr/>
              <a:t> </a:t>
            </a:r>
            <a:r>
              <a:rPr/>
              <a:t>de</a:t>
            </a:r>
            <a:r>
              <a:rPr/>
              <a:t> </a:t>
            </a:r>
            <a:r>
              <a:rPr/>
              <a:t>z</a:t>
            </a:r>
          </a:p>
        </p:txBody>
      </p:sp>
      <p:sp>
        <p:nvSpPr>
          <p:cNvPr id="3" name="Content Placeholder 2"/>
          <p:cNvSpPr>
            <a:spLocks noGrp="1"/>
          </p:cNvSpPr>
          <p:nvPr>
            <p:ph idx="1"/>
          </p:nvPr>
        </p:nvSpPr>
        <p:spPr/>
        <p:txBody>
          <a:bodyPr/>
          <a:lstStyle/>
          <a:p>
            <a:pPr lvl="0" indent="0">
              <a:buNone/>
            </a:pPr>
            <a:r>
              <a:rPr>
                <a:latin typeface="Courier"/>
              </a:rPr>
              <a:t>z </a:t>
            </a:r>
            <a:r>
              <a:rPr>
                <a:solidFill>
                  <a:srgbClr val="007020"/>
                </a:solidFill>
                <a:latin typeface="Courier"/>
              </a:rPr>
              <a:t>&lt;-</a:t>
            </a:r>
            <a:r>
              <a:rPr>
                <a:latin typeface="Courier"/>
              </a:rPr>
              <a:t> </a:t>
            </a:r>
            <a:r>
              <a:rPr>
                <a:solidFill>
                  <a:srgbClr val="06287E"/>
                </a:solidFill>
                <a:latin typeface="Courier"/>
              </a:rPr>
              <a:t>f.devolver.z.prueba</a:t>
            </a:r>
            <a:r>
              <a:rPr>
                <a:latin typeface="Courier"/>
              </a:rPr>
              <a:t>(</a:t>
            </a:r>
            <a:r>
              <a:rPr>
                <a:solidFill>
                  <a:srgbClr val="7D9029"/>
                </a:solidFill>
                <a:latin typeface="Courier"/>
              </a:rPr>
              <a:t>media.m =</a:t>
            </a:r>
            <a:r>
              <a:rPr>
                <a:latin typeface="Courier"/>
              </a:rPr>
              <a:t> media.m, </a:t>
            </a:r>
            <a:r>
              <a:rPr>
                <a:solidFill>
                  <a:srgbClr val="7D9029"/>
                </a:solidFill>
                <a:latin typeface="Courier"/>
              </a:rPr>
              <a:t>desv.p =</a:t>
            </a:r>
            <a:r>
              <a:rPr>
                <a:latin typeface="Courier"/>
              </a:rPr>
              <a:t> desv.p, </a:t>
            </a:r>
            <a:r>
              <a:rPr>
                <a:solidFill>
                  <a:srgbClr val="7D9029"/>
                </a:solidFill>
                <a:latin typeface="Courier"/>
              </a:rPr>
              <a:t>media.p =</a:t>
            </a:r>
            <a:r>
              <a:rPr>
                <a:latin typeface="Courier"/>
              </a:rPr>
              <a:t> media.p, </a:t>
            </a:r>
            <a:r>
              <a:rPr>
                <a:solidFill>
                  <a:srgbClr val="7D9029"/>
                </a:solidFill>
                <a:latin typeface="Courier"/>
              </a:rPr>
              <a:t>n =</a:t>
            </a:r>
            <a:r>
              <a:rPr>
                <a:latin typeface="Courier"/>
              </a:rPr>
              <a:t> n)</a:t>
            </a:r>
            <a:br/>
            <a:r>
              <a:rPr>
                <a:latin typeface="Courier"/>
              </a:rPr>
              <a:t>z</a:t>
            </a:r>
          </a:p>
          <a:p>
            <a:pPr lvl="0" indent="0">
              <a:buNone/>
            </a:pPr>
            <a:r>
              <a:rPr>
                <a:latin typeface="Courier"/>
              </a:rPr>
              <a:t>## [1] 1.090441</a:t>
            </a:r>
          </a:p>
          <a:p>
            <a:pPr lvl="0" marL="0" indent="0">
              <a:buNone/>
            </a:pPr>
            <a:r>
              <a:rPr/>
              <a:t>Es un valor de z que hay que contrastar contra el valor crítico de z dependiendo del nivel de confianza por el lado izquierdo.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z</a:t>
            </a:r>
            <a:r>
              <a:rPr/>
              <a:t> </a:t>
            </a:r>
            <a:r>
              <a:rPr/>
              <a:t>critico</a:t>
            </a:r>
          </a:p>
        </p:txBody>
      </p:sp>
      <p:sp>
        <p:nvSpPr>
          <p:cNvPr id="3" name="Content Placeholder 2"/>
          <p:cNvSpPr>
            <a:spLocks noGrp="1"/>
          </p:cNvSpPr>
          <p:nvPr>
            <p:ph idx="1"/>
          </p:nvPr>
        </p:nvSpPr>
        <p:spPr/>
        <p:txBody>
          <a:bodyPr/>
          <a:lstStyle/>
          <a:p>
            <a:pPr lvl="0" indent="0">
              <a:buNone/>
            </a:pPr>
            <a:r>
              <a:rPr>
                <a:latin typeface="Courier"/>
              </a:rPr>
              <a:t>conf </a:t>
            </a:r>
            <a:r>
              <a:rPr>
                <a:solidFill>
                  <a:srgbClr val="007020"/>
                </a:solidFill>
                <a:latin typeface="Courier"/>
              </a:rPr>
              <a:t>&lt;-</a:t>
            </a:r>
            <a:r>
              <a:rPr>
                <a:latin typeface="Courier"/>
              </a:rPr>
              <a:t> </a:t>
            </a:r>
            <a:r>
              <a:rPr>
                <a:solidFill>
                  <a:srgbClr val="40A070"/>
                </a:solidFill>
                <a:latin typeface="Courier"/>
              </a:rPr>
              <a:t>0.90</a:t>
            </a:r>
            <a:br/>
            <a:r>
              <a:rPr>
                <a:latin typeface="Courier"/>
              </a:rPr>
              <a:t>alfa </a:t>
            </a:r>
            <a:r>
              <a:rPr>
                <a:solidFill>
                  <a:srgbClr val="007020"/>
                </a:solidFill>
                <a:latin typeface="Courier"/>
              </a:rPr>
              <a:t>&lt;-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br/>
            <a:r>
              <a:rPr>
                <a:latin typeface="Courier"/>
              </a:rPr>
              <a:t>z.critico </a:t>
            </a:r>
            <a:r>
              <a:rPr>
                <a:solidFill>
                  <a:srgbClr val="007020"/>
                </a:solidFill>
                <a:latin typeface="Courier"/>
              </a:rPr>
              <a:t>&lt;-</a:t>
            </a:r>
            <a:r>
              <a:rPr>
                <a:latin typeface="Courier"/>
              </a:rPr>
              <a:t> </a:t>
            </a:r>
            <a:r>
              <a:rPr>
                <a:solidFill>
                  <a:srgbClr val="06287E"/>
                </a:solidFill>
                <a:latin typeface="Courier"/>
              </a:rPr>
              <a:t>abs</a:t>
            </a:r>
            <a:r>
              <a:rPr>
                <a:latin typeface="Courier"/>
              </a:rPr>
              <a:t>(</a:t>
            </a:r>
            <a:r>
              <a:rPr>
                <a:solidFill>
                  <a:srgbClr val="06287E"/>
                </a:solidFill>
                <a:latin typeface="Courier"/>
              </a:rPr>
              <a:t>qnorm</a:t>
            </a:r>
            <a:r>
              <a:rPr>
                <a:latin typeface="Courier"/>
              </a:rPr>
              <a:t>(</a:t>
            </a:r>
            <a:r>
              <a:rPr>
                <a:solidFill>
                  <a:srgbClr val="7D9029"/>
                </a:solidFill>
                <a:latin typeface="Courier"/>
              </a:rPr>
              <a:t>p =</a:t>
            </a:r>
            <a:r>
              <a:rPr>
                <a:latin typeface="Courier"/>
              </a:rPr>
              <a:t> alfa))</a:t>
            </a:r>
            <a:br/>
            <a:r>
              <a:rPr>
                <a:solidFill>
                  <a:srgbClr val="4070A0"/>
                </a:solidFill>
                <a:latin typeface="Courier"/>
              </a:rPr>
              <a:t>-</a:t>
            </a:r>
            <a:r>
              <a:rPr>
                <a:latin typeface="Courier"/>
              </a:rPr>
              <a:t>z.critico; z.critico</a:t>
            </a:r>
          </a:p>
          <a:p>
            <a:pPr lvl="0" indent="0">
              <a:buNone/>
            </a:pPr>
            <a:r>
              <a:rPr>
                <a:latin typeface="Courier"/>
              </a:rPr>
              <a:t>## [1] -1.281552</a:t>
            </a:r>
          </a:p>
          <a:p>
            <a:pPr lvl="0" indent="0">
              <a:buNone/>
            </a:pPr>
            <a:r>
              <a:rPr>
                <a:latin typeface="Courier"/>
              </a:rPr>
              <a:t>## [1] 1.281552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Construir</a:t>
            </a:r>
            <a:r>
              <a:rPr/>
              <a:t> </a:t>
            </a:r>
            <a:r>
              <a:rPr/>
              <a:t>gráfica</a:t>
            </a:r>
          </a:p>
        </p:txBody>
      </p:sp>
      <p:sp>
        <p:nvSpPr>
          <p:cNvPr id="3" name="Content Placeholder 2"/>
          <p:cNvSpPr>
            <a:spLocks noGrp="1"/>
          </p:cNvSpPr>
          <p:nvPr>
            <p:ph idx="1"/>
          </p:nvPr>
        </p:nvSpPr>
        <p:spPr/>
        <p:txBody>
          <a:bodyPr/>
          <a:lstStyle/>
          <a:p>
            <a:pPr lvl="0" indent="0">
              <a:buNone/>
            </a:pPr>
            <a:r>
              <a:rPr>
                <a:solidFill>
                  <a:srgbClr val="06287E"/>
                </a:solidFill>
                <a:latin typeface="Courier"/>
              </a:rPr>
              <a:t>visualize.norm</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a:t>
            </a:r>
            <a:r>
              <a:rPr>
                <a:solidFill>
                  <a:srgbClr val="4070A0"/>
                </a:solidFill>
                <a:latin typeface="Courier"/>
              </a:rPr>
              <a:t>-</a:t>
            </a:r>
            <a:r>
              <a:rPr>
                <a:latin typeface="Courier"/>
              </a:rPr>
              <a:t>z.critico), </a:t>
            </a:r>
            <a:r>
              <a:rPr>
                <a:solidFill>
                  <a:srgbClr val="7D9029"/>
                </a:solidFill>
                <a:latin typeface="Courier"/>
              </a:rPr>
              <a:t>section =</a:t>
            </a:r>
            <a:r>
              <a:rPr>
                <a:latin typeface="Courier"/>
              </a:rPr>
              <a:t> </a:t>
            </a:r>
            <a:r>
              <a:rPr>
                <a:solidFill>
                  <a:srgbClr val="4070A0"/>
                </a:solidFill>
                <a:latin typeface="Courier"/>
              </a:rPr>
              <a:t>"lower"</a:t>
            </a:r>
            <a:r>
              <a:rPr>
                <a:latin typeface="Courier"/>
              </a:rPr>
              <a:t>)  </a:t>
            </a:r>
            <a:r>
              <a:rPr>
                <a:solidFill>
                  <a:srgbClr val="4070A0"/>
                </a:solidFill>
                <a:latin typeface="Courier"/>
              </a:rPr>
              <a:t>+</a:t>
            </a:r>
            <a:br/>
            <a:r>
              <a:rPr>
                <a:latin typeface="Courier"/>
              </a:rPr>
              <a:t>  </a:t>
            </a:r>
            <a:r>
              <a:rPr>
                <a:solidFill>
                  <a:srgbClr val="06287E"/>
                </a:solidFill>
                <a:latin typeface="Courier"/>
              </a:rPr>
              <a:t>text</a:t>
            </a:r>
            <a:r>
              <a:rPr>
                <a:latin typeface="Courier"/>
              </a:rPr>
              <a:t>(</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06287E"/>
                </a:solidFill>
                <a:latin typeface="Courier"/>
              </a:rPr>
              <a:t>paste</a:t>
            </a:r>
            <a:r>
              <a:rPr>
                <a:latin typeface="Courier"/>
              </a:rPr>
              <a:t>(conf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a:t>
            </a:r>
            <a:r>
              <a:rPr>
                <a:solidFill>
                  <a:srgbClr val="4070A0"/>
                </a:solidFill>
                <a:latin typeface="Courier"/>
              </a:rPr>
              <a:t>"\n"</a:t>
            </a:r>
            <a:r>
              <a:rPr>
                <a:latin typeface="Courier"/>
              </a:rPr>
              <a:t>, </a:t>
            </a:r>
            <a:r>
              <a:rPr>
                <a:solidFill>
                  <a:srgbClr val="4070A0"/>
                </a:solidFill>
                <a:latin typeface="Courier"/>
              </a:rPr>
              <a:t>"alfa="</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r>
              <a:rPr>
                <a:solidFill>
                  <a:srgbClr val="4070A0"/>
                </a:solidFill>
                <a:latin typeface="Courier"/>
              </a:rPr>
              <a:t>"\n"</a:t>
            </a:r>
            <a:r>
              <a:rPr>
                <a:latin typeface="Courier"/>
              </a:rPr>
              <a:t>,  </a:t>
            </a:r>
            <a:r>
              <a:rPr>
                <a:solidFill>
                  <a:srgbClr val="4070A0"/>
                </a:solidFill>
                <a:latin typeface="Courier"/>
              </a:rPr>
              <a:t>"alfa  =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 </a:t>
            </a:r>
            <a:r>
              <a:rPr>
                <a:solidFill>
                  <a:srgbClr val="4070A0"/>
                </a:solidFill>
                <a:latin typeface="Courier"/>
              </a:rPr>
              <a:t>"\n"</a:t>
            </a:r>
            <a:r>
              <a:rPr>
                <a:latin typeface="Courier"/>
              </a:rPr>
              <a:t>, </a:t>
            </a:r>
            <a:r>
              <a:rPr>
                <a:solidFill>
                  <a:srgbClr val="4070A0"/>
                </a:solidFill>
                <a:latin typeface="Courier"/>
              </a:rPr>
              <a:t>"Acepta Ho"</a:t>
            </a:r>
            <a:r>
              <a:rPr>
                <a:latin typeface="Courier"/>
              </a:rPr>
              <a:t>, </a:t>
            </a:r>
            <a:r>
              <a:rPr>
                <a:solidFill>
                  <a:srgbClr val="7D9029"/>
                </a:solidFill>
                <a:latin typeface="Courier"/>
              </a:rPr>
              <a:t>sep =</a:t>
            </a:r>
            <a:r>
              <a:rPr>
                <a:latin typeface="Courier"/>
              </a:rPr>
              <a:t> </a:t>
            </a:r>
            <a:r>
              <a:rPr>
                <a:solidFill>
                  <a:srgbClr val="4070A0"/>
                </a:solidFill>
                <a:latin typeface="Courier"/>
              </a:rPr>
              <a:t>""</a:t>
            </a:r>
            <a:r>
              <a:rPr>
                <a:latin typeface="Courier"/>
              </a:rPr>
              <a:t>),  </a:t>
            </a:r>
            <a:r>
              <a:rPr>
                <a:solidFill>
                  <a:srgbClr val="7D9029"/>
                </a:solidFill>
                <a:latin typeface="Courier"/>
              </a:rPr>
              <a:t>col =</a:t>
            </a:r>
            <a:r>
              <a:rPr>
                <a:latin typeface="Courier"/>
              </a:rPr>
              <a:t> </a:t>
            </a:r>
            <a:r>
              <a:rPr>
                <a:solidFill>
                  <a:srgbClr val="4070A0"/>
                </a:solidFill>
                <a:latin typeface="Courier"/>
              </a:rPr>
              <a:t>"black"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z, </a:t>
            </a:r>
            <a:r>
              <a:rPr>
                <a:solidFill>
                  <a:srgbClr val="7D9029"/>
                </a:solidFill>
                <a:latin typeface="Courier"/>
              </a:rPr>
              <a:t>col=</a:t>
            </a:r>
            <a:r>
              <a:rPr>
                <a:solidFill>
                  <a:srgbClr val="4070A0"/>
                </a:solidFill>
                <a:latin typeface="Courier"/>
              </a:rPr>
              <a:t>'red'</a:t>
            </a:r>
            <a:r>
              <a:rPr>
                <a:latin typeface="Courier"/>
              </a:rPr>
              <a:t>, </a:t>
            </a:r>
            <a:r>
              <a:rPr>
                <a:solidFill>
                  <a:srgbClr val="7D9029"/>
                </a:solidFill>
                <a:latin typeface="Courier"/>
              </a:rPr>
              <a:t>lwd =</a:t>
            </a:r>
            <a:r>
              <a:rPr>
                <a:latin typeface="Courier"/>
              </a:rPr>
              <a:t> </a:t>
            </a:r>
            <a:r>
              <a:rPr>
                <a:solidFill>
                  <a:srgbClr val="40A070"/>
                </a:solidFill>
                <a:latin typeface="Courier"/>
              </a:rPr>
              <a:t>1</a:t>
            </a:r>
            <a:r>
              <a:rPr>
                <a:latin typeface="Courier"/>
              </a:rPr>
              <a:t>, </a:t>
            </a:r>
            <a:r>
              <a:rPr>
                <a:solidFill>
                  <a:srgbClr val="7D9029"/>
                </a:solidFill>
                <a:latin typeface="Courier"/>
              </a:rPr>
              <a:t>lty=</a:t>
            </a:r>
            <a:r>
              <a:rPr>
                <a:latin typeface="Courier"/>
              </a:rPr>
              <a:t> </a:t>
            </a:r>
            <a:r>
              <a:rPr>
                <a:solidFill>
                  <a:srgbClr val="40A070"/>
                </a:solidFill>
                <a:latin typeface="Courier"/>
              </a:rPr>
              <a:t>4</a:t>
            </a:r>
            <a:r>
              <a:rPr>
                <a:latin typeface="Courie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ueba-de-HipOtesis-con-Z-e-intervalo_files/figure-pptx/unnamed-chunk-2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Fundamento</a:t>
            </a:r>
            <a:r>
              <a:rPr/>
              <a:t> </a:t>
            </a:r>
            <a:r>
              <a:rPr/>
              <a:t>teórico</a:t>
            </a:r>
            <a:r>
              <a:rPr/>
              <a:t> </a:t>
            </a:r>
            <a:r>
              <a:rPr/>
              <a:t>Hipótesis</a:t>
            </a:r>
          </a:p>
        </p:txBody>
      </p:sp>
      <p:sp>
        <p:nvSpPr>
          <p:cNvPr id="3" name="Content Placeholder 2"/>
          <p:cNvSpPr>
            <a:spLocks noGrp="1"/>
          </p:cNvSpPr>
          <p:nvPr>
            <p:ph idx="1"/>
          </p:nvPr>
        </p:nvSpPr>
        <p:spPr/>
        <p:txBody>
          <a:bodyPr/>
          <a:lstStyle/>
          <a:p>
            <a:pPr lvl="0" marL="0" indent="0">
              <a:buNone/>
            </a:pPr>
            <a:r>
              <a:rPr/>
              <a:t>Intro: Una presunto culpable se tiene que demostrar su inocencia o su culpabilidad</a:t>
            </a:r>
          </a:p>
          <a:p>
            <a:pPr lvl="0" marL="0" indent="0">
              <a:buNone/>
            </a:pPr>
            <a:r>
              <a:rPr/>
              <a:t>¿Es culpable el presunto?</a:t>
            </a:r>
          </a:p>
          <a:p>
            <a:pPr lvl="1"/>
            <a:r>
              <a:rPr/>
              <a:t>Ho: Hipótesis nula. No es culpable</a:t>
            </a:r>
          </a:p>
          <a:p>
            <a:pPr lvl="1"/>
            <a:r>
              <a:rPr/>
              <a:t>Ha: Hipótesis alternativa Si es culpable</a:t>
            </a:r>
          </a:p>
          <a:p>
            <a:pPr lvl="0" marL="0" indent="0">
              <a:buNone/>
            </a:pPr>
            <a:r>
              <a:rPr/>
              <a:t>La idea de hipótesis es tener elementos estadísticos (valores numéricos) para que puedan ser comparados y tomar la decisión de aceptar o no una hipótesis.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integer(0)</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Intervalo</a:t>
            </a:r>
            <a:r>
              <a:rPr/>
              <a:t> </a:t>
            </a:r>
            <a:r>
              <a:rPr/>
              <a:t>de</a:t>
            </a:r>
            <a:r>
              <a:rPr/>
              <a:t> </a:t>
            </a:r>
            <a:r>
              <a:rPr/>
              <a:t>confianza</a:t>
            </a:r>
          </a:p>
        </p:txBody>
      </p:sp>
      <p:sp>
        <p:nvSpPr>
          <p:cNvPr id="3" name="Content Placeholder 2"/>
          <p:cNvSpPr>
            <a:spLocks noGrp="1"/>
          </p:cNvSpPr>
          <p:nvPr>
            <p:ph idx="1"/>
          </p:nvPr>
        </p:nvSpPr>
        <p:spPr/>
        <p:txBody>
          <a:bodyPr/>
          <a:lstStyle/>
          <a:p>
            <a:pPr lvl="0" indent="0">
              <a:buNone/>
            </a:pPr>
            <a:r>
              <a:rPr>
                <a:latin typeface="Courier"/>
              </a:rPr>
              <a:t>intervalo </a:t>
            </a:r>
            <a:r>
              <a:rPr>
                <a:solidFill>
                  <a:srgbClr val="007020"/>
                </a:solidFill>
                <a:latin typeface="Courier"/>
              </a:rPr>
              <a:t>&lt;-</a:t>
            </a:r>
            <a:r>
              <a:rPr>
                <a:latin typeface="Courier"/>
              </a:rPr>
              <a:t> </a:t>
            </a:r>
            <a:r>
              <a:rPr>
                <a:solidFill>
                  <a:srgbClr val="06287E"/>
                </a:solidFill>
                <a:latin typeface="Courier"/>
              </a:rPr>
              <a:t>f.intervalo.confianza.z</a:t>
            </a:r>
            <a:r>
              <a:rPr>
                <a:latin typeface="Courier"/>
              </a:rPr>
              <a:t>(</a:t>
            </a:r>
            <a:r>
              <a:rPr>
                <a:solidFill>
                  <a:srgbClr val="7D9029"/>
                </a:solidFill>
                <a:latin typeface="Courier"/>
              </a:rPr>
              <a:t>media =</a:t>
            </a:r>
            <a:r>
              <a:rPr>
                <a:latin typeface="Courier"/>
              </a:rPr>
              <a:t> media.m, </a:t>
            </a:r>
            <a:r>
              <a:rPr>
                <a:solidFill>
                  <a:srgbClr val="7D9029"/>
                </a:solidFill>
                <a:latin typeface="Courier"/>
              </a:rPr>
              <a:t>desv =</a:t>
            </a:r>
            <a:r>
              <a:rPr>
                <a:latin typeface="Courier"/>
              </a:rPr>
              <a:t> desv.m, </a:t>
            </a:r>
            <a:r>
              <a:rPr>
                <a:solidFill>
                  <a:srgbClr val="7D9029"/>
                </a:solidFill>
                <a:latin typeface="Courier"/>
              </a:rPr>
              <a:t>confianza =</a:t>
            </a:r>
            <a:r>
              <a:rPr>
                <a:latin typeface="Courier"/>
              </a:rPr>
              <a:t> conf, </a:t>
            </a:r>
            <a:r>
              <a:rPr>
                <a:solidFill>
                  <a:srgbClr val="7D9029"/>
                </a:solidFill>
                <a:latin typeface="Courier"/>
              </a:rPr>
              <a:t>n =</a:t>
            </a:r>
            <a:r>
              <a:rPr>
                <a:latin typeface="Courier"/>
              </a:rPr>
              <a:t> n)</a:t>
            </a:r>
            <a:br/>
            <a:r>
              <a:rPr>
                <a:latin typeface="Courier"/>
              </a:rPr>
              <a:t>intervalo</a:t>
            </a:r>
          </a:p>
          <a:p>
            <a:pPr lvl="0" indent="0">
              <a:buNone/>
            </a:pPr>
            <a:r>
              <a:rPr>
                <a:latin typeface="Courier"/>
              </a:rPr>
              <a:t>## [1] 48.5956 51.4044</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Aceptar</a:t>
            </a:r>
            <a:r>
              <a:rPr/>
              <a:t> </a:t>
            </a:r>
            <a:r>
              <a:rPr/>
              <a:t>o</a:t>
            </a:r>
            <a:r>
              <a:rPr/>
              <a:t> </a:t>
            </a:r>
            <a:r>
              <a:rPr/>
              <a:t>rechazar</a:t>
            </a:r>
            <a:r>
              <a:rPr/>
              <a:t> </a:t>
            </a:r>
            <a:r>
              <a:rPr/>
              <a:t>Ho</a:t>
            </a:r>
          </a:p>
        </p:txBody>
      </p:sp>
      <p:sp>
        <p:nvSpPr>
          <p:cNvPr id="3" name="Content Placeholder 2"/>
          <p:cNvSpPr>
            <a:spLocks noGrp="1"/>
          </p:cNvSpPr>
          <p:nvPr>
            <p:ph idx="1"/>
          </p:nvPr>
        </p:nvSpPr>
        <p:spPr/>
        <p:txBody>
          <a:bodyPr/>
          <a:lstStyle/>
          <a:p>
            <a:pPr lvl="0" indent="0">
              <a:buNone/>
            </a:pPr>
            <a:r>
              <a:rPr>
                <a:latin typeface="Courier"/>
              </a:rPr>
              <a:t>colas </a:t>
            </a:r>
            <a:r>
              <a:rPr>
                <a:solidFill>
                  <a:srgbClr val="007020"/>
                </a:solidFill>
                <a:latin typeface="Courier"/>
              </a:rPr>
              <a:t>&lt;-</a:t>
            </a:r>
            <a:r>
              <a:rPr>
                <a:latin typeface="Courier"/>
              </a:rPr>
              <a:t> </a:t>
            </a:r>
            <a:r>
              <a:rPr>
                <a:solidFill>
                  <a:srgbClr val="4070A0"/>
                </a:solidFill>
                <a:latin typeface="Courier"/>
              </a:rPr>
              <a:t>" una cola por la izquierda"</a:t>
            </a:r>
            <a:br/>
            <a:r>
              <a:rPr b="1">
                <a:solidFill>
                  <a:srgbClr val="007020"/>
                </a:solidFill>
                <a:latin typeface="Courier"/>
              </a:rPr>
              <a:t>if</a:t>
            </a:r>
            <a:r>
              <a:rPr>
                <a:latin typeface="Courier"/>
              </a:rPr>
              <a:t> (</a:t>
            </a:r>
            <a:r>
              <a:rPr>
                <a:solidFill>
                  <a:srgbClr val="4070A0"/>
                </a:solidFill>
                <a:latin typeface="Courier"/>
              </a:rPr>
              <a:t>-</a:t>
            </a:r>
            <a:r>
              <a:rPr>
                <a:latin typeface="Courier"/>
              </a:rPr>
              <a:t>z.critico </a:t>
            </a:r>
            <a:r>
              <a:rPr>
                <a:solidFill>
                  <a:srgbClr val="4070A0"/>
                </a:solidFill>
                <a:latin typeface="Courier"/>
              </a:rPr>
              <a:t>&lt;=</a:t>
            </a:r>
            <a:r>
              <a:rPr>
                <a:latin typeface="Courier"/>
              </a:rPr>
              <a:t> z ) {</a:t>
            </a:r>
            <a:br/>
            <a:r>
              <a:rPr>
                <a:latin typeface="Courier"/>
              </a:rPr>
              <a:t>  expresion </a:t>
            </a:r>
            <a:r>
              <a:rPr>
                <a:solidFill>
                  <a:srgbClr val="007020"/>
                </a:solidFill>
                <a:latin typeface="Courier"/>
              </a:rPr>
              <a:t>&lt;-</a:t>
            </a:r>
            <a:r>
              <a:rPr>
                <a:latin typeface="Courier"/>
              </a:rPr>
              <a:t> </a:t>
            </a:r>
            <a:r>
              <a:rPr>
                <a:solidFill>
                  <a:srgbClr val="06287E"/>
                </a:solidFill>
                <a:latin typeface="Courier"/>
              </a:rPr>
              <a:t>paste</a:t>
            </a:r>
            <a:r>
              <a:rPr>
                <a:latin typeface="Courier"/>
              </a:rPr>
              <a:t>(</a:t>
            </a:r>
            <a:r>
              <a:rPr>
                <a:solidFill>
                  <a:srgbClr val="4070A0"/>
                </a:solidFill>
                <a:latin typeface="Courier"/>
              </a:rPr>
              <a:t>"Se acepta la Ho en donde la media de la población es mayor o igual a "</a:t>
            </a:r>
            <a:r>
              <a:rPr>
                <a:latin typeface="Courier"/>
              </a:rPr>
              <a:t>, media.p, </a:t>
            </a:r>
            <a:r>
              <a:rPr>
                <a:solidFill>
                  <a:srgbClr val="4070A0"/>
                </a:solidFill>
                <a:latin typeface="Courier"/>
              </a:rPr>
              <a:t>"en un intervalo de confianza entre "</a:t>
            </a:r>
            <a:r>
              <a:rPr>
                <a:latin typeface="Courier"/>
              </a:rPr>
              <a:t>, intervalo[</a:t>
            </a:r>
            <a:r>
              <a:rPr>
                <a:solidFill>
                  <a:srgbClr val="40A070"/>
                </a:solidFill>
                <a:latin typeface="Courier"/>
              </a:rPr>
              <a:t>1</a:t>
            </a:r>
            <a:r>
              <a:rPr>
                <a:latin typeface="Courier"/>
              </a:rPr>
              <a:t>], </a:t>
            </a:r>
            <a:r>
              <a:rPr>
                <a:solidFill>
                  <a:srgbClr val="4070A0"/>
                </a:solidFill>
                <a:latin typeface="Courier"/>
              </a:rPr>
              <a:t>" y "</a:t>
            </a:r>
            <a:r>
              <a:rPr>
                <a:latin typeface="Courier"/>
              </a:rPr>
              <a:t>, intervalo[</a:t>
            </a:r>
            <a:r>
              <a:rPr>
                <a:solidFill>
                  <a:srgbClr val="40A070"/>
                </a:solidFill>
                <a:latin typeface="Courier"/>
              </a:rPr>
              <a:t>2</a:t>
            </a:r>
            <a:r>
              <a:rPr>
                <a:latin typeface="Courier"/>
              </a:rPr>
              <a:t>], </a:t>
            </a:r>
            <a:r>
              <a:rPr>
                <a:solidFill>
                  <a:srgbClr val="4070A0"/>
                </a:solidFill>
                <a:latin typeface="Courier"/>
              </a:rPr>
              <a:t>" con un nivel de confianza al "</a:t>
            </a:r>
            <a:r>
              <a:rPr>
                <a:latin typeface="Courier"/>
              </a:rPr>
              <a:t>, 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colas) </a:t>
            </a:r>
            <a:br/>
            <a:r>
              <a:rPr>
                <a:latin typeface="Courier"/>
              </a:rPr>
              <a:t>} </a:t>
            </a:r>
            <a:r>
              <a:rPr b="1">
                <a:solidFill>
                  <a:srgbClr val="007020"/>
                </a:solidFill>
                <a:latin typeface="Courier"/>
              </a:rPr>
              <a:t>else</a:t>
            </a:r>
            <a:r>
              <a:rPr>
                <a:latin typeface="Courier"/>
              </a:rPr>
              <a:t> {</a:t>
            </a:r>
            <a:br/>
            <a:r>
              <a:rPr>
                <a:latin typeface="Courier"/>
              </a:rPr>
              <a:t>  expresion </a:t>
            </a:r>
            <a:r>
              <a:rPr>
                <a:solidFill>
                  <a:srgbClr val="007020"/>
                </a:solidFill>
                <a:latin typeface="Courier"/>
              </a:rPr>
              <a:t>&lt;-</a:t>
            </a:r>
            <a:r>
              <a:rPr>
                <a:latin typeface="Courier"/>
              </a:rPr>
              <a:t> </a:t>
            </a:r>
            <a:r>
              <a:rPr>
                <a:solidFill>
                  <a:srgbClr val="06287E"/>
                </a:solidFill>
                <a:latin typeface="Courier"/>
              </a:rPr>
              <a:t>paste</a:t>
            </a:r>
            <a:r>
              <a:rPr>
                <a:latin typeface="Courier"/>
              </a:rPr>
              <a:t>(</a:t>
            </a:r>
            <a:r>
              <a:rPr>
                <a:solidFill>
                  <a:srgbClr val="4070A0"/>
                </a:solidFill>
                <a:latin typeface="Courier"/>
              </a:rPr>
              <a:t>"Se rechaza la Ho en donde la media de la población es mayor o igual a "</a:t>
            </a:r>
            <a:r>
              <a:rPr>
                <a:latin typeface="Courier"/>
              </a:rPr>
              <a:t>, media.p, </a:t>
            </a:r>
            <a:r>
              <a:rPr>
                <a:solidFill>
                  <a:srgbClr val="4070A0"/>
                </a:solidFill>
                <a:latin typeface="Courier"/>
              </a:rPr>
              <a:t>"en un intervalo de confianza entre "</a:t>
            </a:r>
            <a:r>
              <a:rPr>
                <a:latin typeface="Courier"/>
              </a:rPr>
              <a:t>, intervalo[</a:t>
            </a:r>
            <a:r>
              <a:rPr>
                <a:solidFill>
                  <a:srgbClr val="40A070"/>
                </a:solidFill>
                <a:latin typeface="Courier"/>
              </a:rPr>
              <a:t>1</a:t>
            </a:r>
            <a:r>
              <a:rPr>
                <a:latin typeface="Courier"/>
              </a:rPr>
              <a:t>], </a:t>
            </a:r>
            <a:r>
              <a:rPr>
                <a:solidFill>
                  <a:srgbClr val="4070A0"/>
                </a:solidFill>
                <a:latin typeface="Courier"/>
              </a:rPr>
              <a:t>" y "</a:t>
            </a:r>
            <a:r>
              <a:rPr>
                <a:latin typeface="Courier"/>
              </a:rPr>
              <a:t>, intervalo[</a:t>
            </a:r>
            <a:r>
              <a:rPr>
                <a:solidFill>
                  <a:srgbClr val="40A070"/>
                </a:solidFill>
                <a:latin typeface="Courier"/>
              </a:rPr>
              <a:t>2</a:t>
            </a:r>
            <a:r>
              <a:rPr>
                <a:latin typeface="Courier"/>
              </a:rPr>
              <a:t>], </a:t>
            </a:r>
            <a:r>
              <a:rPr>
                <a:solidFill>
                  <a:srgbClr val="4070A0"/>
                </a:solidFill>
                <a:latin typeface="Courier"/>
              </a:rPr>
              <a:t>" con un nivel de confianza al "</a:t>
            </a:r>
            <a:r>
              <a:rPr>
                <a:latin typeface="Courier"/>
              </a:rPr>
              <a:t>, 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colas) </a:t>
            </a:r>
            <a:br/>
            <a:r>
              <a:rPr>
                <a:latin typeface="Courier"/>
              </a:rPr>
              <a: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p>
        </p:txBody>
      </p:sp>
      <p:sp>
        <p:nvSpPr>
          <p:cNvPr id="3" name="Content Placeholder 2"/>
          <p:cNvSpPr>
            <a:spLocks noGrp="1"/>
          </p:cNvSpPr>
          <p:nvPr>
            <p:ph idx="1"/>
          </p:nvPr>
        </p:nvSpPr>
        <p:spPr/>
        <p:txBody>
          <a:bodyPr/>
          <a:lstStyle/>
          <a:p>
            <a:pPr lvl="0" marL="0" indent="0">
              <a:buNone/>
            </a:pPr>
            <a:r>
              <a:rPr/>
              <a:t>Salida: Se acepta la Ho en donde la media de la población es mayor o igual a 49 en un intervalo de confianza entre 48.5956 y 51.4044 con un nivel de confianza al 90 %. una cola por la izquierda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Definir</a:t>
            </a:r>
            <a:r>
              <a:rPr/>
              <a:t> </a:t>
            </a:r>
            <a:r>
              <a:rPr/>
              <a:t>Hipótesis</a:t>
            </a:r>
            <a:r>
              <a:rPr/>
              <a:t> </a:t>
            </a:r>
            <a:r>
              <a:rPr/>
              <a:t>(media)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¿Es la media de la población menor que 52.4?</a:t>
                </a:r>
              </a:p>
              <a:p>
                <a:pPr lvl="0" marL="0" indent="0">
                  <a:buNone/>
                </a:pPr>
                <a14:m>
                  <m:oMathPara xmlns:m="http://schemas.openxmlformats.org/officeDocument/2006/math">
                    <m:oMathParaPr>
                      <m:jc m:val="center"/>
                    </m:oMathParaPr>
                    <m:oMath>
                      <m:r>
                        <m:rPr>
                          <m:nor/>
                          <m:sty m:val="p"/>
                        </m:rPr>
                        <m:t>Ho:</m:t>
                      </m:r>
                      <m:r>
                        <m:t>μ</m:t>
                      </m:r>
                      <m:r>
                        <m:rPr>
                          <m:sty m:val="p"/>
                        </m:rPr>
                        <m:t>≥</m:t>
                      </m:r>
                      <m:r>
                        <m:t>52.4</m:t>
                      </m:r>
                    </m:oMath>
                  </m:oMathPara>
                </a14:m>
              </a:p>
              <a:p>
                <a:pPr lvl="0" marL="0" indent="0">
                  <a:buNone/>
                </a:pPr>
                <a14:m>
                  <m:oMathPara xmlns:m="http://schemas.openxmlformats.org/officeDocument/2006/math">
                    <m:oMathParaPr>
                      <m:jc m:val="center"/>
                    </m:oMathParaPr>
                    <m:oMath>
                      <m:r>
                        <m:rPr>
                          <m:nor/>
                          <m:sty m:val="p"/>
                        </m:rPr>
                        <m:t>Ha:</m:t>
                      </m:r>
                      <m:r>
                        <m:t>μ</m:t>
                      </m:r>
                      <m:r>
                        <m:rPr>
                          <m:sty m:val="p"/>
                        </m:rPr>
                        <m:t>&lt;</m:t>
                      </m:r>
                      <m:r>
                        <m:t>52.4</m:t>
                      </m:r>
                    </m:oMath>
                  </m:oMathPara>
                </a14:m>
              </a:p>
              <a:p>
                <a:pPr lvl="0" marL="0" indent="0">
                  <a:buNone/>
                </a:pPr>
                <a:r>
                  <a:rPr/>
                  <a:t>De acuerdo a la tabla es de una cola lado IZQUIERDO con distribución z…</a:t>
                </a:r>
              </a:p>
              <a:p>
                <a:pPr lvl="0" indent="0">
                  <a:buNone/>
                </a:pPr>
                <a:r>
                  <a:rPr>
                    <a:latin typeface="Courier"/>
                  </a:rPr>
                  <a:t>media.p </a:t>
                </a:r>
                <a:r>
                  <a:rPr>
                    <a:solidFill>
                      <a:srgbClr val="007020"/>
                    </a:solidFill>
                    <a:latin typeface="Courier"/>
                  </a:rPr>
                  <a:t>&lt;-</a:t>
                </a:r>
                <a:r>
                  <a:rPr>
                    <a:latin typeface="Courier"/>
                  </a:rPr>
                  <a:t> </a:t>
                </a:r>
                <a:r>
                  <a:rPr>
                    <a:solidFill>
                      <a:srgbClr val="40A070"/>
                    </a:solidFill>
                    <a:latin typeface="Courier"/>
                  </a:rPr>
                  <a:t>52.4</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Encontrar</a:t>
            </a:r>
            <a:r>
              <a:rPr/>
              <a:t> </a:t>
            </a:r>
            <a:r>
              <a:rPr/>
              <a:t>el</a:t>
            </a:r>
            <a:r>
              <a:rPr/>
              <a:t> </a:t>
            </a:r>
            <a:r>
              <a:rPr/>
              <a:t>valor</a:t>
            </a:r>
            <a:r>
              <a:rPr/>
              <a:t> </a:t>
            </a:r>
            <a:r>
              <a:rPr/>
              <a:t>de</a:t>
            </a:r>
            <a:r>
              <a:rPr/>
              <a:t> </a:t>
            </a:r>
            <a:r>
              <a:rPr/>
              <a:t>z</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z</m:t>
                      </m:r>
                      <m:r>
                        <m:rPr>
                          <m:sty m:val="p"/>
                        </m:rPr>
                        <m:t>=</m:t>
                      </m:r>
                      <m:f>
                        <m:fPr>
                          <m:type m:val="bar"/>
                        </m:fPr>
                        <m:num>
                          <m:acc>
                            <m:accPr>
                              <m:chr m:val="‾"/>
                            </m:accPr>
                            <m:e>
                              <m:r>
                                <m:t>x</m:t>
                              </m:r>
                            </m:e>
                          </m:acc>
                          <m:r>
                            <m:rPr>
                              <m:sty m:val="p"/>
                            </m:rPr>
                            <m:t>−</m:t>
                          </m:r>
                          <m:r>
                            <m:t>μ</m:t>
                          </m:r>
                        </m:num>
                        <m:den>
                          <m:r>
                            <m:t>σ</m:t>
                          </m:r>
                          <m:r>
                            <m:rPr>
                              <m:sty m:val="p"/>
                            </m:rPr>
                            <m:t>/</m:t>
                          </m:r>
                          <m:rad>
                            <m:radPr>
                              <m:degHide m:val="1"/>
                            </m:radPr>
                            <m:deg/>
                            <m:e>
                              <m:r>
                                <m:t>n</m:t>
                              </m:r>
                            </m:e>
                          </m:rad>
                        </m:den>
                      </m:f>
                    </m:oMath>
                  </m:oMathPara>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Calcular</a:t>
            </a:r>
            <a:r>
              <a:rPr/>
              <a:t> </a:t>
            </a:r>
            <a:r>
              <a:rPr/>
              <a:t>el</a:t>
            </a:r>
            <a:r>
              <a:rPr/>
              <a:t> </a:t>
            </a:r>
            <a:r>
              <a:rPr/>
              <a:t>valor</a:t>
            </a:r>
            <a:r>
              <a:rPr/>
              <a:t> </a:t>
            </a:r>
            <a:r>
              <a:rPr/>
              <a:t>de</a:t>
            </a:r>
            <a:r>
              <a:rPr/>
              <a:t> </a:t>
            </a:r>
            <a:r>
              <a:rPr/>
              <a:t>z</a:t>
            </a:r>
          </a:p>
        </p:txBody>
      </p:sp>
      <p:sp>
        <p:nvSpPr>
          <p:cNvPr id="3" name="Content Placeholder 2"/>
          <p:cNvSpPr>
            <a:spLocks noGrp="1"/>
          </p:cNvSpPr>
          <p:nvPr>
            <p:ph idx="1"/>
          </p:nvPr>
        </p:nvSpPr>
        <p:spPr/>
        <p:txBody>
          <a:bodyPr/>
          <a:lstStyle/>
          <a:p>
            <a:pPr lvl="0" indent="0">
              <a:buNone/>
            </a:pPr>
            <a:r>
              <a:rPr>
                <a:latin typeface="Courier"/>
              </a:rPr>
              <a:t>z </a:t>
            </a:r>
            <a:r>
              <a:rPr>
                <a:solidFill>
                  <a:srgbClr val="007020"/>
                </a:solidFill>
                <a:latin typeface="Courier"/>
              </a:rPr>
              <a:t>&lt;-</a:t>
            </a:r>
            <a:r>
              <a:rPr>
                <a:latin typeface="Courier"/>
              </a:rPr>
              <a:t> </a:t>
            </a:r>
            <a:r>
              <a:rPr>
                <a:solidFill>
                  <a:srgbClr val="06287E"/>
                </a:solidFill>
                <a:latin typeface="Courier"/>
              </a:rPr>
              <a:t>f.devolver.z.prueba</a:t>
            </a:r>
            <a:r>
              <a:rPr>
                <a:latin typeface="Courier"/>
              </a:rPr>
              <a:t>(</a:t>
            </a:r>
            <a:r>
              <a:rPr>
                <a:solidFill>
                  <a:srgbClr val="7D9029"/>
                </a:solidFill>
                <a:latin typeface="Courier"/>
              </a:rPr>
              <a:t>media.m =</a:t>
            </a:r>
            <a:r>
              <a:rPr>
                <a:latin typeface="Courier"/>
              </a:rPr>
              <a:t> media.m, </a:t>
            </a:r>
            <a:r>
              <a:rPr>
                <a:solidFill>
                  <a:srgbClr val="7D9029"/>
                </a:solidFill>
                <a:latin typeface="Courier"/>
              </a:rPr>
              <a:t>desv.p =</a:t>
            </a:r>
            <a:r>
              <a:rPr>
                <a:latin typeface="Courier"/>
              </a:rPr>
              <a:t> desv.p, </a:t>
            </a:r>
            <a:r>
              <a:rPr>
                <a:solidFill>
                  <a:srgbClr val="7D9029"/>
                </a:solidFill>
                <a:latin typeface="Courier"/>
              </a:rPr>
              <a:t>media.p =</a:t>
            </a:r>
            <a:r>
              <a:rPr>
                <a:latin typeface="Courier"/>
              </a:rPr>
              <a:t> media.p, </a:t>
            </a:r>
            <a:r>
              <a:rPr>
                <a:solidFill>
                  <a:srgbClr val="7D9029"/>
                </a:solidFill>
                <a:latin typeface="Courier"/>
              </a:rPr>
              <a:t>n =</a:t>
            </a:r>
            <a:r>
              <a:rPr>
                <a:latin typeface="Courier"/>
              </a:rPr>
              <a:t> n)</a:t>
            </a:r>
            <a:br/>
            <a:r>
              <a:rPr>
                <a:latin typeface="Courier"/>
              </a:rPr>
              <a:t>z</a:t>
            </a:r>
          </a:p>
          <a:p>
            <a:pPr lvl="0" indent="0">
              <a:buNone/>
            </a:pPr>
            <a:r>
              <a:rPr>
                <a:latin typeface="Courier"/>
              </a:rPr>
              <a:t>## [1] -2.617057</a:t>
            </a:r>
          </a:p>
          <a:p>
            <a:pPr lvl="0" marL="0" indent="0">
              <a:buNone/>
            </a:pPr>
            <a:r>
              <a:rPr/>
              <a:t>Es un valor de z que hay que contrastar contra el valor crítico de z dependiendo del nivel de confianza por el lado izquierdo.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z</a:t>
            </a:r>
            <a:r>
              <a:rPr/>
              <a:t> </a:t>
            </a:r>
            <a:r>
              <a:rPr/>
              <a:t>critico</a:t>
            </a:r>
          </a:p>
        </p:txBody>
      </p:sp>
      <p:sp>
        <p:nvSpPr>
          <p:cNvPr id="3" name="Content Placeholder 2"/>
          <p:cNvSpPr>
            <a:spLocks noGrp="1"/>
          </p:cNvSpPr>
          <p:nvPr>
            <p:ph idx="1"/>
          </p:nvPr>
        </p:nvSpPr>
        <p:spPr/>
        <p:txBody>
          <a:bodyPr/>
          <a:lstStyle/>
          <a:p>
            <a:pPr lvl="0" indent="0">
              <a:buNone/>
            </a:pPr>
            <a:r>
              <a:rPr>
                <a:latin typeface="Courier"/>
              </a:rPr>
              <a:t>conf </a:t>
            </a:r>
            <a:r>
              <a:rPr>
                <a:solidFill>
                  <a:srgbClr val="007020"/>
                </a:solidFill>
                <a:latin typeface="Courier"/>
              </a:rPr>
              <a:t>&lt;-</a:t>
            </a:r>
            <a:r>
              <a:rPr>
                <a:latin typeface="Courier"/>
              </a:rPr>
              <a:t> </a:t>
            </a:r>
            <a:r>
              <a:rPr>
                <a:solidFill>
                  <a:srgbClr val="40A070"/>
                </a:solidFill>
                <a:latin typeface="Courier"/>
              </a:rPr>
              <a:t>0.90</a:t>
            </a:r>
            <a:br/>
            <a:r>
              <a:rPr>
                <a:latin typeface="Courier"/>
              </a:rPr>
              <a:t>alfa </a:t>
            </a:r>
            <a:r>
              <a:rPr>
                <a:solidFill>
                  <a:srgbClr val="007020"/>
                </a:solidFill>
                <a:latin typeface="Courier"/>
              </a:rPr>
              <a:t>&lt;-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br/>
            <a:r>
              <a:rPr>
                <a:latin typeface="Courier"/>
              </a:rPr>
              <a:t>z.critico </a:t>
            </a:r>
            <a:r>
              <a:rPr>
                <a:solidFill>
                  <a:srgbClr val="007020"/>
                </a:solidFill>
                <a:latin typeface="Courier"/>
              </a:rPr>
              <a:t>&lt;-</a:t>
            </a:r>
            <a:r>
              <a:rPr>
                <a:latin typeface="Courier"/>
              </a:rPr>
              <a:t> </a:t>
            </a:r>
            <a:r>
              <a:rPr>
                <a:solidFill>
                  <a:srgbClr val="06287E"/>
                </a:solidFill>
                <a:latin typeface="Courier"/>
              </a:rPr>
              <a:t>abs</a:t>
            </a:r>
            <a:r>
              <a:rPr>
                <a:latin typeface="Courier"/>
              </a:rPr>
              <a:t>(</a:t>
            </a:r>
            <a:r>
              <a:rPr>
                <a:solidFill>
                  <a:srgbClr val="06287E"/>
                </a:solidFill>
                <a:latin typeface="Courier"/>
              </a:rPr>
              <a:t>qnorm</a:t>
            </a:r>
            <a:r>
              <a:rPr>
                <a:latin typeface="Courier"/>
              </a:rPr>
              <a:t>(</a:t>
            </a:r>
            <a:r>
              <a:rPr>
                <a:solidFill>
                  <a:srgbClr val="7D9029"/>
                </a:solidFill>
                <a:latin typeface="Courier"/>
              </a:rPr>
              <a:t>p =</a:t>
            </a:r>
            <a:r>
              <a:rPr>
                <a:latin typeface="Courier"/>
              </a:rPr>
              <a:t> alfa))</a:t>
            </a:r>
            <a:br/>
            <a:r>
              <a:rPr>
                <a:solidFill>
                  <a:srgbClr val="4070A0"/>
                </a:solidFill>
                <a:latin typeface="Courier"/>
              </a:rPr>
              <a:t>-</a:t>
            </a:r>
            <a:r>
              <a:rPr>
                <a:latin typeface="Courier"/>
              </a:rPr>
              <a:t>z.critico; z.critico</a:t>
            </a:r>
          </a:p>
          <a:p>
            <a:pPr lvl="0" indent="0">
              <a:buNone/>
            </a:pPr>
            <a:r>
              <a:rPr>
                <a:latin typeface="Courier"/>
              </a:rPr>
              <a:t>## [1] -1.281552</a:t>
            </a:r>
          </a:p>
          <a:p>
            <a:pPr lvl="0" indent="0">
              <a:buNone/>
            </a:pPr>
            <a:r>
              <a:rPr>
                <a:latin typeface="Courier"/>
              </a:rPr>
              <a:t>## [1] 1.281552</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Construir</a:t>
            </a:r>
            <a:r>
              <a:rPr/>
              <a:t> </a:t>
            </a:r>
            <a:r>
              <a:rPr/>
              <a:t>gráfica</a:t>
            </a:r>
          </a:p>
        </p:txBody>
      </p:sp>
      <p:sp>
        <p:nvSpPr>
          <p:cNvPr id="3" name="Content Placeholder 2"/>
          <p:cNvSpPr>
            <a:spLocks noGrp="1"/>
          </p:cNvSpPr>
          <p:nvPr>
            <p:ph idx="1"/>
          </p:nvPr>
        </p:nvSpPr>
        <p:spPr/>
        <p:txBody>
          <a:bodyPr/>
          <a:lstStyle/>
          <a:p>
            <a:pPr lvl="0" indent="0">
              <a:buNone/>
            </a:pPr>
            <a:r>
              <a:rPr>
                <a:solidFill>
                  <a:srgbClr val="06287E"/>
                </a:solidFill>
                <a:latin typeface="Courier"/>
              </a:rPr>
              <a:t>visualize.norm</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a:t>
            </a:r>
            <a:r>
              <a:rPr>
                <a:solidFill>
                  <a:srgbClr val="4070A0"/>
                </a:solidFill>
                <a:latin typeface="Courier"/>
              </a:rPr>
              <a:t>-</a:t>
            </a:r>
            <a:r>
              <a:rPr>
                <a:latin typeface="Courier"/>
              </a:rPr>
              <a:t>z.critico), </a:t>
            </a:r>
            <a:r>
              <a:rPr>
                <a:solidFill>
                  <a:srgbClr val="7D9029"/>
                </a:solidFill>
                <a:latin typeface="Courier"/>
              </a:rPr>
              <a:t>section =</a:t>
            </a:r>
            <a:r>
              <a:rPr>
                <a:latin typeface="Courier"/>
              </a:rPr>
              <a:t> </a:t>
            </a:r>
            <a:r>
              <a:rPr>
                <a:solidFill>
                  <a:srgbClr val="4070A0"/>
                </a:solidFill>
                <a:latin typeface="Courier"/>
              </a:rPr>
              <a:t>"lower"</a:t>
            </a:r>
            <a:r>
              <a:rPr>
                <a:latin typeface="Courier"/>
              </a:rPr>
              <a:t>)  </a:t>
            </a:r>
            <a:r>
              <a:rPr>
                <a:solidFill>
                  <a:srgbClr val="4070A0"/>
                </a:solidFill>
                <a:latin typeface="Courier"/>
              </a:rPr>
              <a:t>+</a:t>
            </a:r>
            <a:br/>
            <a:r>
              <a:rPr>
                <a:latin typeface="Courier"/>
              </a:rPr>
              <a:t>  </a:t>
            </a:r>
            <a:r>
              <a:rPr>
                <a:solidFill>
                  <a:srgbClr val="06287E"/>
                </a:solidFill>
                <a:latin typeface="Courier"/>
              </a:rPr>
              <a:t>text</a:t>
            </a:r>
            <a:r>
              <a:rPr>
                <a:latin typeface="Courier"/>
              </a:rPr>
              <a:t>(</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06287E"/>
                </a:solidFill>
                <a:latin typeface="Courier"/>
              </a:rPr>
              <a:t>paste</a:t>
            </a:r>
            <a:r>
              <a:rPr>
                <a:latin typeface="Courier"/>
              </a:rPr>
              <a:t>(conf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a:t>
            </a:r>
            <a:r>
              <a:rPr>
                <a:solidFill>
                  <a:srgbClr val="4070A0"/>
                </a:solidFill>
                <a:latin typeface="Courier"/>
              </a:rPr>
              <a:t>"\n"</a:t>
            </a:r>
            <a:r>
              <a:rPr>
                <a:latin typeface="Courier"/>
              </a:rPr>
              <a:t>, </a:t>
            </a:r>
            <a:r>
              <a:rPr>
                <a:solidFill>
                  <a:srgbClr val="4070A0"/>
                </a:solidFill>
                <a:latin typeface="Courier"/>
              </a:rPr>
              <a:t>"alfa="</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a:t>
            </a:r>
            <a:r>
              <a:rPr>
                <a:solidFill>
                  <a:srgbClr val="4070A0"/>
                </a:solidFill>
                <a:latin typeface="Courier"/>
              </a:rPr>
              <a:t>"\n"</a:t>
            </a:r>
            <a:r>
              <a:rPr>
                <a:latin typeface="Courier"/>
              </a:rPr>
              <a:t>,  </a:t>
            </a:r>
            <a:r>
              <a:rPr>
                <a:solidFill>
                  <a:srgbClr val="4070A0"/>
                </a:solidFill>
                <a:latin typeface="Courier"/>
              </a:rPr>
              <a:t>"alfa  =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 , </a:t>
            </a:r>
            <a:r>
              <a:rPr>
                <a:solidFill>
                  <a:srgbClr val="4070A0"/>
                </a:solidFill>
                <a:latin typeface="Courier"/>
              </a:rPr>
              <a:t>"\n"</a:t>
            </a:r>
            <a:r>
              <a:rPr>
                <a:latin typeface="Courier"/>
              </a:rPr>
              <a:t>, </a:t>
            </a:r>
            <a:r>
              <a:rPr>
                <a:solidFill>
                  <a:srgbClr val="4070A0"/>
                </a:solidFill>
                <a:latin typeface="Courier"/>
              </a:rPr>
              <a:t>"Acepta Ho"</a:t>
            </a:r>
            <a:r>
              <a:rPr>
                <a:latin typeface="Courier"/>
              </a:rPr>
              <a:t>, </a:t>
            </a:r>
            <a:r>
              <a:rPr>
                <a:solidFill>
                  <a:srgbClr val="7D9029"/>
                </a:solidFill>
                <a:latin typeface="Courier"/>
              </a:rPr>
              <a:t>sep =</a:t>
            </a:r>
            <a:r>
              <a:rPr>
                <a:latin typeface="Courier"/>
              </a:rPr>
              <a:t> </a:t>
            </a:r>
            <a:r>
              <a:rPr>
                <a:solidFill>
                  <a:srgbClr val="4070A0"/>
                </a:solidFill>
                <a:latin typeface="Courier"/>
              </a:rPr>
              <a:t>""</a:t>
            </a:r>
            <a:r>
              <a:rPr>
                <a:latin typeface="Courier"/>
              </a:rPr>
              <a:t>),  </a:t>
            </a:r>
            <a:r>
              <a:rPr>
                <a:solidFill>
                  <a:srgbClr val="7D9029"/>
                </a:solidFill>
                <a:latin typeface="Courier"/>
              </a:rPr>
              <a:t>col =</a:t>
            </a:r>
            <a:r>
              <a:rPr>
                <a:latin typeface="Courier"/>
              </a:rPr>
              <a:t> </a:t>
            </a:r>
            <a:r>
              <a:rPr>
                <a:solidFill>
                  <a:srgbClr val="4070A0"/>
                </a:solidFill>
                <a:latin typeface="Courier"/>
              </a:rPr>
              <a:t>"black"</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z, </a:t>
            </a:r>
            <a:r>
              <a:rPr>
                <a:solidFill>
                  <a:srgbClr val="7D9029"/>
                </a:solidFill>
                <a:latin typeface="Courier"/>
              </a:rPr>
              <a:t>col=</a:t>
            </a:r>
            <a:r>
              <a:rPr>
                <a:solidFill>
                  <a:srgbClr val="4070A0"/>
                </a:solidFill>
                <a:latin typeface="Courier"/>
              </a:rPr>
              <a:t>'red'</a:t>
            </a:r>
            <a:r>
              <a:rPr>
                <a:latin typeface="Courier"/>
              </a:rPr>
              <a:t>, </a:t>
            </a:r>
            <a:r>
              <a:rPr>
                <a:solidFill>
                  <a:srgbClr val="7D9029"/>
                </a:solidFill>
                <a:latin typeface="Courier"/>
              </a:rPr>
              <a:t>lwd =</a:t>
            </a:r>
            <a:r>
              <a:rPr>
                <a:latin typeface="Courier"/>
              </a:rPr>
              <a:t> </a:t>
            </a:r>
            <a:r>
              <a:rPr>
                <a:solidFill>
                  <a:srgbClr val="40A070"/>
                </a:solidFill>
                <a:latin typeface="Courier"/>
              </a:rPr>
              <a:t>1</a:t>
            </a:r>
            <a:r>
              <a:rPr>
                <a:latin typeface="Courier"/>
              </a:rPr>
              <a:t>, </a:t>
            </a:r>
            <a:r>
              <a:rPr>
                <a:solidFill>
                  <a:srgbClr val="7D9029"/>
                </a:solidFill>
                <a:latin typeface="Courier"/>
              </a:rPr>
              <a:t>lty=</a:t>
            </a:r>
            <a:r>
              <a:rPr>
                <a:latin typeface="Courier"/>
              </a:rPr>
              <a:t> </a:t>
            </a:r>
            <a:r>
              <a:rPr>
                <a:solidFill>
                  <a:srgbClr val="40A070"/>
                </a:solidFill>
                <a:latin typeface="Courier"/>
              </a:rPr>
              <a:t>4</a:t>
            </a:r>
            <a:r>
              <a:rPr>
                <a:latin typeface="Courier"/>
              </a:rPr>
              <a: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ueba-de-HipOtesis-con-Z-e-intervalo_files/figure-pptx/unnamed-chunk-2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Hipótesis</a:t>
            </a:r>
          </a:p>
        </p:txBody>
      </p:sp>
      <p:pic>
        <p:nvPicPr>
          <p:cNvPr descr="images/aceptacion%20rechazo%20hipotesis%20t%20student.png" id="0" name="Picture 1"/>
          <p:cNvPicPr>
            <a:picLocks noGrp="1" noChangeAspect="1"/>
          </p:cNvPicPr>
          <p:nvPr/>
        </p:nvPicPr>
        <p:blipFill>
          <a:blip r:embed="rId2"/>
          <a:stretch>
            <a:fillRect/>
          </a:stretch>
        </p:blipFill>
        <p:spPr bwMode="auto">
          <a:xfrm>
            <a:off x="1257300" y="1600200"/>
            <a:ext cx="6629400" cy="45212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integer(0)</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Intervalo</a:t>
            </a:r>
            <a:r>
              <a:rPr/>
              <a:t> </a:t>
            </a:r>
            <a:r>
              <a:rPr/>
              <a:t>de</a:t>
            </a:r>
            <a:r>
              <a:rPr/>
              <a:t> </a:t>
            </a:r>
            <a:r>
              <a:rPr/>
              <a:t>confianza</a:t>
            </a:r>
          </a:p>
        </p:txBody>
      </p:sp>
      <p:sp>
        <p:nvSpPr>
          <p:cNvPr id="3" name="Content Placeholder 2"/>
          <p:cNvSpPr>
            <a:spLocks noGrp="1"/>
          </p:cNvSpPr>
          <p:nvPr>
            <p:ph idx="1"/>
          </p:nvPr>
        </p:nvSpPr>
        <p:spPr/>
        <p:txBody>
          <a:bodyPr/>
          <a:lstStyle/>
          <a:p>
            <a:pPr lvl="0" indent="0">
              <a:buNone/>
            </a:pPr>
            <a:r>
              <a:rPr>
                <a:latin typeface="Courier"/>
              </a:rPr>
              <a:t>intervalo </a:t>
            </a:r>
            <a:r>
              <a:rPr>
                <a:solidFill>
                  <a:srgbClr val="007020"/>
                </a:solidFill>
                <a:latin typeface="Courier"/>
              </a:rPr>
              <a:t>&lt;-</a:t>
            </a:r>
            <a:r>
              <a:rPr>
                <a:latin typeface="Courier"/>
              </a:rPr>
              <a:t> </a:t>
            </a:r>
            <a:r>
              <a:rPr>
                <a:solidFill>
                  <a:srgbClr val="06287E"/>
                </a:solidFill>
                <a:latin typeface="Courier"/>
              </a:rPr>
              <a:t>f.intervalo.confianza.z</a:t>
            </a:r>
            <a:r>
              <a:rPr>
                <a:latin typeface="Courier"/>
              </a:rPr>
              <a:t>(</a:t>
            </a:r>
            <a:r>
              <a:rPr>
                <a:solidFill>
                  <a:srgbClr val="7D9029"/>
                </a:solidFill>
                <a:latin typeface="Courier"/>
              </a:rPr>
              <a:t>media =</a:t>
            </a:r>
            <a:r>
              <a:rPr>
                <a:latin typeface="Courier"/>
              </a:rPr>
              <a:t> media.m, </a:t>
            </a:r>
            <a:r>
              <a:rPr>
                <a:solidFill>
                  <a:srgbClr val="7D9029"/>
                </a:solidFill>
                <a:latin typeface="Courier"/>
              </a:rPr>
              <a:t>desv =</a:t>
            </a:r>
            <a:r>
              <a:rPr>
                <a:latin typeface="Courier"/>
              </a:rPr>
              <a:t> desv.m, </a:t>
            </a:r>
            <a:r>
              <a:rPr>
                <a:solidFill>
                  <a:srgbClr val="7D9029"/>
                </a:solidFill>
                <a:latin typeface="Courier"/>
              </a:rPr>
              <a:t>confianza =</a:t>
            </a:r>
            <a:r>
              <a:rPr>
                <a:latin typeface="Courier"/>
              </a:rPr>
              <a:t> conf, </a:t>
            </a:r>
            <a:r>
              <a:rPr>
                <a:solidFill>
                  <a:srgbClr val="7D9029"/>
                </a:solidFill>
                <a:latin typeface="Courier"/>
              </a:rPr>
              <a:t>n =</a:t>
            </a:r>
            <a:r>
              <a:rPr>
                <a:latin typeface="Courier"/>
              </a:rPr>
              <a:t> n)</a:t>
            </a:r>
            <a:br/>
            <a:r>
              <a:rPr>
                <a:latin typeface="Courier"/>
              </a:rPr>
              <a:t>intervalo</a:t>
            </a:r>
          </a:p>
          <a:p>
            <a:pPr lvl="0" indent="0">
              <a:buNone/>
            </a:pPr>
            <a:r>
              <a:rPr>
                <a:latin typeface="Courier"/>
              </a:rPr>
              <a:t>## [1] 48.5956 51.4044</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Aceptar</a:t>
            </a:r>
            <a:r>
              <a:rPr/>
              <a:t> </a:t>
            </a:r>
            <a:r>
              <a:rPr/>
              <a:t>o</a:t>
            </a:r>
            <a:r>
              <a:rPr/>
              <a:t> </a:t>
            </a:r>
            <a:r>
              <a:rPr/>
              <a:t>rechazar</a:t>
            </a:r>
            <a:r>
              <a:rPr/>
              <a:t> </a:t>
            </a:r>
            <a:r>
              <a:rPr/>
              <a:t>Ho</a:t>
            </a:r>
          </a:p>
        </p:txBody>
      </p:sp>
      <p:sp>
        <p:nvSpPr>
          <p:cNvPr id="3" name="Content Placeholder 2"/>
          <p:cNvSpPr>
            <a:spLocks noGrp="1"/>
          </p:cNvSpPr>
          <p:nvPr>
            <p:ph idx="1"/>
          </p:nvPr>
        </p:nvSpPr>
        <p:spPr/>
        <p:txBody>
          <a:bodyPr/>
          <a:lstStyle/>
          <a:p>
            <a:pPr lvl="0" indent="0">
              <a:buNone/>
            </a:pPr>
            <a:r>
              <a:rPr>
                <a:latin typeface="Courier"/>
              </a:rPr>
              <a:t>colas </a:t>
            </a:r>
            <a:r>
              <a:rPr>
                <a:solidFill>
                  <a:srgbClr val="007020"/>
                </a:solidFill>
                <a:latin typeface="Courier"/>
              </a:rPr>
              <a:t>&lt;-</a:t>
            </a:r>
            <a:r>
              <a:rPr>
                <a:latin typeface="Courier"/>
              </a:rPr>
              <a:t> </a:t>
            </a:r>
            <a:r>
              <a:rPr>
                <a:solidFill>
                  <a:srgbClr val="4070A0"/>
                </a:solidFill>
                <a:latin typeface="Courier"/>
              </a:rPr>
              <a:t>" una cola por la izquierda"</a:t>
            </a:r>
            <a:br/>
            <a:r>
              <a:rPr b="1">
                <a:solidFill>
                  <a:srgbClr val="007020"/>
                </a:solidFill>
                <a:latin typeface="Courier"/>
              </a:rPr>
              <a:t>if</a:t>
            </a:r>
            <a:r>
              <a:rPr>
                <a:latin typeface="Courier"/>
              </a:rPr>
              <a:t> (</a:t>
            </a:r>
            <a:r>
              <a:rPr>
                <a:solidFill>
                  <a:srgbClr val="4070A0"/>
                </a:solidFill>
                <a:latin typeface="Courier"/>
              </a:rPr>
              <a:t>-</a:t>
            </a:r>
            <a:r>
              <a:rPr>
                <a:latin typeface="Courier"/>
              </a:rPr>
              <a:t>z.critico </a:t>
            </a:r>
            <a:r>
              <a:rPr>
                <a:solidFill>
                  <a:srgbClr val="4070A0"/>
                </a:solidFill>
                <a:latin typeface="Courier"/>
              </a:rPr>
              <a:t>&lt;=</a:t>
            </a:r>
            <a:r>
              <a:rPr>
                <a:latin typeface="Courier"/>
              </a:rPr>
              <a:t> z ) {</a:t>
            </a:r>
            <a:br/>
            <a:r>
              <a:rPr>
                <a:latin typeface="Courier"/>
              </a:rPr>
              <a:t>  expresion </a:t>
            </a:r>
            <a:r>
              <a:rPr>
                <a:solidFill>
                  <a:srgbClr val="007020"/>
                </a:solidFill>
                <a:latin typeface="Courier"/>
              </a:rPr>
              <a:t>&lt;-</a:t>
            </a:r>
            <a:r>
              <a:rPr>
                <a:latin typeface="Courier"/>
              </a:rPr>
              <a:t> </a:t>
            </a:r>
            <a:r>
              <a:rPr>
                <a:solidFill>
                  <a:srgbClr val="06287E"/>
                </a:solidFill>
                <a:latin typeface="Courier"/>
              </a:rPr>
              <a:t>paste</a:t>
            </a:r>
            <a:r>
              <a:rPr>
                <a:latin typeface="Courier"/>
              </a:rPr>
              <a:t>(</a:t>
            </a:r>
            <a:r>
              <a:rPr>
                <a:solidFill>
                  <a:srgbClr val="4070A0"/>
                </a:solidFill>
                <a:latin typeface="Courier"/>
              </a:rPr>
              <a:t>"Se acepta la Ho en donde la media de la población es mayor o igual a "</a:t>
            </a:r>
            <a:r>
              <a:rPr>
                <a:latin typeface="Courier"/>
              </a:rPr>
              <a:t>, media.p, </a:t>
            </a:r>
            <a:r>
              <a:rPr>
                <a:solidFill>
                  <a:srgbClr val="4070A0"/>
                </a:solidFill>
                <a:latin typeface="Courier"/>
              </a:rPr>
              <a:t>"en un intervalo de confianza entre "</a:t>
            </a:r>
            <a:r>
              <a:rPr>
                <a:latin typeface="Courier"/>
              </a:rPr>
              <a:t>, intervalo[</a:t>
            </a:r>
            <a:r>
              <a:rPr>
                <a:solidFill>
                  <a:srgbClr val="40A070"/>
                </a:solidFill>
                <a:latin typeface="Courier"/>
              </a:rPr>
              <a:t>1</a:t>
            </a:r>
            <a:r>
              <a:rPr>
                <a:latin typeface="Courier"/>
              </a:rPr>
              <a:t>], </a:t>
            </a:r>
            <a:r>
              <a:rPr>
                <a:solidFill>
                  <a:srgbClr val="4070A0"/>
                </a:solidFill>
                <a:latin typeface="Courier"/>
              </a:rPr>
              <a:t>" y "</a:t>
            </a:r>
            <a:r>
              <a:rPr>
                <a:latin typeface="Courier"/>
              </a:rPr>
              <a:t>, intervalo[</a:t>
            </a:r>
            <a:r>
              <a:rPr>
                <a:solidFill>
                  <a:srgbClr val="40A070"/>
                </a:solidFill>
                <a:latin typeface="Courier"/>
              </a:rPr>
              <a:t>2</a:t>
            </a:r>
            <a:r>
              <a:rPr>
                <a:latin typeface="Courier"/>
              </a:rPr>
              <a:t>], </a:t>
            </a:r>
            <a:r>
              <a:rPr>
                <a:solidFill>
                  <a:srgbClr val="4070A0"/>
                </a:solidFill>
                <a:latin typeface="Courier"/>
              </a:rPr>
              <a:t>" con un nivel de confianza al "</a:t>
            </a:r>
            <a:r>
              <a:rPr>
                <a:latin typeface="Courier"/>
              </a:rPr>
              <a:t>, 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colas) </a:t>
            </a:r>
            <a:br/>
            <a:r>
              <a:rPr>
                <a:latin typeface="Courier"/>
              </a:rPr>
              <a:t>} </a:t>
            </a:r>
            <a:r>
              <a:rPr b="1">
                <a:solidFill>
                  <a:srgbClr val="007020"/>
                </a:solidFill>
                <a:latin typeface="Courier"/>
              </a:rPr>
              <a:t>else</a:t>
            </a:r>
            <a:r>
              <a:rPr>
                <a:latin typeface="Courier"/>
              </a:rPr>
              <a:t> {</a:t>
            </a:r>
            <a:br/>
            <a:r>
              <a:rPr>
                <a:latin typeface="Courier"/>
              </a:rPr>
              <a:t>  expresion </a:t>
            </a:r>
            <a:r>
              <a:rPr>
                <a:solidFill>
                  <a:srgbClr val="007020"/>
                </a:solidFill>
                <a:latin typeface="Courier"/>
              </a:rPr>
              <a:t>&lt;-</a:t>
            </a:r>
            <a:r>
              <a:rPr>
                <a:latin typeface="Courier"/>
              </a:rPr>
              <a:t> </a:t>
            </a:r>
            <a:r>
              <a:rPr>
                <a:solidFill>
                  <a:srgbClr val="06287E"/>
                </a:solidFill>
                <a:latin typeface="Courier"/>
              </a:rPr>
              <a:t>paste</a:t>
            </a:r>
            <a:r>
              <a:rPr>
                <a:latin typeface="Courier"/>
              </a:rPr>
              <a:t>(</a:t>
            </a:r>
            <a:r>
              <a:rPr>
                <a:solidFill>
                  <a:srgbClr val="4070A0"/>
                </a:solidFill>
                <a:latin typeface="Courier"/>
              </a:rPr>
              <a:t>"Se rechaza la Ho en donde la media de la población es mayor o igual a "</a:t>
            </a:r>
            <a:r>
              <a:rPr>
                <a:latin typeface="Courier"/>
              </a:rPr>
              <a:t>, media.p, </a:t>
            </a:r>
            <a:r>
              <a:rPr>
                <a:solidFill>
                  <a:srgbClr val="4070A0"/>
                </a:solidFill>
                <a:latin typeface="Courier"/>
              </a:rPr>
              <a:t>"en un intervalo de confianza entre "</a:t>
            </a:r>
            <a:r>
              <a:rPr>
                <a:latin typeface="Courier"/>
              </a:rPr>
              <a:t>, intervalo[</a:t>
            </a:r>
            <a:r>
              <a:rPr>
                <a:solidFill>
                  <a:srgbClr val="40A070"/>
                </a:solidFill>
                <a:latin typeface="Courier"/>
              </a:rPr>
              <a:t>1</a:t>
            </a:r>
            <a:r>
              <a:rPr>
                <a:latin typeface="Courier"/>
              </a:rPr>
              <a:t>], </a:t>
            </a:r>
            <a:r>
              <a:rPr>
                <a:solidFill>
                  <a:srgbClr val="4070A0"/>
                </a:solidFill>
                <a:latin typeface="Courier"/>
              </a:rPr>
              <a:t>" y "</a:t>
            </a:r>
            <a:r>
              <a:rPr>
                <a:latin typeface="Courier"/>
              </a:rPr>
              <a:t>, intervalo[</a:t>
            </a:r>
            <a:r>
              <a:rPr>
                <a:solidFill>
                  <a:srgbClr val="40A070"/>
                </a:solidFill>
                <a:latin typeface="Courier"/>
              </a:rPr>
              <a:t>2</a:t>
            </a:r>
            <a:r>
              <a:rPr>
                <a:latin typeface="Courier"/>
              </a:rPr>
              <a:t>], </a:t>
            </a:r>
            <a:r>
              <a:rPr>
                <a:solidFill>
                  <a:srgbClr val="4070A0"/>
                </a:solidFill>
                <a:latin typeface="Courier"/>
              </a:rPr>
              <a:t>" con un nivel de confianza al "</a:t>
            </a:r>
            <a:r>
              <a:rPr>
                <a:latin typeface="Courier"/>
              </a:rPr>
              <a:t>, conf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70A0"/>
                </a:solidFill>
                <a:latin typeface="Courier"/>
              </a:rPr>
              <a:t>"%."</a:t>
            </a:r>
            <a:r>
              <a:rPr>
                <a:latin typeface="Courier"/>
              </a:rPr>
              <a:t>, colas) </a:t>
            </a:r>
            <a:br/>
            <a:r>
              <a:rPr>
                <a:latin typeface="Courier"/>
              </a:rPr>
              <a: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p>
        </p:txBody>
      </p:sp>
      <p:sp>
        <p:nvSpPr>
          <p:cNvPr id="3" name="Content Placeholder 2"/>
          <p:cNvSpPr>
            <a:spLocks noGrp="1"/>
          </p:cNvSpPr>
          <p:nvPr>
            <p:ph idx="1"/>
          </p:nvPr>
        </p:nvSpPr>
        <p:spPr/>
        <p:txBody>
          <a:bodyPr/>
          <a:lstStyle/>
          <a:p>
            <a:pPr lvl="0" marL="0" indent="0">
              <a:buNone/>
            </a:pPr>
            <a:r>
              <a:rPr/>
              <a:t>Salida: Se rechaza la Ho en donde la media de la población es mayor o igual a 52.4 en un intervalo de confianza entre 48.5956 y 51.4044 con un nivel de confianza al 90 %. una cola por la izquierda</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Utilizando</a:t>
            </a:r>
            <a:r>
              <a:rPr/>
              <a:t> </a:t>
            </a:r>
            <a:r>
              <a:rPr/>
              <a:t>z.test()</a:t>
            </a:r>
            <a:r>
              <a:rPr/>
              <a:t> </a:t>
            </a:r>
            <a:r>
              <a:rPr/>
              <a:t>con</a:t>
            </a:r>
            <a:r>
              <a:rPr/>
              <a:t> </a:t>
            </a:r>
            <a:r>
              <a:rPr/>
              <a:t>una</a:t>
            </a:r>
            <a:r>
              <a:rPr/>
              <a:t> </a:t>
            </a:r>
            <a:r>
              <a:rPr/>
              <a:t>muestra</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Determinando</a:t>
            </a:r>
            <a:r>
              <a:rPr/>
              <a:t> </a:t>
            </a:r>
            <a:r>
              <a:rPr/>
              <a:t>una</a:t>
            </a:r>
            <a:r>
              <a:rPr/>
              <a:t> </a:t>
            </a:r>
            <a:r>
              <a:rPr/>
              <a:t>muestra</a:t>
            </a:r>
          </a:p>
        </p:txBody>
      </p:sp>
      <p:sp>
        <p:nvSpPr>
          <p:cNvPr id="3" name="Content Placeholder 2"/>
          <p:cNvSpPr>
            <a:spLocks noGrp="1"/>
          </p:cNvSpPr>
          <p:nvPr>
            <p:ph idx="1"/>
          </p:nvPr>
        </p:nvSpPr>
        <p:spPr/>
        <p:txBody>
          <a:bodyPr/>
          <a:lstStyle/>
          <a:p>
            <a:pPr lvl="0" indent="0">
              <a:buNone/>
            </a:pPr>
            <a:r>
              <a:rPr>
                <a:latin typeface="Courier"/>
              </a:rPr>
              <a:t>muestra </a:t>
            </a:r>
            <a:r>
              <a:rPr>
                <a:solidFill>
                  <a:srgbClr val="007020"/>
                </a:solidFill>
                <a:latin typeface="Courier"/>
              </a:rPr>
              <a:t>&lt;-</a:t>
            </a:r>
            <a:r>
              <a:rPr>
                <a:latin typeface="Courier"/>
              </a:rPr>
              <a:t> </a:t>
            </a:r>
            <a:r>
              <a:rPr>
                <a:solidFill>
                  <a:srgbClr val="06287E"/>
                </a:solidFill>
                <a:latin typeface="Courier"/>
              </a:rPr>
              <a:t>rnorm</a:t>
            </a:r>
            <a:r>
              <a:rPr>
                <a:latin typeface="Courier"/>
              </a:rPr>
              <a:t>(</a:t>
            </a:r>
            <a:r>
              <a:rPr>
                <a:solidFill>
                  <a:srgbClr val="7D9029"/>
                </a:solidFill>
                <a:latin typeface="Courier"/>
              </a:rPr>
              <a:t>n =</a:t>
            </a:r>
            <a:r>
              <a:rPr>
                <a:latin typeface="Courier"/>
              </a:rPr>
              <a:t> n, </a:t>
            </a:r>
            <a:r>
              <a:rPr>
                <a:solidFill>
                  <a:srgbClr val="7D9029"/>
                </a:solidFill>
                <a:latin typeface="Courier"/>
              </a:rPr>
              <a:t>mean =</a:t>
            </a:r>
            <a:r>
              <a:rPr>
                <a:latin typeface="Courier"/>
              </a:rPr>
              <a:t> media.p, </a:t>
            </a:r>
            <a:r>
              <a:rPr>
                <a:solidFill>
                  <a:srgbClr val="7D9029"/>
                </a:solidFill>
                <a:latin typeface="Courier"/>
              </a:rPr>
              <a:t>sd =</a:t>
            </a:r>
            <a:r>
              <a:rPr>
                <a:latin typeface="Courier"/>
              </a:rPr>
              <a:t> desv.p)</a:t>
            </a:r>
            <a:br/>
            <a:r>
              <a:rPr>
                <a:latin typeface="Courier"/>
              </a:rPr>
              <a:t>muestra</a:t>
            </a:r>
          </a:p>
          <a:p>
            <a:pPr lvl="0" indent="0">
              <a:buNone/>
            </a:pPr>
            <a:r>
              <a:rPr>
                <a:latin typeface="Courier"/>
              </a:rPr>
              <a:t>##  [1] 57.81865 48.98715 64.97294 50.53458 55.16296 43.16374 47.18074 57.50652
##  [9] 52.83162 51.97974 52.34434 41.73828 46.83012 35.15615 54.60355 45.67896
## [17] 57.78633 51.59275 58.36960 51.59867 48.63676 58.10473 59.96531 53.14418
## [25] 58.05173 56.91733 48.86893 49.67205 47.87447 50.50231 52.50228 49.20892
## [33] 52.59035 47.40314 55.95591 48.77423 57.23257 48.86157 61.58785 47.11714</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Estadísticos</a:t>
            </a:r>
            <a:r>
              <a:rPr/>
              <a:t> </a:t>
            </a:r>
            <a:r>
              <a:rPr/>
              <a:t>con</a:t>
            </a:r>
            <a:r>
              <a:rPr/>
              <a:t> </a:t>
            </a:r>
            <a:r>
              <a:rPr/>
              <a:t>z.test</a:t>
            </a:r>
          </a:p>
        </p:txBody>
      </p:sp>
      <p:sp>
        <p:nvSpPr>
          <p:cNvPr id="3" name="Content Placeholder 2"/>
          <p:cNvSpPr>
            <a:spLocks noGrp="1"/>
          </p:cNvSpPr>
          <p:nvPr>
            <p:ph idx="1"/>
          </p:nvPr>
        </p:nvSpPr>
        <p:spPr/>
        <p:txBody>
          <a:bodyPr/>
          <a:lstStyle/>
          <a:p>
            <a:pPr lvl="0" indent="0">
              <a:buNone/>
            </a:pPr>
            <a:r>
              <a:rPr>
                <a:latin typeface="Courier"/>
              </a:rPr>
              <a:t>estaditicos </a:t>
            </a:r>
            <a:r>
              <a:rPr>
                <a:solidFill>
                  <a:srgbClr val="007020"/>
                </a:solidFill>
                <a:latin typeface="Courier"/>
              </a:rPr>
              <a:t>&lt;-</a:t>
            </a:r>
            <a:r>
              <a:rPr>
                <a:latin typeface="Courier"/>
              </a:rPr>
              <a:t> </a:t>
            </a:r>
            <a:r>
              <a:rPr>
                <a:solidFill>
                  <a:srgbClr val="06287E"/>
                </a:solidFill>
                <a:latin typeface="Courier"/>
              </a:rPr>
              <a:t>z.test</a:t>
            </a:r>
            <a:r>
              <a:rPr>
                <a:latin typeface="Courier"/>
              </a:rPr>
              <a:t>(</a:t>
            </a:r>
            <a:r>
              <a:rPr>
                <a:solidFill>
                  <a:srgbClr val="7D9029"/>
                </a:solidFill>
                <a:latin typeface="Courier"/>
              </a:rPr>
              <a:t>x =</a:t>
            </a:r>
            <a:r>
              <a:rPr>
                <a:latin typeface="Courier"/>
              </a:rPr>
              <a:t> muestra, </a:t>
            </a:r>
            <a:r>
              <a:rPr>
                <a:solidFill>
                  <a:srgbClr val="7D9029"/>
                </a:solidFill>
                <a:latin typeface="Courier"/>
              </a:rPr>
              <a:t>mu =</a:t>
            </a:r>
            <a:r>
              <a:rPr>
                <a:latin typeface="Courier"/>
              </a:rPr>
              <a:t> media.p, </a:t>
            </a:r>
            <a:r>
              <a:rPr>
                <a:solidFill>
                  <a:srgbClr val="7D9029"/>
                </a:solidFill>
                <a:latin typeface="Courier"/>
              </a:rPr>
              <a:t>sigma.x =</a:t>
            </a:r>
            <a:r>
              <a:rPr>
                <a:latin typeface="Courier"/>
              </a:rPr>
              <a:t> desv.m, </a:t>
            </a:r>
            <a:r>
              <a:rPr>
                <a:solidFill>
                  <a:srgbClr val="7D9029"/>
                </a:solidFill>
                <a:latin typeface="Courier"/>
              </a:rPr>
              <a:t>sigma.y =</a:t>
            </a:r>
            <a:r>
              <a:rPr>
                <a:latin typeface="Courier"/>
              </a:rPr>
              <a:t> desv.p, </a:t>
            </a:r>
            <a:r>
              <a:rPr>
                <a:solidFill>
                  <a:srgbClr val="7D9029"/>
                </a:solidFill>
                <a:latin typeface="Courier"/>
              </a:rPr>
              <a:t>conf.level =</a:t>
            </a:r>
            <a:r>
              <a:rPr>
                <a:latin typeface="Courier"/>
              </a:rPr>
              <a:t> conf, </a:t>
            </a:r>
            <a:r>
              <a:rPr>
                <a:solidFill>
                  <a:srgbClr val="7D9029"/>
                </a:solidFill>
                <a:latin typeface="Courier"/>
              </a:rPr>
              <a:t>alternative =</a:t>
            </a:r>
            <a:r>
              <a:rPr>
                <a:latin typeface="Courier"/>
              </a:rPr>
              <a:t> </a:t>
            </a:r>
            <a:r>
              <a:rPr>
                <a:solidFill>
                  <a:srgbClr val="4070A0"/>
                </a:solidFill>
                <a:latin typeface="Courier"/>
              </a:rPr>
              <a:t>"less"</a:t>
            </a:r>
            <a:r>
              <a:rPr>
                <a:latin typeface="Courier"/>
              </a:rPr>
              <a:t>)</a:t>
            </a:r>
            <a:br/>
            <a:r>
              <a:rPr>
                <a:latin typeface="Courier"/>
              </a:rPr>
              <a:t>estaditicos</a:t>
            </a:r>
          </a:p>
          <a:p>
            <a:pPr lvl="0" indent="0">
              <a:buNone/>
            </a:pPr>
            <a:r>
              <a:rPr>
                <a:latin typeface="Courier"/>
              </a:rPr>
              <a:t>## 
##  One-sample z-Test
## 
## data:  muestra
## z = -0.50335, p-value = 0.3074
## alternative hypothesis: true mean is less than 52.4
## 90 percent confidence interval:
##        NA 53.06444
## sample estimates:
## mean of x 
##  51.97023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Hipótesis</a:t>
            </a:r>
          </a:p>
        </p:txBody>
      </p:sp>
      <p:pic>
        <p:nvPicPr>
          <p:cNvPr descr="images/Area-de-aceptacion-y-rechazo-igual.jpg" id="0" name="Picture 1"/>
          <p:cNvPicPr>
            <a:picLocks noGrp="1" noChangeAspect="1"/>
          </p:cNvPicPr>
          <p:nvPr/>
        </p:nvPicPr>
        <p:blipFill>
          <a:blip r:embed="rId2"/>
          <a:stretch>
            <a:fillRect/>
          </a:stretch>
        </p:blipFill>
        <p:spPr bwMode="auto">
          <a:xfrm>
            <a:off x="457200" y="2171700"/>
            <a:ext cx="8229600" cy="33655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Fundamento</a:t>
            </a:r>
            <a:r>
              <a:rPr/>
              <a:t> </a:t>
            </a:r>
            <a:r>
              <a:rPr/>
              <a:t>teórico</a:t>
            </a:r>
            <a:r>
              <a:rPr/>
              <a:t> </a:t>
            </a:r>
            <a:r>
              <a:rPr/>
              <a:t>Valores</a:t>
            </a:r>
            <a:r>
              <a:rPr/>
              <a:t> </a:t>
            </a:r>
            <a:r>
              <a:rPr/>
              <a:t>de</a:t>
            </a:r>
            <a:r>
              <a:rPr/>
              <a:t> </a:t>
            </a:r>
            <a:r>
              <a:rPr/>
              <a:t>z</a:t>
            </a:r>
            <a:r>
              <a:rPr/>
              <a:t> </a:t>
            </a:r>
            <a:r>
              <a:rPr/>
              <a:t>critico</a:t>
            </a:r>
          </a:p>
        </p:txBody>
      </p:sp>
      <p:pic>
        <p:nvPicPr>
          <p:cNvPr descr="images/rechazo%20aceptacion%20ho%20h1.jpg" id="0" name="Picture 1"/>
          <p:cNvPicPr>
            <a:picLocks noGrp="1" noChangeAspect="1"/>
          </p:cNvPicPr>
          <p:nvPr/>
        </p:nvPicPr>
        <p:blipFill>
          <a:blip r:embed="rId2"/>
          <a:stretch>
            <a:fillRect/>
          </a:stretch>
        </p:blipFill>
        <p:spPr bwMode="auto">
          <a:xfrm>
            <a:off x="1168400" y="1600200"/>
            <a:ext cx="68072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Funciones</a:t>
            </a:r>
            <a:r>
              <a:rPr/>
              <a:t> </a:t>
            </a:r>
            <a:r>
              <a:rPr/>
              <a:t>norm()</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Distribuciones Normales de Z</a:t>
            </a:r>
            <a:br/>
            <a:r>
              <a:rPr>
                <a:solidFill>
                  <a:srgbClr val="06287E"/>
                </a:solidFill>
                <a:latin typeface="Courier"/>
              </a:rPr>
              <a:t>dnorm</a:t>
            </a:r>
            <a:r>
              <a:rPr>
                <a:latin typeface="Courier"/>
              </a:rPr>
              <a:t>(</a:t>
            </a:r>
            <a:r>
              <a:rPr>
                <a:solidFill>
                  <a:srgbClr val="7D9029"/>
                </a:solidFill>
                <a:latin typeface="Courier"/>
              </a:rPr>
              <a:t>x =</a:t>
            </a:r>
            <a:r>
              <a:rPr>
                <a:latin typeface="Courier"/>
              </a:rPr>
              <a:t> </a:t>
            </a:r>
            <a:r>
              <a:rPr>
                <a:solidFill>
                  <a:srgbClr val="4070A0"/>
                </a:solidFill>
                <a:latin typeface="Courier"/>
              </a:rPr>
              <a:t>-</a:t>
            </a:r>
            <a:r>
              <a:rPr>
                <a:solidFill>
                  <a:srgbClr val="40A070"/>
                </a:solidFill>
                <a:latin typeface="Courier"/>
              </a:rPr>
              <a:t>1.96</a:t>
            </a:r>
            <a:r>
              <a:rPr>
                <a:latin typeface="Courier"/>
              </a:rPr>
              <a:t>)</a:t>
            </a:r>
          </a:p>
          <a:p>
            <a:pPr lvl="0" indent="0">
              <a:buNone/>
            </a:pPr>
            <a:r>
              <a:rPr>
                <a:latin typeface="Courier"/>
              </a:rPr>
              <a:t>## [1] 0.05844094</a:t>
            </a:r>
          </a:p>
          <a:p>
            <a:pPr lvl="0" indent="0">
              <a:buNone/>
            </a:pPr>
            <a:r>
              <a:rPr>
                <a:solidFill>
                  <a:srgbClr val="06287E"/>
                </a:solidFill>
                <a:latin typeface="Courier"/>
              </a:rPr>
              <a:t>dnorm</a:t>
            </a:r>
            <a:r>
              <a:rPr>
                <a:latin typeface="Courier"/>
              </a:rPr>
              <a:t>(</a:t>
            </a:r>
            <a:r>
              <a:rPr>
                <a:solidFill>
                  <a:srgbClr val="7D9029"/>
                </a:solidFill>
                <a:latin typeface="Courier"/>
              </a:rPr>
              <a:t>x =</a:t>
            </a:r>
            <a:r>
              <a:rPr>
                <a:latin typeface="Courier"/>
              </a:rPr>
              <a:t> </a:t>
            </a:r>
            <a:r>
              <a:rPr>
                <a:solidFill>
                  <a:srgbClr val="40A070"/>
                </a:solidFill>
                <a:latin typeface="Courier"/>
              </a:rPr>
              <a:t>1.96</a:t>
            </a:r>
            <a:r>
              <a:rPr>
                <a:latin typeface="Courier"/>
              </a:rPr>
              <a:t>)</a:t>
            </a:r>
          </a:p>
          <a:p>
            <a:pPr lvl="0" indent="0">
              <a:buNone/>
            </a:pPr>
            <a:r>
              <a:rPr>
                <a:latin typeface="Courier"/>
              </a:rPr>
              <a:t>## [1] 0.05844094</a:t>
            </a:r>
          </a:p>
          <a:p>
            <a:pPr lvl="0" indent="0">
              <a:buNone/>
            </a:pPr>
            <a:r>
              <a:rPr>
                <a:solidFill>
                  <a:srgbClr val="06287E"/>
                </a:solidFill>
                <a:latin typeface="Courier"/>
              </a:rPr>
              <a:t>pnorm</a:t>
            </a:r>
            <a:r>
              <a:rPr>
                <a:latin typeface="Courier"/>
              </a:rPr>
              <a:t>(</a:t>
            </a:r>
            <a:r>
              <a:rPr>
                <a:solidFill>
                  <a:srgbClr val="7D9029"/>
                </a:solidFill>
                <a:latin typeface="Courier"/>
              </a:rPr>
              <a:t>q =</a:t>
            </a:r>
            <a:r>
              <a:rPr>
                <a:latin typeface="Courier"/>
              </a:rPr>
              <a:t> </a:t>
            </a:r>
            <a:r>
              <a:rPr>
                <a:solidFill>
                  <a:srgbClr val="4070A0"/>
                </a:solidFill>
                <a:latin typeface="Courier"/>
              </a:rPr>
              <a:t>-</a:t>
            </a:r>
            <a:r>
              <a:rPr>
                <a:solidFill>
                  <a:srgbClr val="40A070"/>
                </a:solidFill>
                <a:latin typeface="Courier"/>
              </a:rPr>
              <a:t>1.96</a:t>
            </a:r>
            <a:r>
              <a:rPr>
                <a:latin typeface="Courier"/>
              </a:rPr>
              <a:t>)</a:t>
            </a:r>
          </a:p>
          <a:p>
            <a:pPr lvl="0" indent="0">
              <a:buNone/>
            </a:pPr>
            <a:r>
              <a:rPr>
                <a:latin typeface="Courier"/>
              </a:rPr>
              <a:t>## [1] 0.0249979</a:t>
            </a:r>
          </a:p>
          <a:p>
            <a:pPr lvl="0" indent="0">
              <a:buNone/>
            </a:pPr>
            <a:r>
              <a:rPr>
                <a:solidFill>
                  <a:srgbClr val="06287E"/>
                </a:solidFill>
                <a:latin typeface="Courier"/>
              </a:rPr>
              <a:t>pnorm</a:t>
            </a:r>
            <a:r>
              <a:rPr>
                <a:latin typeface="Courier"/>
              </a:rPr>
              <a:t>(</a:t>
            </a:r>
            <a:r>
              <a:rPr>
                <a:solidFill>
                  <a:srgbClr val="7D9029"/>
                </a:solidFill>
                <a:latin typeface="Courier"/>
              </a:rPr>
              <a:t>q =</a:t>
            </a:r>
            <a:r>
              <a:rPr>
                <a:latin typeface="Courier"/>
              </a:rPr>
              <a:t> </a:t>
            </a:r>
            <a:r>
              <a:rPr>
                <a:solidFill>
                  <a:srgbClr val="40A070"/>
                </a:solidFill>
                <a:latin typeface="Courier"/>
              </a:rPr>
              <a:t>1.96</a:t>
            </a:r>
            <a:r>
              <a:rPr>
                <a:latin typeface="Courier"/>
              </a:rPr>
              <a:t>, </a:t>
            </a:r>
            <a:r>
              <a:rPr>
                <a:solidFill>
                  <a:srgbClr val="7D9029"/>
                </a:solidFill>
                <a:latin typeface="Courier"/>
              </a:rPr>
              <a:t>lower.tail =</a:t>
            </a:r>
            <a:r>
              <a:rPr>
                <a:latin typeface="Courier"/>
              </a:rPr>
              <a:t> </a:t>
            </a:r>
            <a:r>
              <a:rPr>
                <a:solidFill>
                  <a:srgbClr val="880000"/>
                </a:solidFill>
                <a:latin typeface="Courier"/>
              </a:rPr>
              <a:t>FALSE</a:t>
            </a:r>
            <a:r>
              <a:rPr>
                <a:latin typeface="Courier"/>
              </a:rPr>
              <a:t>)</a:t>
            </a:r>
          </a:p>
          <a:p>
            <a:pPr lvl="0" indent="0">
              <a:buNone/>
            </a:pPr>
            <a:r>
              <a:rPr>
                <a:latin typeface="Courier"/>
              </a:rPr>
              <a:t>## [1] 0.0249979</a:t>
            </a:r>
          </a:p>
          <a:p>
            <a:pPr lvl="0" indent="0">
              <a:buNone/>
            </a:pPr>
            <a:r>
              <a:rPr>
                <a:solidFill>
                  <a:srgbClr val="06287E"/>
                </a:solidFill>
                <a:latin typeface="Courier"/>
              </a:rPr>
              <a:t>qnorm</a:t>
            </a:r>
            <a:r>
              <a:rPr>
                <a:latin typeface="Courier"/>
              </a:rPr>
              <a:t>(</a:t>
            </a:r>
            <a:r>
              <a:rPr>
                <a:solidFill>
                  <a:srgbClr val="7D9029"/>
                </a:solidFill>
                <a:latin typeface="Courier"/>
              </a:rPr>
              <a:t>p =</a:t>
            </a:r>
            <a:r>
              <a:rPr>
                <a:latin typeface="Courier"/>
              </a:rPr>
              <a:t> </a:t>
            </a:r>
            <a:r>
              <a:rPr>
                <a:solidFill>
                  <a:srgbClr val="40A070"/>
                </a:solidFill>
                <a:latin typeface="Courier"/>
              </a:rPr>
              <a:t>0.0249979</a:t>
            </a:r>
            <a:r>
              <a:rPr>
                <a:latin typeface="Courier"/>
              </a:rPr>
              <a:t>)</a:t>
            </a:r>
          </a:p>
          <a:p>
            <a:pPr lvl="0" indent="0">
              <a:buNone/>
            </a:pPr>
            <a:r>
              <a:rPr>
                <a:latin typeface="Courier"/>
              </a:rPr>
              <a:t>## [1] -1.96</a:t>
            </a:r>
          </a:p>
          <a:p>
            <a:pPr lvl="0" indent="0">
              <a:buNone/>
            </a:pPr>
            <a:r>
              <a:rPr>
                <a:solidFill>
                  <a:srgbClr val="06287E"/>
                </a:solidFill>
                <a:latin typeface="Courier"/>
              </a:rPr>
              <a:t>qnorm</a:t>
            </a:r>
            <a:r>
              <a:rPr>
                <a:latin typeface="Courier"/>
              </a:rPr>
              <a:t>(</a:t>
            </a:r>
            <a:r>
              <a:rPr>
                <a:solidFill>
                  <a:srgbClr val="7D9029"/>
                </a:solidFill>
                <a:latin typeface="Courier"/>
              </a:rPr>
              <a:t>p =</a:t>
            </a:r>
            <a:r>
              <a:rPr>
                <a:latin typeface="Courier"/>
              </a:rPr>
              <a:t> </a:t>
            </a:r>
            <a:r>
              <a:rPr>
                <a:solidFill>
                  <a:srgbClr val="40A070"/>
                </a:solidFill>
                <a:latin typeface="Courier"/>
              </a:rPr>
              <a:t>0.0249979</a:t>
            </a:r>
            <a:r>
              <a:rPr>
                <a:latin typeface="Courier"/>
              </a:rPr>
              <a:t>, </a:t>
            </a:r>
            <a:r>
              <a:rPr>
                <a:solidFill>
                  <a:srgbClr val="7D9029"/>
                </a:solidFill>
                <a:latin typeface="Courier"/>
              </a:rPr>
              <a:t>lower.tail =</a:t>
            </a:r>
            <a:r>
              <a:rPr>
                <a:latin typeface="Courier"/>
              </a:rPr>
              <a:t> </a:t>
            </a:r>
            <a:r>
              <a:rPr>
                <a:solidFill>
                  <a:srgbClr val="880000"/>
                </a:solidFill>
                <a:latin typeface="Courier"/>
              </a:rPr>
              <a:t>FALSE</a:t>
            </a:r>
            <a:r>
              <a:rPr>
                <a:latin typeface="Courier"/>
              </a:rPr>
              <a:t>)</a:t>
            </a:r>
          </a:p>
          <a:p>
            <a:pPr lvl="0" indent="0">
              <a:buNone/>
            </a:pPr>
            <a:r>
              <a:rPr>
                <a:latin typeface="Courier"/>
              </a:rPr>
              <a:t>## [1] 1.96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 de Hipótesis con Z</dc:title>
  <dc:creator>Rubén Pizarro Gurrola</dc:creator>
  <cp:keywords/>
  <dcterms:created xsi:type="dcterms:W3CDTF">2022-01-15T19:29:30Z</dcterms:created>
  <dcterms:modified xsi:type="dcterms:W3CDTF">2022-01-15T19:29:30Z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15/1/2022</vt:lpwstr>
  </property>
  <property fmtid="{D5CDD505-2E9C-101B-9397-08002B2CF9AE}" pid="3" name="output">
    <vt:lpwstr>powerpoint_presentation</vt:lpwstr>
  </property>
</Properties>
</file>