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5" Type="http://schemas.openxmlformats.org/officeDocument/2006/relationships/viewProps" Target="viewProps.xml" /><Relationship Id="rId4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Visualizar</a:t>
            </a:r>
            <a:r>
              <a:rPr/>
              <a:t> </a:t>
            </a:r>
            <a:r>
              <a:rPr/>
              <a:t>Distribución</a:t>
            </a:r>
            <a:r>
              <a:rPr/>
              <a:t> </a:t>
            </a:r>
            <a:r>
              <a:rPr/>
              <a:t>Normal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Rubén</a:t>
            </a:r>
            <a:r>
              <a:rPr/>
              <a:t> </a:t>
            </a:r>
            <a:r>
              <a:rPr/>
              <a:t>Pizarro</a:t>
            </a:r>
            <a:r>
              <a:rPr/>
              <a:t> </a:t>
            </a:r>
            <a:r>
              <a:rPr/>
              <a:t>Gurrola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14/1/2022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Parámetros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media.p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(estaturas),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desv.p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(estaturas),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media.p; desv.p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174.68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10.3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Distribución</a:t>
            </a:r>
            <a:r>
              <a:rPr/>
              <a:t> </a:t>
            </a:r>
            <a:r>
              <a:rPr/>
              <a:t>normal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Generando tabla de densidad</a:t>
            </a:r>
          </a:p>
          <a:p>
            <a:pPr lvl="0" indent="0">
              <a:buNone/>
            </a:pPr>
            <a:r>
              <a:rPr>
                <a:latin typeface="Courier"/>
              </a:rPr>
              <a:t>dens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estaturas,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media.p,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desv.p)</a:t>
            </a:r>
            <a:br/>
            <a:br/>
            <a:r>
              <a:rPr>
                <a:latin typeface="Courier"/>
              </a:rPr>
              <a:t>tabla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(estaturas, dens)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Los primeros 10 registros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(tabla,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estaturas         dens
## 1   184.0014 0.0257173894
## 2   163.2665 0.0209623310
## 3   166.0251 0.0272115112
## 4   160.5550 0.0151251350
## 5   171.6899 0.0371340566
## 6   145.9937 0.0008011931
## 7   164.4074 0.0235548947
## 8   177.7795 0.0370176321
## 9   182.4949 0.0290448635
## 10  177.4158 0.0373897806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tail()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Los últimos diez registros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tail</a:t>
            </a:r>
            <a:r>
              <a:rPr>
                <a:latin typeface="Courier"/>
              </a:rPr>
              <a:t>(tabla,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estaturas       dens
## 191  181.1496 0.03179819
## 192  188.8255 0.01508398
## 193  169.1680 0.03356491
## 194  173.0207 0.03823291
## 195  168.9677 0.03321119
## 196  164.1135 0.02288464
## 197  176.8392 0.03789053
## 198  188.0714 0.01663487
## 199  173.3172 0.03839470
## 200  178.4384 0.03623767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Visualizar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distribución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 i="1"/>
              <a:t>plot()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estaturas,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dens, </a:t>
            </a:r>
            <a:r>
              <a:rPr>
                <a:solidFill>
                  <a:srgbClr val="7D9029"/>
                </a:solidFill>
                <a:latin typeface="Courier"/>
              </a:rPr>
              <a:t>xlab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"xs = Estaturas"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ylab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"Densidad"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main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"Distribución Normal"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sub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"Media ="</a:t>
            </a:r>
            <a:r>
              <a:rPr>
                <a:latin typeface="Courier"/>
              </a:rPr>
              <a:t>, media.p, </a:t>
            </a:r>
            <a:r>
              <a:rPr>
                <a:solidFill>
                  <a:srgbClr val="4070A0"/>
                </a:solidFill>
                <a:latin typeface="Courier"/>
              </a:rPr>
              <a:t>" Desv. Std = "</a:t>
            </a:r>
            <a:r>
              <a:rPr>
                <a:latin typeface="Courier"/>
              </a:rPr>
              <a:t>, desv.p))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r-DistribuciOn-NORMAL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Visualizar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ggplot()</a:t>
            </a:r>
            <a:r>
              <a:rPr/>
              <a:t> </a:t>
            </a:r>
            <a:r>
              <a:rPr/>
              <a:t>geom_line()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geom_point()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tabla)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estaturas,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dens), </a:t>
            </a:r>
            <a:r>
              <a:rPr>
                <a:solidFill>
                  <a:srgbClr val="7D9029"/>
                </a:solidFill>
                <a:latin typeface="Courier"/>
              </a:rPr>
              <a:t>col=</a:t>
            </a:r>
            <a:r>
              <a:rPr>
                <a:solidFill>
                  <a:srgbClr val="4070A0"/>
                </a:solidFill>
                <a:latin typeface="Courier"/>
              </a:rPr>
              <a:t>'blue'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estaturas,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dens), </a:t>
            </a:r>
            <a:r>
              <a:rPr>
                <a:solidFill>
                  <a:srgbClr val="7D9029"/>
                </a:solidFill>
                <a:latin typeface="Courier"/>
              </a:rPr>
              <a:t>col=</a:t>
            </a:r>
            <a:r>
              <a:rPr>
                <a:solidFill>
                  <a:srgbClr val="4070A0"/>
                </a:solidFill>
                <a:latin typeface="Courier"/>
              </a:rPr>
              <a:t>'black'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r-DistribuciOn-NORMAL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Visualizar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ggplot()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vline()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g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geom_vline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xintercept =</a:t>
            </a:r>
            <a:r>
              <a:rPr>
                <a:latin typeface="Courier"/>
              </a:rPr>
              <a:t> media.p, </a:t>
            </a:r>
            <a:r>
              <a:rPr>
                <a:solidFill>
                  <a:srgbClr val="7D9029"/>
                </a:solidFill>
                <a:latin typeface="Courier"/>
              </a:rPr>
              <a:t>col=</a:t>
            </a:r>
            <a:r>
              <a:rPr>
                <a:solidFill>
                  <a:srgbClr val="4070A0"/>
                </a:solidFill>
                <a:latin typeface="Courier"/>
              </a:rPr>
              <a:t>'red'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4070A0"/>
                </a:solidFill>
                <a:latin typeface="Courier"/>
              </a:rPr>
              <a:t>"dotted"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r-DistribuciOn-NORMAL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Visualizar distribuciones normales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Visualizar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ggplot()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vline()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ggtitle()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g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ggtitle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label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"Distribución Normal"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subtitle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"Media="</a:t>
            </a:r>
            <a:r>
              <a:rPr>
                <a:latin typeface="Courier"/>
              </a:rPr>
              <a:t>, media.p, </a:t>
            </a:r>
            <a:r>
              <a:rPr>
                <a:solidFill>
                  <a:srgbClr val="4070A0"/>
                </a:solidFill>
                <a:latin typeface="Courier"/>
              </a:rPr>
              <a:t>" Desv Std.="</a:t>
            </a:r>
            <a:r>
              <a:rPr>
                <a:latin typeface="Courier"/>
              </a:rPr>
              <a:t>, desv.p))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r-DistribuciOn-NORMAL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Visualizar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distribución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plotDist()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 muestra la distribución normal con función </a:t>
            </a:r>
            <a:r>
              <a:rPr b="1"/>
              <a:t>plotDist()</a:t>
            </a:r>
            <a:r>
              <a:rPr/>
              <a:t> de la librería mosaic.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Distribución</a:t>
            </a:r>
            <a:r>
              <a:rPr/>
              <a:t> </a:t>
            </a:r>
            <a:r>
              <a:rPr/>
              <a:t>Normal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plotDist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dist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"norm"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media.p,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desv.p, </a:t>
            </a:r>
            <a:r>
              <a:rPr>
                <a:solidFill>
                  <a:srgbClr val="7D9029"/>
                </a:solidFill>
                <a:latin typeface="Courier"/>
              </a:rPr>
              <a:t>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xlab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"x's = Estaturas"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r-DistribuciOn-NORMAL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Distribución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usando</a:t>
            </a:r>
            <a:r>
              <a:rPr/>
              <a:t> </a:t>
            </a:r>
            <a:r>
              <a:rPr/>
              <a:t>visualize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visualize.norm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mu =</a:t>
            </a:r>
            <a:r>
              <a:rPr>
                <a:latin typeface="Courier"/>
              </a:rPr>
              <a:t> media.p,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desv.p)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r-DistribuciOn-NORMAL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g</a:t>
            </a:r>
          </a:p>
          <a:p>
            <a:pPr lvl="0" indent="0">
              <a:buNone/>
            </a:pPr>
            <a:r>
              <a:rPr>
                <a:latin typeface="Courier"/>
              </a:rPr>
              <a:t>## NULL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</a:t>
            </a:r>
            <a:r>
              <a:rPr/>
              <a:t> </a:t>
            </a:r>
            <a:r>
              <a:rPr/>
              <a:t>uso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Determinar probabilidades P(x &lt;= 170)</a:t>
            </a:r>
          </a:p>
          <a:p>
            <a:pPr lvl="0" indent="0">
              <a:buNone/>
            </a:pPr>
            <a:r>
              <a:rPr>
                <a:latin typeface="Courier"/>
              </a:rPr>
              <a:t>prob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q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170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media.p, desv.p, </a:t>
            </a:r>
            <a:r>
              <a:rPr>
                <a:solidFill>
                  <a:srgbClr val="7D9029"/>
                </a:solidFill>
                <a:latin typeface="Courier"/>
              </a:rPr>
              <a:t>lower.tail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prob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0.3247817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Visualizar</a:t>
            </a:r>
            <a:r>
              <a:rPr/>
              <a:t> </a:t>
            </a:r>
            <a:r>
              <a:rPr/>
              <a:t>probabilidades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plotDist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dist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"norm"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media.p,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desv.p, </a:t>
            </a:r>
            <a:r>
              <a:rPr>
                <a:solidFill>
                  <a:srgbClr val="7D9029"/>
                </a:solidFill>
                <a:latin typeface="Courier"/>
              </a:rPr>
              <a:t>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xlab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"x's = Estaturas"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groups =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170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main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"P(x&lt;=170) = 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(prob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4070A0"/>
                </a:solidFill>
                <a:latin typeface="Courier"/>
              </a:rPr>
              <a:t>"%"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 representan gráficas de distribuciones normales usando </a:t>
            </a:r>
            <a:r>
              <a:rPr i="1"/>
              <a:t>plot()</a:t>
            </a:r>
            <a:r>
              <a:rPr/>
              <a:t>, </a:t>
            </a:r>
            <a:r>
              <a:rPr i="1"/>
              <a:t>ggplot()</a:t>
            </a:r>
            <a:r>
              <a:rPr/>
              <a:t>, </a:t>
            </a:r>
            <a:r>
              <a:rPr i="1"/>
              <a:t>plotDist()</a:t>
            </a:r>
            <a:r>
              <a:rPr/>
              <a:t> y </a:t>
            </a:r>
            <a:r>
              <a:rPr i="1"/>
              <a:t>visualize()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Se determinan probabilidades a partir de distribución normal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r-DistribuciOn-NORMAL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Determinar probabilidades P(x &gt; 170)</a:t>
            </a:r>
          </a:p>
          <a:p>
            <a:pPr lvl="0" indent="0">
              <a:buNone/>
            </a:pPr>
            <a:r>
              <a:rPr>
                <a:latin typeface="Courier"/>
              </a:rPr>
              <a:t>prob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q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170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media.p, desv.p, </a:t>
            </a:r>
            <a:r>
              <a:rPr>
                <a:solidFill>
                  <a:srgbClr val="7D9029"/>
                </a:solidFill>
                <a:latin typeface="Courier"/>
              </a:rPr>
              <a:t>lower.tail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prob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0.6752183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Visualizar</a:t>
            </a:r>
            <a:r>
              <a:rPr/>
              <a:t> </a:t>
            </a:r>
            <a:r>
              <a:rPr/>
              <a:t>probabilidades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plotDist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dist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"norm"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media.p,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desv.p, </a:t>
            </a:r>
            <a:r>
              <a:rPr>
                <a:solidFill>
                  <a:srgbClr val="7D9029"/>
                </a:solidFill>
                <a:latin typeface="Courier"/>
              </a:rPr>
              <a:t>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xlab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"x's = Estaturas"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groups =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170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main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"P(x&gt;170) = 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(prob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4070A0"/>
                </a:solidFill>
                <a:latin typeface="Courier"/>
              </a:rPr>
              <a:t>"%"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r-DistribuciOn-NORMAL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 tiene una ditribución normal cuya media poblacional es de 20.4 y desviación estándar de 2.5:</a:t>
            </a:r>
          </a:p>
          <a:p>
            <a:pPr lvl="0" indent="0">
              <a:buNone/>
            </a:pPr>
            <a:r>
              <a:rPr>
                <a:latin typeface="Courier"/>
              </a:rPr>
              <a:t>media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20.4</a:t>
            </a:r>
            <a:br/>
            <a:r>
              <a:rPr>
                <a:latin typeface="Courier"/>
              </a:rPr>
              <a:t>desv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2.5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¿cual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probabilidad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existan</a:t>
            </a:r>
            <a:r>
              <a:rPr/>
              <a:t> </a:t>
            </a:r>
            <a:r>
              <a:rPr/>
              <a:t>valores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encima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21?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prob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q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media,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desv, </a:t>
            </a:r>
            <a:r>
              <a:rPr>
                <a:solidFill>
                  <a:srgbClr val="7D9029"/>
                </a:solidFill>
                <a:latin typeface="Courier"/>
              </a:rPr>
              <a:t>lower.tail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prob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0.5948349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Visualizar</a:t>
            </a:r>
            <a:r>
              <a:rPr/>
              <a:t> </a:t>
            </a:r>
            <a:r>
              <a:rPr/>
              <a:t>P(x&gt;21)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plotDist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dist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"norm"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media,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desv, </a:t>
            </a:r>
            <a:r>
              <a:rPr>
                <a:solidFill>
                  <a:srgbClr val="7D9029"/>
                </a:solidFill>
                <a:latin typeface="Courier"/>
              </a:rPr>
              <a:t>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xlab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"x's 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groups =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main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"P(x&gt;21) = 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(prob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4070A0"/>
                </a:solidFill>
                <a:latin typeface="Courier"/>
              </a:rPr>
              <a:t>"%"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r-DistribuciOn-NORMAL_files/figure-pptx/unnamed-chunk-2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¿cual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probabilidad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existan</a:t>
            </a:r>
            <a:r>
              <a:rPr/>
              <a:t> </a:t>
            </a:r>
            <a:r>
              <a:rPr/>
              <a:t>valores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21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21.5?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prob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q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21.5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media,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desv)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q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media,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desv)</a:t>
            </a:r>
            <a:br/>
            <a:r>
              <a:rPr>
                <a:latin typeface="Courier"/>
              </a:rPr>
              <a:t>prob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0.07519657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Fundamento</a:t>
            </a:r>
            <a:r>
              <a:rPr/>
              <a:t> </a:t>
            </a:r>
            <a:r>
              <a:rPr/>
              <a:t>Teórico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Densidad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r>
                        <m:rPr>
                          <m:sty m:val="p"/>
                        </m:rPr>
                        <m:t>(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)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ad>
                            <m:radPr>
                              <m:degHide m:val="1"/>
                            </m:radPr>
                            <m:deg/>
                            <m:e>
                              <m: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m:t>⋅</m:t>
                              </m:r>
                              <m:r>
                                <m:t>π</m:t>
                              </m:r>
                              <m:r>
                                <m:rPr>
                                  <m:sty m:val="p"/>
                                </m:rPr>
                                <m:t>⋅</m:t>
                              </m:r>
                              <m:r>
                                <m:t>σ</m:t>
                              </m:r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m:t>⋅</m:t>
                      </m:r>
                      <m:sSup>
                        <m:e>
                          <m: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m:t>(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f>
                            <m:fPr>
                              <m:type m:val="bar"/>
                            </m:fPr>
                            <m:num>
                              <m:r>
                                <m:rPr>
                                  <m:sty m:val="p"/>
                                </m:rPr>
                                <m:t>(</m:t>
                              </m:r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μ</m:t>
                              </m:r>
                              <m:sSup>
                                <m:e>
                                  <m:r>
                                    <m:rPr>
                                      <m:sty m:val="p"/>
                                    </m:rPr>
                                    <m:t>)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m:t>⋅</m:t>
                              </m:r>
                              <m:sSup>
                                <m:e>
                                  <m:r>
                                    <m:t>σ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sty m:val="p"/>
                            </m:rPr>
                            <m:t>)</m:t>
                          </m:r>
                        </m:sup>
                      </m:sSup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π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3.14159</m:t>
                      </m:r>
                      <m:r>
                        <m:rPr>
                          <m:nor/>
                          <m:sty m:val="p"/>
                        </m:rPr>
                        <m:t> y </m:t>
                      </m:r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2.71828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μ</m:t>
                      </m:r>
                      <m:r>
                        <m:rPr>
                          <m:nor/>
                          <m:sty m:val="p"/>
                        </m:rPr>
                        <m:t> es la media poblacional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σ</m:t>
                      </m:r>
                      <m:r>
                        <m:rPr>
                          <m:nor/>
                          <m:sty m:val="p"/>
                        </m:rPr>
                        <m:t> es la desviación std. poblacional poblacional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Visualizar</a:t>
            </a:r>
            <a:r>
              <a:rPr/>
              <a:t> </a:t>
            </a:r>
            <a:r>
              <a:rPr/>
              <a:t>P(21</a:t>
            </a:r>
            <a:r>
              <a:rPr/>
              <a:t> </a:t>
            </a:r>
            <a:r>
              <a:rPr/>
              <a:t>&lt;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&lt;</a:t>
            </a:r>
            <a:r>
              <a:rPr/>
              <a:t> </a:t>
            </a:r>
            <a:r>
              <a:rPr/>
              <a:t>21.5)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plotDist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dist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"norm"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media,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desv, </a:t>
            </a:r>
            <a:r>
              <a:rPr>
                <a:solidFill>
                  <a:srgbClr val="7D9029"/>
                </a:solidFill>
                <a:latin typeface="Courier"/>
              </a:rPr>
              <a:t>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xlab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"x's 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groups =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21.5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main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"P(x&gt;21) = 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(prob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4070A0"/>
                </a:solidFill>
                <a:latin typeface="Courier"/>
              </a:rPr>
              <a:t>"%"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r-DistribuciOn-NORMAL_files/figure-pptx/unnamed-chunk-2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Interpretración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Pendiente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Cargar</a:t>
            </a:r>
            <a:r>
              <a:rPr/>
              <a:t> </a:t>
            </a:r>
            <a:r>
              <a:rPr/>
              <a:t>librerías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library(cowplot) # Gráficos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(ggplot2) </a:t>
            </a:r>
            <a:r>
              <a:rPr i="1">
                <a:solidFill>
                  <a:srgbClr val="60A0B0"/>
                </a:solidFill>
                <a:latin typeface="Courier"/>
              </a:rPr>
              <a:t># Gráfico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(mosaic)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library(dplyr)  # Procesar, filtrar, ordenar, arrange...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(visualize)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Ejercicio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 inicializan las variables para generar valores aleatorios y simular una población.</a:t>
            </a:r>
          </a:p>
          <a:p>
            <a:pPr lvl="0" indent="0">
              <a:buNone/>
            </a:pPr>
            <a:r>
              <a:rPr>
                <a:latin typeface="Courier"/>
              </a:rPr>
              <a:t>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br/>
            <a:r>
              <a:rPr>
                <a:latin typeface="Courier"/>
              </a:rPr>
              <a:t>media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175</a:t>
            </a:r>
            <a:br/>
            <a:r>
              <a:rPr>
                <a:latin typeface="Courier"/>
              </a:rPr>
              <a:t>desv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Valores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Se generan 200 valores aleatorios o con las condiciones de una distribución normal de media igual a </a:t>
                </a:r>
                <a14:m>
                  <m:oMath xmlns:m="http://schemas.openxmlformats.org/officeDocument/2006/math">
                    <m:r>
                      <m:t>μ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175</m:t>
                    </m:r>
                    <m:r>
                      <m:t>c</m:t>
                    </m:r>
                    <m:r>
                      <m:t>m</m:t>
                    </m:r>
                    <m:r>
                      <m:rPr>
                        <m:sty m:val="p"/>
                      </m:rPr>
                      <m:t>.</m:t>
                    </m:r>
                  </m:oMath>
                </a14:m>
                <a:r>
                  <a:rPr/>
                  <a:t> y desviación de </a:t>
                </a:r>
                <a14:m>
                  <m:oMath xmlns:m="http://schemas.openxmlformats.org/officeDocument/2006/math">
                    <m:r>
                      <m:t>σ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10</m:t>
                    </m:r>
                    <m:r>
                      <m:t>c</m:t>
                    </m:r>
                    <m:r>
                      <m:t>m</m:t>
                    </m:r>
                    <m:r>
                      <m:rPr>
                        <m:sty m:val="p"/>
                      </m:rPr>
                      <m:t>.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Valores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set.seed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2022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br/>
            <a:r>
              <a:rPr>
                <a:latin typeface="Courier"/>
              </a:rPr>
              <a:t>estaturas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n,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media,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desv)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(estaturas) </a:t>
            </a:r>
            <a:r>
              <a:rPr i="1">
                <a:solidFill>
                  <a:srgbClr val="60A0B0"/>
                </a:solidFill>
                <a:latin typeface="Courier"/>
              </a:rPr>
              <a:t># Los primeros seis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184.0014 163.2665 166.0251 160.5550 171.6899 145.9937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Parámetros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población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Determinar los parámetros media y desviación de los datos</a:t>
            </a:r>
          </a:p>
          <a:p>
            <a:pPr lvl="0" marL="0" indent="0">
              <a:buNone/>
            </a:pPr>
            <a:r>
              <a:rPr/>
              <a:t>Se identifican la media aritmética y la desviación de la población generada.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Visualizar Distribución Normal</dc:title>
  <dc:creator>Rubén Pizarro Gurrola</dc:creator>
  <cp:keywords/>
  <dcterms:created xsi:type="dcterms:W3CDTF">2022-01-14T20:14:07Z</dcterms:created>
  <dcterms:modified xsi:type="dcterms:W3CDTF">2022-01-14T20:14:07Z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14/1/2022</vt:lpwstr>
  </property>
  <property fmtid="{D5CDD505-2E9C-101B-9397-08002B2CF9AE}" pid="3" name="output">
    <vt:lpwstr>powerpoint_presentation</vt:lpwstr>
  </property>
</Properties>
</file>