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Intervalos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confianza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Rubén</a:t>
            </a:r>
            <a:r>
              <a:rPr/>
              <a:t> </a:t>
            </a:r>
            <a:r>
              <a:rPr/>
              <a:t>Pizarro</a:t>
            </a:r>
            <a:r>
              <a:rPr/>
              <a:t> </a:t>
            </a:r>
            <a:r>
              <a:rPr/>
              <a:t>Gurrola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15/1/2022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Muestra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50</a:t>
            </a:r>
            <a:br/>
            <a:r>
              <a:rPr>
                <a:latin typeface="Courier"/>
              </a:rPr>
              <a:t>muestra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n, </a:t>
            </a:r>
            <a:r>
              <a:rPr>
                <a:solidFill>
                  <a:srgbClr val="7D9029"/>
                </a:solidFill>
                <a:latin typeface="Courier"/>
              </a:rPr>
              <a:t>mean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450.25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muestra</a:t>
            </a:r>
          </a:p>
          <a:p>
            <a:pPr lvl="0" indent="0">
              <a:buNone/>
            </a:pPr>
            <a:r>
              <a:rPr>
                <a:latin typeface="Courier"/>
              </a:rPr>
              <a:t>##  [1] 391.0031 429.1297 437.4406 441.0884 464.9685 478.2678 434.4629 455.6052
##  [9] 452.5226 475.1132 416.9320 459.7071 459.6824 436.6543 427.5996 473.9997
## [17] 448.0257 441.1819 448.6901 465.3786 471.3114 462.9813 456.8163 466.9279
## [25] 431.7684 418.3022 447.2320 476.5294 455.7922 429.2451 423.9927 410.1499
## [33] 453.2373 420.4251 441.5536 455.4065 428.0049 461.8998 470.7985 425.6081
## [41] 465.4944 481.6968 426.5096 474.0465 434.8813 451.4345 442.6451 461.8635
## [49] 468.8165 455.5332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Estadísticos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muestra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media.m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(muestra)</a:t>
            </a:r>
            <a:br/>
            <a:r>
              <a:rPr>
                <a:latin typeface="Courier"/>
              </a:rPr>
              <a:t>desv.m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sd</a:t>
            </a:r>
            <a:r>
              <a:rPr>
                <a:latin typeface="Courier"/>
              </a:rPr>
              <a:t>(muestra)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"Datos"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"Datos"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#paste("Media Pob", media.p)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#paste("Desv Pob", desv.p)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paste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"Media Muestra"</a:t>
            </a:r>
            <a:r>
              <a:rPr>
                <a:latin typeface="Courier"/>
              </a:rPr>
              <a:t>, media.m)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"Media Muestra 448.167148024592"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paste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"Desv Muestra"</a:t>
            </a:r>
            <a:r>
              <a:rPr>
                <a:latin typeface="Courier"/>
              </a:rPr>
              <a:t>, desv.m)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"Desv Muestra 20.3701619804068"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Intervalo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confianza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conf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0.95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# 0.92, 0.95, 0.98, 0.99</a:t>
            </a:r>
            <a:br/>
            <a:r>
              <a:rPr>
                <a:latin typeface="Courier"/>
              </a:rPr>
              <a:t>intervalo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f.intervalo.confianza.t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media =</a:t>
            </a:r>
            <a:r>
              <a:rPr>
                <a:latin typeface="Courier"/>
              </a:rPr>
              <a:t> media.m, </a:t>
            </a:r>
            <a:r>
              <a:rPr>
                <a:solidFill>
                  <a:srgbClr val="7D9029"/>
                </a:solidFill>
                <a:latin typeface="Courier"/>
              </a:rPr>
              <a:t>desv =</a:t>
            </a:r>
            <a:r>
              <a:rPr>
                <a:latin typeface="Courier"/>
              </a:rPr>
              <a:t> desv.m, 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n, </a:t>
            </a:r>
            <a:r>
              <a:rPr>
                <a:solidFill>
                  <a:srgbClr val="7D9029"/>
                </a:solidFill>
                <a:latin typeface="Courier"/>
              </a:rPr>
              <a:t>confianza =</a:t>
            </a:r>
            <a:r>
              <a:rPr>
                <a:latin typeface="Courier"/>
              </a:rPr>
              <a:t> conf)</a:t>
            </a:r>
            <a:br/>
            <a:r>
              <a:rPr>
                <a:latin typeface="Courier"/>
              </a:rPr>
              <a:t>intervalo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442.3780 453.9563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Interpretación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 media de la población de donde se obtuvo la muestra debe estar en un intervalo entre 442.378 y 453.9563 a un nivel de confianza del 95 %. Se usó la distribución t student.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Intervalo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confianza</a:t>
            </a:r>
            <a:r>
              <a:rPr/>
              <a:t> </a:t>
            </a:r>
            <a:r>
              <a:rPr/>
              <a:t>usando</a:t>
            </a:r>
            <a:r>
              <a:rPr/>
              <a:t> </a:t>
            </a:r>
            <a:r>
              <a:rPr/>
              <a:t>t.test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t.test no necesita alguna librería</a:t>
            </a:r>
            <a:br/>
            <a:r>
              <a:rPr>
                <a:solidFill>
                  <a:srgbClr val="06287E"/>
                </a:solidFill>
                <a:latin typeface="Courier"/>
              </a:rPr>
              <a:t>t.test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muestra, </a:t>
            </a:r>
            <a:r>
              <a:rPr>
                <a:solidFill>
                  <a:srgbClr val="7D9029"/>
                </a:solidFill>
                <a:latin typeface="Courier"/>
              </a:rPr>
              <a:t>conf.level =</a:t>
            </a:r>
            <a:r>
              <a:rPr>
                <a:latin typeface="Courier"/>
              </a:rPr>
              <a:t> conf)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One Sample t-test
## 
## data:  muestra
## t = 155.57, df = 49, p-value &lt; 2.2e-16
## alternative hypothesis: true mean is not equal to 0
## 95 percent confidence interval:
##  442.3780 453.9563
## sample estimates:
## mean of x 
##  448.1671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Graficando</a:t>
            </a:r>
            <a:r>
              <a:rPr/>
              <a:t> </a:t>
            </a:r>
            <a:r>
              <a:rPr/>
              <a:t>intervalo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confianza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geom_point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muestra,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muestra, </a:t>
            </a:r>
            <a:r>
              <a:rPr>
                <a:solidFill>
                  <a:srgbClr val="7D9029"/>
                </a:solidFill>
                <a:latin typeface="Courier"/>
              </a:rPr>
              <a:t>mean =</a:t>
            </a:r>
            <a:r>
              <a:rPr>
                <a:latin typeface="Courier"/>
              </a:rPr>
              <a:t> media.m, </a:t>
            </a:r>
            <a:r>
              <a:rPr>
                <a:solidFill>
                  <a:srgbClr val="7D9029"/>
                </a:solidFill>
                <a:latin typeface="Courier"/>
              </a:rPr>
              <a:t>sd =</a:t>
            </a:r>
            <a:r>
              <a:rPr>
                <a:latin typeface="Courier"/>
              </a:rPr>
              <a:t> desv.m)))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muestra,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muestra, </a:t>
            </a:r>
            <a:r>
              <a:rPr>
                <a:solidFill>
                  <a:srgbClr val="7D9029"/>
                </a:solidFill>
                <a:latin typeface="Courier"/>
              </a:rPr>
              <a:t>mean =</a:t>
            </a:r>
            <a:r>
              <a:rPr>
                <a:latin typeface="Courier"/>
              </a:rPr>
              <a:t> media.m, </a:t>
            </a:r>
            <a:r>
              <a:rPr>
                <a:solidFill>
                  <a:srgbClr val="7D9029"/>
                </a:solidFill>
                <a:latin typeface="Courier"/>
              </a:rPr>
              <a:t>sd =</a:t>
            </a:r>
            <a:r>
              <a:rPr>
                <a:latin typeface="Courier"/>
              </a:rPr>
              <a:t> desv.m)))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geom_vline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xintercept =</a:t>
            </a:r>
            <a:r>
              <a:rPr>
                <a:latin typeface="Courier"/>
              </a:rPr>
              <a:t> intervalo[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], </a:t>
            </a:r>
            <a:r>
              <a:rPr>
                <a:solidFill>
                  <a:srgbClr val="7D9029"/>
                </a:solidFill>
                <a:latin typeface="Courier"/>
              </a:rPr>
              <a:t>col=</a:t>
            </a:r>
            <a:r>
              <a:rPr>
                <a:solidFill>
                  <a:srgbClr val="4070A0"/>
                </a:solidFill>
                <a:latin typeface="Courier"/>
              </a:rPr>
              <a:t>'red'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geom_vline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xintercept =</a:t>
            </a:r>
            <a:r>
              <a:rPr>
                <a:latin typeface="Courier"/>
              </a:rPr>
              <a:t> intervalo[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], </a:t>
            </a:r>
            <a:r>
              <a:rPr>
                <a:solidFill>
                  <a:srgbClr val="7D9029"/>
                </a:solidFill>
                <a:latin typeface="Courier"/>
              </a:rPr>
              <a:t>col=</a:t>
            </a:r>
            <a:r>
              <a:rPr>
                <a:solidFill>
                  <a:srgbClr val="4070A0"/>
                </a:solidFill>
                <a:latin typeface="Courier"/>
              </a:rPr>
              <a:t>'red'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valos-de-confianza-con-t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Objetivo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Determinar intervalos de confianza de media poblacional con </a:t>
            </a:r>
            <a:r>
              <a:rPr b="1"/>
              <a:t>desviación estándar de la población conocida y desconocida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Descripción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 calculan intervalos de confianza de medias poblacionales con varios ejercicios mediante fórmula de intervalos de confianza dependiendo de la distribución si es </a:t>
            </a:r>
            <a:r>
              <a:rPr b="1"/>
              <a:t>Normal Z o T Student</a:t>
            </a:r>
            <a:r>
              <a:rPr/>
              <a:t>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Fundamento</a:t>
            </a:r>
            <a:r>
              <a:rPr/>
              <a:t> </a:t>
            </a:r>
            <a:r>
              <a:rPr/>
              <a:t>Teórico</a:t>
            </a:r>
          </a:p>
        </p:txBody>
      </p:sp>
      <p:pic>
        <p:nvPicPr>
          <p:cNvPr descr="images/decidir%20distribucion%20%20a%20usar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600200"/>
            <a:ext cx="6515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Intervalo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confianza</a:t>
            </a:r>
            <a:r>
              <a:rPr/>
              <a:t> </a:t>
            </a:r>
            <a:r>
              <a:rPr/>
              <a:t>para</a:t>
            </a:r>
            <a:r>
              <a:rPr/>
              <a:t> </a:t>
            </a:r>
            <a:r>
              <a:rPr/>
              <a:t>Normal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Estandarizada. Cuando </a:t>
                </a:r>
                <a:r>
                  <a:rPr b="1"/>
                  <a:t>SI</a:t>
                </a:r>
                <a:r>
                  <a:rPr/>
                  <a:t> se conoce la desviación esstándard de la población.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I</m:t>
                      </m:r>
                      <m:r>
                        <m:t>C</m:t>
                      </m:r>
                      <m:r>
                        <m:rPr>
                          <m:sty m:val="p"/>
                        </m:rPr>
                        <m:t>=</m:t>
                      </m:r>
                      <m:acc>
                        <m:accPr>
                          <m:chr m:val="‾"/>
                        </m:accPr>
                        <m:e>
                          <m:r>
                            <m:t>x</m:t>
                          </m:r>
                        </m:e>
                      </m:acc>
                      <m:r>
                        <m:rPr>
                          <m:sty m:val="p"/>
                        </m:rPr>
                        <m:t>±</m:t>
                      </m:r>
                      <m:r>
                        <m:t>z</m:t>
                      </m:r>
                      <m:r>
                        <m:rPr>
                          <m:sty m:val="p"/>
                        </m:rPr>
                        <m:t>⋅</m:t>
                      </m:r>
                      <m:f>
                        <m:fPr>
                          <m:type m:val="bar"/>
                        </m:fPr>
                        <m:num>
                          <m:r>
                            <m:t>σ</m:t>
                          </m:r>
                        </m:num>
                        <m:den>
                          <m:rad>
                            <m:radPr>
                              <m:degHide m:val="1"/>
                            </m:radPr>
                            <m:deg/>
                            <m:e>
                              <m:r>
                                <m:t>n</m:t>
                              </m:r>
                            </m:e>
                          </m:rad>
                        </m:den>
                      </m:f>
                    </m:oMath>
                  </m:oMathPara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Intervalo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confianza</a:t>
            </a:r>
            <a:r>
              <a:rPr/>
              <a:t> </a:t>
            </a:r>
            <a:r>
              <a:rPr/>
              <a:t>para</a:t>
            </a:r>
            <a:r>
              <a:rPr/>
              <a:t> </a:t>
            </a:r>
            <a:r>
              <a:rPr/>
              <a:t>T</a:t>
            </a:r>
            <a:r>
              <a:rPr/>
              <a:t> </a:t>
            </a:r>
            <a:r>
              <a:rPr/>
              <a:t>Student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Cuando </a:t>
                </a:r>
                <a:r>
                  <a:rPr b="1"/>
                  <a:t>NO</a:t>
                </a:r>
                <a:r>
                  <a:rPr/>
                  <a:t> se conoce la desviación estándard de la población.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I</m:t>
                      </m:r>
                      <m:r>
                        <m:t>C</m:t>
                      </m:r>
                      <m:r>
                        <m:rPr>
                          <m:sty m:val="p"/>
                        </m:rPr>
                        <m:t>=</m:t>
                      </m:r>
                      <m:acc>
                        <m:accPr>
                          <m:chr m:val="‾"/>
                        </m:accPr>
                        <m:e>
                          <m:r>
                            <m:t>x</m:t>
                          </m:r>
                        </m:e>
                      </m:acc>
                      <m:r>
                        <m:rPr>
                          <m:sty m:val="p"/>
                        </m:rPr>
                        <m:t>±</m:t>
                      </m:r>
                      <m:r>
                        <m:t>t</m:t>
                      </m:r>
                      <m:r>
                        <m:rPr>
                          <m:sty m:val="p"/>
                        </m:rPr>
                        <m:t>⋅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</m:num>
                        <m:den>
                          <m:rad>
                            <m:radPr>
                              <m:degHide m:val="1"/>
                            </m:radPr>
                            <m:deg/>
                            <m:e>
                              <m:r>
                                <m:t>n</m:t>
                              </m:r>
                            </m:e>
                          </m:rad>
                        </m:den>
                      </m:f>
                    </m:oMath>
                  </m:oMathPara>
                </a14:m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Cargar</a:t>
            </a:r>
            <a:r>
              <a:rPr/>
              <a:t> </a:t>
            </a:r>
            <a:r>
              <a:rPr/>
              <a:t>librerías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(visualize) </a:t>
            </a:r>
            <a:r>
              <a:rPr i="1">
                <a:solidFill>
                  <a:srgbClr val="60A0B0"/>
                </a:solidFill>
                <a:latin typeface="Courier"/>
              </a:rPr>
              <a:t># Gráficos de distribuciones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(cowplot) </a:t>
            </a:r>
            <a:r>
              <a:rPr i="1">
                <a:solidFill>
                  <a:srgbClr val="60A0B0"/>
                </a:solidFill>
                <a:latin typeface="Courier"/>
              </a:rPr>
              <a:t># Gráficos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(ggplot2) </a:t>
            </a:r>
            <a:r>
              <a:rPr i="1">
                <a:solidFill>
                  <a:srgbClr val="60A0B0"/>
                </a:solidFill>
                <a:latin typeface="Courier"/>
              </a:rPr>
              <a:t># Gráficos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library(BSDA) # Para utilizar z.test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Cargar</a:t>
            </a:r>
            <a:r>
              <a:rPr/>
              <a:t> </a:t>
            </a:r>
            <a:r>
              <a:rPr/>
              <a:t>funciones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Cargar funciones </a:t>
            </a:r>
            <a:r>
              <a:rPr b="1"/>
              <a:t>¡Previamente construidas!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source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"https://raw.githubusercontent.com/rpizarrog/CIIT.-Diplomado-en-Ciencia-de-los-Datos-e-IoT/main/M%C3%B3dulo%20II/2022/funciones/funciones.para.distribuciones.r"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¿Se</a:t>
            </a:r>
            <a:r>
              <a:rPr/>
              <a:t> </a:t>
            </a:r>
            <a:r>
              <a:rPr/>
              <a:t>conoce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desv.</a:t>
            </a:r>
            <a:r>
              <a:rPr/>
              <a:t> </a:t>
            </a:r>
            <a:r>
              <a:rPr/>
              <a:t>std.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población?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NO SE CONOCE LA DESV. STD</a:t>
            </a:r>
            <a:r>
              <a:rPr/>
              <a:t> de la población. Se utilizará la fórmula de 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Intervalos de confianza con t</dc:title>
  <dc:creator>Rubén Pizarro Gurrola</dc:creator>
  <cp:keywords/>
  <dcterms:created xsi:type="dcterms:W3CDTF">2022-01-15T16:37:17Z</dcterms:created>
  <dcterms:modified xsi:type="dcterms:W3CDTF">2022-01-15T16:37:17Z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15/1/2022</vt:lpwstr>
  </property>
  <property fmtid="{D5CDD505-2E9C-101B-9397-08002B2CF9AE}" pid="3" name="output">
    <vt:lpwstr>powerpoint_presentation</vt:lpwstr>
  </property>
</Properties>
</file>