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Libertad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d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–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∴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grados de libertad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total de elementos de la muestra de t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Libertad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El divisor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en la fórmula para la varianza muestral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r>
                      <m:rPr>
                        <m:sty m:val="p"/>
                      </m:rPr>
                      <m:t>(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se denomina número de grados de libertad (df) asociado con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determina la forma de la distribución t.</a:t>
                </a:r>
              </a:p>
              <a:p>
                <a:pPr lvl="1"/>
                <a:r>
                  <a:rPr/>
                  <a:t>El origen del término grados de libertad es teórico y se refiere al número de desviaciones independientes elevadas al cuadrado en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existentes para estimar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Libertad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Estos grados de libertad pueden cambiar para diferentes aplicaciones y como especifican la distribución t correcta a usar, es necesario recordar que hay que calcular los grados de libertad correctos para cada aplicación. (Mendenhall, Beaver, and Beaver 2010).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</a:t>
            </a:r>
            <a:r>
              <a:rPr/>
              <a:t> </a:t>
            </a:r>
            <a:r>
              <a:rPr/>
              <a:t>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intervalos de confianza y pruebas de hipótesis</a:t>
            </a:r>
          </a:p>
          <a:p>
            <a:pPr lvl="0" marL="0" indent="0">
              <a:buNone/>
            </a:pPr>
            <a:r>
              <a:rPr/>
              <a:t>Si la muestra tiene un valor de t en el rango del nivel de confianza entonces se acepta la hipótesis de lo contrario de rechaza.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library(dplyr)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(mosaic)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library(ggplot2)  # Para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(cowplot) </a:t>
            </a:r>
            <a:r>
              <a:rPr i="1">
                <a:solidFill>
                  <a:srgbClr val="60A0B0"/>
                </a:solidFill>
                <a:latin typeface="Courier"/>
              </a:rPr>
              <a:t>#Imágenes en el mismo renglón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"visualize"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scipen=</a:t>
            </a:r>
            <a:r>
              <a:rPr>
                <a:solidFill>
                  <a:srgbClr val="40A070"/>
                </a:solidFill>
                <a:latin typeface="Courier"/>
              </a:rPr>
              <a:t>999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Notación normal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cargan funciones previamente ¡Ya programadas!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source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"https://raw.githubusercontent.com/rpizarrog/CIIT.-Diplomado-en-Ciencia-de-los-Datos-e-IoT/main/M%C3%B3dulo%20II/2022/funciones/funciones.para.distribuciones.r"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Calcular e interpretar el valor de t.</a:t>
            </a:r>
          </a:p>
          <a:p>
            <a:pPr lvl="0" marL="0" indent="0">
              <a:buNone/>
            </a:pPr>
            <a:r>
              <a:rPr/>
              <a:t>Se aplica una prueba de autoestima a 25 personas quienes obtienen una calificación promedio de 62.1 con una desviación estándar de 5.83. Se sabe que el valor correcto de la media poblacional es de 60 o mas.</a:t>
            </a:r>
          </a:p>
          <a:p>
            <a:pPr lvl="0" marL="0" indent="0">
              <a:buNone/>
            </a:pPr>
            <a:r>
              <a:rPr/>
              <a:t>Calcular el valor de t y visualizar T Student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iniciales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25</m:t>
                      </m:r>
                      <m:r>
                        <m:rPr>
                          <m:sty m:val="p"/>
                        </m:rPr>
                        <m:t>;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62.1</m:t>
                      </m:r>
                      <m:r>
                        <m:rPr>
                          <m:sty m:val="p"/>
                        </m:rPr>
                        <m:t>;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5.83</m:t>
                      </m:r>
                      <m:r>
                        <m:rPr>
                          <m:sty m:val="p"/>
                        </m:rPr>
                        <m:t>;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60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iniciales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media.m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62.1</a:t>
            </a:r>
            <a:br/>
            <a:r>
              <a:rPr>
                <a:latin typeface="Courier"/>
              </a:rPr>
              <a:t>desv.m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5.83</a:t>
            </a:r>
            <a:br/>
            <a:r>
              <a:rPr>
                <a:latin typeface="Courier"/>
              </a:rPr>
              <a:t>media.p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Devolver</a:t>
            </a:r>
            <a:r>
              <a:rPr/>
              <a:t> </a:t>
            </a:r>
            <a:r>
              <a:rPr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f.devolver.t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media.muestra =</a:t>
            </a:r>
            <a:r>
              <a:rPr>
                <a:latin typeface="Courier"/>
              </a:rPr>
              <a:t> media.m, </a:t>
            </a:r>
            <a:r>
              <a:rPr>
                <a:solidFill>
                  <a:srgbClr val="7D9029"/>
                </a:solidFill>
                <a:latin typeface="Courier"/>
              </a:rPr>
              <a:t>media.pob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desv.muestra =</a:t>
            </a:r>
            <a:r>
              <a:rPr>
                <a:latin typeface="Courier"/>
              </a:rPr>
              <a:t> desv.m,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n)</a:t>
            </a:r>
            <a:br/>
            <a:r>
              <a:rPr>
                <a:latin typeface="Courier"/>
              </a:rPr>
              <a:t>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1.801029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 T Student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criticos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extremos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confianza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br/>
            <a:r>
              <a:rPr>
                <a:latin typeface="Courier"/>
              </a:rPr>
              <a:t>alfa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t.critico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 =</a:t>
            </a:r>
            <a:r>
              <a:rPr>
                <a:latin typeface="Courier"/>
              </a:rPr>
              <a:t> alfa,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t.critico; t.critico;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-2.063899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2.063899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visualize.t()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visualize.t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t.critico, t.critico),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"tails"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expression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"95% Ho: Hipótesis Nula"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2.7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expression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"Ha: Alternativa"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2.7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expression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"Ha: Alternativa"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T-Stude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integer(0)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visualize.t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t.critico, t.critico),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"tails"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expression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"95%"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t,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lwd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T-Stude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 da a conocer un panorama de la importancia de la distribución T Student comparando la campana de gauss de una distribución normal estándar y distribuciones t;</a:t>
            </a:r>
          </a:p>
          <a:p>
            <a:pPr lvl="1"/>
            <a:r>
              <a:rPr/>
              <a:t>Se identifica la fórmula para obtener el valor de t y se mencionan las funciones de paquete base de R: </a:t>
            </a:r>
            <a:r>
              <a:rPr b="1"/>
              <a:t>dt(), pt(), qt y rt()</a:t>
            </a:r>
            <a:r>
              <a:rPr/>
              <a:t>.</a:t>
            </a:r>
          </a:p>
          <a:p>
            <a:pPr lvl="1"/>
            <a:r>
              <a:rPr/>
              <a:t>Se utilizan funciones para visualizar t student con </a:t>
            </a:r>
            <a:r>
              <a:rPr b="1"/>
              <a:t>visualize.t()</a:t>
            </a:r>
            <a:r>
              <a:rPr/>
              <a:t> de la librerías visualize.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(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)</m:t>
                          </m:r>
                        </m:num>
                        <m:den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diferencia a probar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ee =error estándar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media muestral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media poblacional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desviación estándar de la muestra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número de elementos de la muestra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muestras aleatorias de tamaño n desde una población normal(Mendenhall, Beaver, and Beaver 2010).</a:t>
            </a:r>
          </a:p>
          <a:p>
            <a:pPr lvl="0" marL="0" indent="0">
              <a:buNone/>
            </a:pPr>
            <a:r>
              <a:rPr/>
              <a:t>El numerador representa la diferencia a probar y el denominador la desviación estándar de la diferencia llamado también Error Estándar.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En esta fórmula t representa al valor estadístico que se estará buscando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es el promedio de la variable analizada de la muestra, y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es el promedio poblacional de la variable a estudiar.</a:t>
                </a:r>
              </a:p>
              <a:p>
                <a:pPr lvl="0" marL="0" indent="0">
                  <a:buNone/>
                </a:pPr>
                <a:r>
                  <a:rPr/>
                  <a:t>En el denominador se tiene a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como representativo de la desviación estándar de la muestra y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el tamaño de ésta.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distribución t es más útil para tamaños muestrales pequeños, cuando la </a:t>
            </a:r>
            <a:r>
              <a:rPr b="1"/>
              <a:t>desviación estándar de la población no se conoce</a:t>
            </a:r>
            <a:r>
              <a:rPr/>
              <a:t> o ambos en comparación con la distribución normal estándar.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Tiene forma de montículo o campana de gauss y es simétrica alrededor de t=0, igual que z la normal estándar.</a:t>
                </a:r>
              </a:p>
              <a:p>
                <a:pPr lvl="1"/>
                <a:r>
                  <a:rPr/>
                  <a:t>Es más variable que z, con “colas más pesadas”; esto es, la curva t no aproxima al eje horizontal con la misma rapidez que z. Esto es porque el estadístico t abarca dos cantidades aleatorias,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y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, en tanto que el estadístico z tiene sólo la media muestral,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Características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La forma de la distribución t depende del tamaño muestral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. A medida que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aumenta, la variabilidad de t disminuye porque la estimación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de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está basada en más y más información.</a:t>
                </a:r>
              </a:p>
              <a:p>
                <a:pPr lvl="1"/>
                <a:r>
                  <a:rPr/>
                  <a:t>Cuando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sea infinitamente grande, las distribuciones t y z son idénticas. (Mendenhall, Beaver, and Beaver 2010).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Visualizar T Student</dc:title>
  <dc:creator>Rubén Pizarro Gurrola</dc:creator>
  <cp:keywords/>
  <dcterms:created xsi:type="dcterms:W3CDTF">2022-01-15T02:09:07Z</dcterms:created>
  <dcterms:modified xsi:type="dcterms:W3CDTF">2022-01-15T02:09:07Z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14/1/2022</vt:lpwstr>
  </property>
  <property fmtid="{D5CDD505-2E9C-101B-9397-08002B2CF9AE}" pid="3" name="output">
    <vt:lpwstr>powerpoint_presentation</vt:lpwstr>
  </property>
</Properties>
</file>