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316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 autoAdjust="0"/>
    <p:restoredTop sz="96247" autoAdjust="0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71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8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3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048BC3-0AAA-49DD-9879-6CF950B112BA}"/>
              </a:ext>
            </a:extLst>
          </p:cNvPr>
          <p:cNvSpPr/>
          <p:nvPr/>
        </p:nvSpPr>
        <p:spPr>
          <a:xfrm>
            <a:off x="7013272" y="1386521"/>
            <a:ext cx="4106174" cy="3981451"/>
          </a:xfrm>
          <a:prstGeom prst="roundRect">
            <a:avLst>
              <a:gd name="adj" fmla="val 357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915058"/>
            <a:ext cx="3565585" cy="242050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235568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By: Ross Platt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1F46B5-E1E5-4AD5-B5D2-805C21A059CB}"/>
              </a:ext>
            </a:extLst>
          </p:cNvPr>
          <p:cNvSpPr txBox="1">
            <a:spLocks/>
          </p:cNvSpPr>
          <p:nvPr/>
        </p:nvSpPr>
        <p:spPr>
          <a:xfrm>
            <a:off x="7395719" y="1618895"/>
            <a:ext cx="3485072" cy="1026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W09 Presentation: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6C54B1-C0E9-44D3-9EB8-3E1D41B2D39F}"/>
              </a:ext>
            </a:extLst>
          </p:cNvPr>
          <p:cNvSpPr/>
          <p:nvPr/>
        </p:nvSpPr>
        <p:spPr>
          <a:xfrm>
            <a:off x="605516" y="1320915"/>
            <a:ext cx="10662041" cy="4216169"/>
          </a:xfrm>
          <a:prstGeom prst="roundRect">
            <a:avLst>
              <a:gd name="adj" fmla="val 3574"/>
            </a:avLst>
          </a:prstGeom>
          <a:gradFill>
            <a:gsLst>
              <a:gs pos="0">
                <a:schemeClr val="dk1">
                  <a:tint val="96000"/>
                  <a:lumMod val="104000"/>
                </a:schemeClr>
              </a:gs>
              <a:gs pos="100000">
                <a:schemeClr val="dk1">
                  <a:shade val="90000"/>
                  <a:lumMod val="90000"/>
                </a:schemeClr>
              </a:gs>
            </a:gsLst>
          </a:gradFill>
          <a:effectLst>
            <a:outerShdw blurRad="76200" dist="38100" dir="5400000" rotWithShape="0">
              <a:srgbClr val="000000">
                <a:alpha val="75000"/>
              </a:srgbClr>
            </a:outerShdw>
            <a:softEdge rad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157B1-689E-48F1-B9DD-32A9157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6"/>
            <a:ext cx="10353762" cy="970450"/>
          </a:xfrm>
        </p:spPr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23CF631-0422-B047-92C4-72B30BB7743A}"/>
              </a:ext>
            </a:extLst>
          </p:cNvPr>
          <p:cNvSpPr txBox="1">
            <a:spLocks/>
          </p:cNvSpPr>
          <p:nvPr/>
        </p:nvSpPr>
        <p:spPr>
          <a:xfrm>
            <a:off x="1375217" y="1653554"/>
            <a:ext cx="9301256" cy="2837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JSON stands for “JavaScript Object Notation”</a:t>
            </a:r>
          </a:p>
          <a:p>
            <a:r>
              <a:rPr lang="en-US" sz="2400" dirty="0"/>
              <a:t>Format for data that can be used by many languages</a:t>
            </a:r>
          </a:p>
          <a:p>
            <a:r>
              <a:rPr lang="en-US" sz="2400" dirty="0"/>
              <a:t>Stored as a .json document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37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6C54B1-C0E9-44D3-9EB8-3E1D41B2D39F}"/>
              </a:ext>
            </a:extLst>
          </p:cNvPr>
          <p:cNvSpPr/>
          <p:nvPr/>
        </p:nvSpPr>
        <p:spPr>
          <a:xfrm>
            <a:off x="605516" y="1320915"/>
            <a:ext cx="10662041" cy="4216169"/>
          </a:xfrm>
          <a:prstGeom prst="roundRect">
            <a:avLst>
              <a:gd name="adj" fmla="val 3574"/>
            </a:avLst>
          </a:prstGeom>
          <a:gradFill>
            <a:gsLst>
              <a:gs pos="0">
                <a:schemeClr val="dk1">
                  <a:tint val="96000"/>
                  <a:lumMod val="104000"/>
                </a:schemeClr>
              </a:gs>
              <a:gs pos="100000">
                <a:schemeClr val="dk1">
                  <a:shade val="90000"/>
                  <a:lumMod val="90000"/>
                </a:schemeClr>
              </a:gs>
            </a:gsLst>
          </a:gradFill>
          <a:effectLst>
            <a:outerShdw blurRad="76200" dist="38100" dir="5400000" rotWithShape="0">
              <a:srgbClr val="000000">
                <a:alpha val="75000"/>
              </a:srgbClr>
            </a:outerShdw>
            <a:softEdge rad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157B1-689E-48F1-B9DD-32A9157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6"/>
            <a:ext cx="10353762" cy="970450"/>
          </a:xfrm>
        </p:spPr>
        <p:txBody>
          <a:bodyPr/>
          <a:lstStyle/>
          <a:p>
            <a:r>
              <a:rPr lang="en-US" dirty="0"/>
              <a:t>Why use JSON?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23CF631-0422-B047-92C4-72B30BB7743A}"/>
              </a:ext>
            </a:extLst>
          </p:cNvPr>
          <p:cNvSpPr txBox="1">
            <a:spLocks/>
          </p:cNvSpPr>
          <p:nvPr/>
        </p:nvSpPr>
        <p:spPr>
          <a:xfrm>
            <a:off x="1375217" y="1653554"/>
            <a:ext cx="9301256" cy="2837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Does not depend on specific language</a:t>
            </a:r>
          </a:p>
          <a:p>
            <a:r>
              <a:rPr lang="en-US" sz="2400" dirty="0"/>
              <a:t>Small file sizes make it easy to store and transfer</a:t>
            </a:r>
          </a:p>
          <a:p>
            <a:r>
              <a:rPr lang="en-US" sz="2400" dirty="0"/>
              <a:t>Human readable and writable</a:t>
            </a:r>
          </a:p>
          <a:p>
            <a:r>
              <a:rPr lang="en-US" sz="2400" dirty="0"/>
              <a:t>Easy for computers and applications to parse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288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6C54B1-C0E9-44D3-9EB8-3E1D41B2D39F}"/>
              </a:ext>
            </a:extLst>
          </p:cNvPr>
          <p:cNvSpPr/>
          <p:nvPr/>
        </p:nvSpPr>
        <p:spPr>
          <a:xfrm>
            <a:off x="605516" y="1320915"/>
            <a:ext cx="10662041" cy="4216169"/>
          </a:xfrm>
          <a:prstGeom prst="roundRect">
            <a:avLst>
              <a:gd name="adj" fmla="val 3574"/>
            </a:avLst>
          </a:prstGeom>
          <a:gradFill>
            <a:gsLst>
              <a:gs pos="0">
                <a:schemeClr val="dk1">
                  <a:tint val="96000"/>
                  <a:lumMod val="104000"/>
                </a:schemeClr>
              </a:gs>
              <a:gs pos="100000">
                <a:schemeClr val="dk1">
                  <a:shade val="90000"/>
                  <a:lumMod val="90000"/>
                </a:schemeClr>
              </a:gs>
            </a:gsLst>
          </a:gradFill>
          <a:effectLst>
            <a:outerShdw blurRad="76200" dist="38100" dir="5400000" rotWithShape="0">
              <a:srgbClr val="000000">
                <a:alpha val="75000"/>
              </a:srgbClr>
            </a:outerShdw>
            <a:softEdge rad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157B1-689E-48F1-B9DD-32A9157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6"/>
            <a:ext cx="10353762" cy="970450"/>
          </a:xfrm>
        </p:spPr>
        <p:txBody>
          <a:bodyPr/>
          <a:lstStyle/>
          <a:p>
            <a:r>
              <a:rPr lang="en-US" dirty="0"/>
              <a:t>When to use JSON?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23CF631-0422-B047-92C4-72B30BB7743A}"/>
              </a:ext>
            </a:extLst>
          </p:cNvPr>
          <p:cNvSpPr txBox="1">
            <a:spLocks/>
          </p:cNvSpPr>
          <p:nvPr/>
        </p:nvSpPr>
        <p:spPr>
          <a:xfrm>
            <a:off x="1375217" y="1653554"/>
            <a:ext cx="9301256" cy="27301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Send data between server and web page</a:t>
            </a:r>
          </a:p>
          <a:p>
            <a:r>
              <a:rPr lang="en-US" sz="2400" dirty="0"/>
              <a:t>Store and retrieve in a data store NoSQL database such as MongoDB</a:t>
            </a:r>
          </a:p>
          <a:p>
            <a:r>
              <a:rPr lang="en-US" sz="2400" dirty="0"/>
              <a:t>Write and store configuration (config) files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494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6C54B1-C0E9-44D3-9EB8-3E1D41B2D39F}"/>
              </a:ext>
            </a:extLst>
          </p:cNvPr>
          <p:cNvSpPr/>
          <p:nvPr/>
        </p:nvSpPr>
        <p:spPr>
          <a:xfrm>
            <a:off x="605516" y="1320915"/>
            <a:ext cx="10662041" cy="4216169"/>
          </a:xfrm>
          <a:prstGeom prst="roundRect">
            <a:avLst>
              <a:gd name="adj" fmla="val 3574"/>
            </a:avLst>
          </a:prstGeom>
          <a:gradFill>
            <a:gsLst>
              <a:gs pos="0">
                <a:schemeClr val="dk1">
                  <a:tint val="96000"/>
                  <a:lumMod val="104000"/>
                </a:schemeClr>
              </a:gs>
              <a:gs pos="100000">
                <a:schemeClr val="dk1">
                  <a:shade val="90000"/>
                  <a:lumMod val="90000"/>
                </a:schemeClr>
              </a:gs>
            </a:gsLst>
          </a:gradFill>
          <a:effectLst>
            <a:outerShdw blurRad="76200" dist="38100" dir="5400000" rotWithShape="0">
              <a:srgbClr val="000000">
                <a:alpha val="75000"/>
              </a:srgbClr>
            </a:outerShdw>
            <a:softEdge rad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157B1-689E-48F1-B9DD-32A9157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6"/>
            <a:ext cx="10353762" cy="970450"/>
          </a:xfrm>
        </p:spPr>
        <p:txBody>
          <a:bodyPr/>
          <a:lstStyle/>
          <a:p>
            <a:r>
              <a:rPr lang="en-US" dirty="0"/>
              <a:t>How to use JSON?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23CF631-0422-B047-92C4-72B30BB7743A}"/>
              </a:ext>
            </a:extLst>
          </p:cNvPr>
          <p:cNvSpPr txBox="1">
            <a:spLocks/>
          </p:cNvSpPr>
          <p:nvPr/>
        </p:nvSpPr>
        <p:spPr>
          <a:xfrm>
            <a:off x="1375217" y="1653554"/>
            <a:ext cx="9301256" cy="3285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Datatypes:</a:t>
            </a:r>
          </a:p>
          <a:p>
            <a:pPr lvl="1"/>
            <a:r>
              <a:rPr lang="en-US" sz="2200" dirty="0"/>
              <a:t>String</a:t>
            </a:r>
          </a:p>
          <a:p>
            <a:pPr lvl="1"/>
            <a:r>
              <a:rPr lang="en-US" sz="2200" dirty="0"/>
              <a:t>Number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Boolean</a:t>
            </a:r>
          </a:p>
          <a:p>
            <a:pPr lvl="1"/>
            <a:r>
              <a:rPr lang="en-US" sz="2200" dirty="0"/>
              <a:t>Array</a:t>
            </a:r>
          </a:p>
          <a:p>
            <a:pPr lvl="1"/>
            <a:r>
              <a:rPr lang="en-US" sz="2200" dirty="0"/>
              <a:t>Objects</a:t>
            </a:r>
          </a:p>
          <a:p>
            <a:r>
              <a:rPr lang="en-US" sz="2400" dirty="0"/>
              <a:t>Objects:</a:t>
            </a:r>
          </a:p>
          <a:p>
            <a:pPr lvl="1"/>
            <a:r>
              <a:rPr lang="en-US" sz="2200" dirty="0"/>
              <a:t>{”key”: value}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694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{9D7AF55E-D4A3-4629-90E4-3AEB0BB60263}tf55705232_win32</Template>
  <TotalTime>14907</TotalTime>
  <Words>123</Words>
  <Application>Microsoft Macintosh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JSON</vt:lpstr>
      <vt:lpstr>What is JSON?</vt:lpstr>
      <vt:lpstr>Why use JSON?</vt:lpstr>
      <vt:lpstr>When to use JSON?</vt:lpstr>
      <vt:lpstr>How to use JSON?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and UDT Collection Types</dc:title>
  <dc:creator>Jorge Ovalle</dc:creator>
  <cp:lastModifiedBy>Ross Platt</cp:lastModifiedBy>
  <cp:revision>19</cp:revision>
  <dcterms:created xsi:type="dcterms:W3CDTF">2021-10-12T07:38:26Z</dcterms:created>
  <dcterms:modified xsi:type="dcterms:W3CDTF">2022-03-01T02:17:57Z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