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PT Sans Narrow"/>
      <p:regular r:id="rId26"/>
      <p:bold r:id="rId27"/>
    </p:embeddedFont>
    <p:embeddedFont>
      <p:font typeface="Montserra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font" Target="fonts/Roboto-boldItalic.fntdata"/><Relationship Id="rId28" Type="http://schemas.openxmlformats.org/officeDocument/2006/relationships/font" Target="fonts/Montserrat-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8b16a0a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8b16a0a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pt-PT" sz="1800">
                <a:solidFill>
                  <a:srgbClr val="695D46"/>
                </a:solidFill>
                <a:highlight>
                  <a:schemeClr val="lt1"/>
                </a:highlight>
                <a:latin typeface="Open Sans"/>
                <a:ea typeface="Open Sans"/>
                <a:cs typeface="Open Sans"/>
                <a:sym typeface="Open Sans"/>
              </a:rPr>
              <a:t>Algorithm that uses convolutional neural networks for object detection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8b16a0ad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8b16a0ad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acef580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acef580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cef580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cef580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acef580e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acef580e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dd754d8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dd754d8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4e7e5ff0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4e7e5ff0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O que já foi feito?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315f945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315f945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adc6b6d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adc6b6d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adc6b6d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adc6b6d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acef580e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acef580e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4e7e5ff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4e7e5ff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pt-PT"/>
              <a:t>The architecture consists of various parts, broadly they are - The input which comes first and it is basically what we've as our set of training images which will be fed to the network - they are processed in batches in parallel by the GPU. Next are the Backbone and the Neck which do the feature extraction and aggregation. The Detection Neck and Detection Head together can be called as the Object Detector.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acef580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acef580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add754d8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add754d8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418db0f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418db0f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3000075" y="1249775"/>
            <a:ext cx="2944998" cy="1022400"/>
          </a:xfrm>
          <a:prstGeom prst="rect">
            <a:avLst/>
          </a:prstGeom>
          <a:noFill/>
          <a:ln>
            <a:noFill/>
          </a:ln>
        </p:spPr>
      </p:pic>
      <p:sp>
        <p:nvSpPr>
          <p:cNvPr id="67" name="Google Shape;67;p13"/>
          <p:cNvSpPr txBox="1"/>
          <p:nvPr>
            <p:ph idx="4294967295" type="body"/>
          </p:nvPr>
        </p:nvSpPr>
        <p:spPr>
          <a:xfrm>
            <a:off x="1308025" y="2396950"/>
            <a:ext cx="6329100" cy="1922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600"/>
          </a:p>
          <a:p>
            <a:pPr indent="0" lvl="0" marL="0" rtl="0" algn="ctr">
              <a:lnSpc>
                <a:spcPct val="100000"/>
              </a:lnSpc>
              <a:spcBef>
                <a:spcPts val="0"/>
              </a:spcBef>
              <a:spcAft>
                <a:spcPts val="0"/>
              </a:spcAft>
              <a:buNone/>
            </a:pPr>
            <a:r>
              <a:rPr b="1" lang="pt-PT" sz="1600"/>
              <a:t>Free Meals (Team 7)</a:t>
            </a:r>
            <a:endParaRPr b="1" sz="1600"/>
          </a:p>
          <a:p>
            <a:pPr indent="0" lvl="0" marL="0" rtl="0" algn="ctr">
              <a:lnSpc>
                <a:spcPct val="100000"/>
              </a:lnSpc>
              <a:spcBef>
                <a:spcPts val="0"/>
              </a:spcBef>
              <a:spcAft>
                <a:spcPts val="0"/>
              </a:spcAft>
              <a:buNone/>
            </a:pPr>
            <a:r>
              <a:rPr lang="pt-PT" sz="1600"/>
              <a:t>Ana Filipa Ferreira</a:t>
            </a:r>
            <a:endParaRPr sz="1600"/>
          </a:p>
          <a:p>
            <a:pPr indent="0" lvl="0" marL="0" rtl="0" algn="ctr">
              <a:lnSpc>
                <a:spcPct val="100000"/>
              </a:lnSpc>
              <a:spcBef>
                <a:spcPts val="0"/>
              </a:spcBef>
              <a:spcAft>
                <a:spcPts val="0"/>
              </a:spcAft>
              <a:buNone/>
            </a:pPr>
            <a:r>
              <a:rPr lang="pt-PT" sz="1600"/>
              <a:t>Beatriz Ribeiro</a:t>
            </a:r>
            <a:endParaRPr sz="1600"/>
          </a:p>
          <a:p>
            <a:pPr indent="0" lvl="0" marL="0" rtl="0" algn="ctr">
              <a:lnSpc>
                <a:spcPct val="100000"/>
              </a:lnSpc>
              <a:spcBef>
                <a:spcPts val="0"/>
              </a:spcBef>
              <a:spcAft>
                <a:spcPts val="0"/>
              </a:spcAft>
              <a:buNone/>
            </a:pPr>
            <a:r>
              <a:rPr lang="pt-PT" sz="1600"/>
              <a:t>Pedro Serrano</a:t>
            </a:r>
            <a:endParaRPr sz="1600"/>
          </a:p>
          <a:p>
            <a:pPr indent="0" lvl="0" marL="0" rtl="0" algn="ctr">
              <a:lnSpc>
                <a:spcPct val="100000"/>
              </a:lnSpc>
              <a:spcBef>
                <a:spcPts val="0"/>
              </a:spcBef>
              <a:spcAft>
                <a:spcPts val="0"/>
              </a:spcAft>
              <a:buNone/>
            </a:pPr>
            <a:r>
              <a:rPr lang="pt-PT" sz="1600"/>
              <a:t>Rui Azevedo</a:t>
            </a:r>
            <a:endParaRPr sz="1600"/>
          </a:p>
          <a:p>
            <a:pPr indent="0" lvl="0" marL="0" rtl="0" algn="ctr">
              <a:lnSpc>
                <a:spcPct val="100000"/>
              </a:lnSpc>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YOLO v4</a:t>
            </a:r>
            <a:endParaRPr/>
          </a:p>
        </p:txBody>
      </p:sp>
      <p:sp>
        <p:nvSpPr>
          <p:cNvPr id="160" name="Google Shape;16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342900" lvl="0" marL="457200" rtl="0" algn="l">
              <a:lnSpc>
                <a:spcPct val="135714"/>
              </a:lnSpc>
              <a:spcBef>
                <a:spcPts val="1200"/>
              </a:spcBef>
              <a:spcAft>
                <a:spcPts val="0"/>
              </a:spcAft>
              <a:buSzPts val="1800"/>
              <a:buChar char="●"/>
            </a:pPr>
            <a:r>
              <a:rPr lang="pt-PT">
                <a:highlight>
                  <a:srgbClr val="FFFFFE"/>
                </a:highlight>
              </a:rPr>
              <a:t>Learning rate = 0.001</a:t>
            </a:r>
            <a:endParaRPr>
              <a:highlight>
                <a:srgbClr val="FFFFFE"/>
              </a:highlight>
            </a:endParaRPr>
          </a:p>
          <a:p>
            <a:pPr indent="-342900" lvl="0" marL="457200" rtl="0" algn="l">
              <a:lnSpc>
                <a:spcPct val="135714"/>
              </a:lnSpc>
              <a:spcBef>
                <a:spcPts val="0"/>
              </a:spcBef>
              <a:spcAft>
                <a:spcPts val="0"/>
              </a:spcAft>
              <a:buSzPts val="1800"/>
              <a:buChar char="●"/>
            </a:pPr>
            <a:r>
              <a:rPr lang="pt-PT">
                <a:highlight>
                  <a:srgbClr val="FFFFFE"/>
                </a:highlight>
              </a:rPr>
              <a:t>1200 iterations to train a Custom YOLOv4 Detector </a:t>
            </a:r>
            <a:endParaRPr>
              <a:highlight>
                <a:srgbClr val="FFFFFE"/>
              </a:highlight>
            </a:endParaRPr>
          </a:p>
          <a:p>
            <a:pPr indent="0" lvl="0" marL="457200" rtl="0" algn="l">
              <a:spcBef>
                <a:spcPts val="0"/>
              </a:spcBef>
              <a:spcAft>
                <a:spcPts val="0"/>
              </a:spcAft>
              <a:buNone/>
            </a:pPr>
            <a:r>
              <a:rPr lang="pt-PT"/>
              <a:t>   -&gt;</a:t>
            </a:r>
            <a:r>
              <a:rPr lang="pt-PT" sz="2100"/>
              <a:t> </a:t>
            </a:r>
            <a:r>
              <a:rPr lang="pt-PT" sz="1350">
                <a:solidFill>
                  <a:srgbClr val="212121"/>
                </a:solidFill>
                <a:highlight>
                  <a:schemeClr val="lt1"/>
                </a:highlight>
                <a:latin typeface="Courier New"/>
                <a:ea typeface="Courier New"/>
                <a:cs typeface="Courier New"/>
                <a:sym typeface="Courier New"/>
              </a:rPr>
              <a:t>mean_average_precision (mAP@0.5) = </a:t>
            </a:r>
            <a:r>
              <a:rPr b="1" lang="pt-PT" sz="1350">
                <a:solidFill>
                  <a:srgbClr val="212121"/>
                </a:solidFill>
                <a:highlight>
                  <a:schemeClr val="lt1"/>
                </a:highlight>
                <a:latin typeface="Courier New"/>
                <a:ea typeface="Courier New"/>
                <a:cs typeface="Courier New"/>
                <a:sym typeface="Courier New"/>
              </a:rPr>
              <a:t>0.98</a:t>
            </a:r>
            <a:endParaRPr b="1" sz="1350">
              <a:solidFill>
                <a:srgbClr val="212121"/>
              </a:solidFill>
              <a:highlight>
                <a:schemeClr val="lt1"/>
              </a:highlight>
              <a:latin typeface="Courier New"/>
              <a:ea typeface="Courier New"/>
              <a:cs typeface="Courier New"/>
              <a:sym typeface="Courier New"/>
            </a:endParaRPr>
          </a:p>
          <a:p>
            <a:pPr indent="0" lvl="0" marL="457200" rtl="0" algn="l">
              <a:spcBef>
                <a:spcPts val="1200"/>
              </a:spcBef>
              <a:spcAft>
                <a:spcPts val="0"/>
              </a:spcAft>
              <a:buNone/>
            </a:pPr>
            <a:r>
              <a:t/>
            </a:r>
            <a:endParaRPr sz="1050">
              <a:solidFill>
                <a:srgbClr val="212121"/>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62" name="Google Shape;162;p22"/>
          <p:cNvPicPr preferRelativeResize="0"/>
          <p:nvPr/>
        </p:nvPicPr>
        <p:blipFill>
          <a:blip r:embed="rId3">
            <a:alphaModFix/>
          </a:blip>
          <a:stretch>
            <a:fillRect/>
          </a:stretch>
        </p:blipFill>
        <p:spPr>
          <a:xfrm>
            <a:off x="6265925" y="2980725"/>
            <a:ext cx="1997225" cy="177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YOLO v4</a:t>
            </a:r>
            <a:endParaRPr/>
          </a:p>
        </p:txBody>
      </p:sp>
      <p:sp>
        <p:nvSpPr>
          <p:cNvPr id="168" name="Google Shape;16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9" name="Google Shape;16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70" name="Google Shape;170;p23"/>
          <p:cNvPicPr preferRelativeResize="0"/>
          <p:nvPr/>
        </p:nvPicPr>
        <p:blipFill>
          <a:blip r:embed="rId3">
            <a:alphaModFix/>
          </a:blip>
          <a:stretch>
            <a:fillRect/>
          </a:stretch>
        </p:blipFill>
        <p:spPr>
          <a:xfrm>
            <a:off x="6213900" y="1399100"/>
            <a:ext cx="2679625" cy="2443734"/>
          </a:xfrm>
          <a:prstGeom prst="rect">
            <a:avLst/>
          </a:prstGeom>
          <a:noFill/>
          <a:ln>
            <a:noFill/>
          </a:ln>
        </p:spPr>
      </p:pic>
      <p:pic>
        <p:nvPicPr>
          <p:cNvPr id="171" name="Google Shape;171;p23"/>
          <p:cNvPicPr preferRelativeResize="0"/>
          <p:nvPr/>
        </p:nvPicPr>
        <p:blipFill rotWithShape="1">
          <a:blip r:embed="rId4">
            <a:alphaModFix/>
          </a:blip>
          <a:srcRect b="0" l="0" r="0" t="4067"/>
          <a:stretch/>
        </p:blipFill>
        <p:spPr>
          <a:xfrm>
            <a:off x="3320650" y="1349363"/>
            <a:ext cx="2893250" cy="2608024"/>
          </a:xfrm>
          <a:prstGeom prst="rect">
            <a:avLst/>
          </a:prstGeom>
          <a:noFill/>
          <a:ln>
            <a:noFill/>
          </a:ln>
        </p:spPr>
      </p:pic>
      <p:pic>
        <p:nvPicPr>
          <p:cNvPr id="172" name="Google Shape;172;p23"/>
          <p:cNvPicPr preferRelativeResize="0"/>
          <p:nvPr/>
        </p:nvPicPr>
        <p:blipFill rotWithShape="1">
          <a:blip r:embed="rId5">
            <a:alphaModFix/>
          </a:blip>
          <a:srcRect b="0" l="0" r="0" t="2324"/>
          <a:stretch/>
        </p:blipFill>
        <p:spPr>
          <a:xfrm>
            <a:off x="560375" y="1349375"/>
            <a:ext cx="2679620" cy="260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Output</a:t>
            </a:r>
            <a:endParaRPr/>
          </a:p>
        </p:txBody>
      </p:sp>
      <p:sp>
        <p:nvSpPr>
          <p:cNvPr id="178" name="Google Shape;17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pt-PT"/>
              <a:t>Bounding boxes to mark an object [xmin, ymin, xmax, ymax]</a:t>
            </a:r>
            <a:endParaRPr/>
          </a:p>
          <a:p>
            <a:pPr indent="-342900" lvl="0" marL="457200" rtl="0" algn="l">
              <a:spcBef>
                <a:spcPts val="0"/>
              </a:spcBef>
              <a:spcAft>
                <a:spcPts val="0"/>
              </a:spcAft>
              <a:buSzPts val="1800"/>
              <a:buChar char="●"/>
            </a:pPr>
            <a:r>
              <a:rPr lang="pt-PT"/>
              <a:t>number = category_id - 1</a:t>
            </a:r>
            <a:endParaRPr/>
          </a:p>
        </p:txBody>
      </p:sp>
      <p:sp>
        <p:nvSpPr>
          <p:cNvPr id="179" name="Google Shape;17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Conversion to serial numbers</a:t>
            </a:r>
            <a:endParaRPr/>
          </a:p>
        </p:txBody>
      </p:sp>
      <p:sp>
        <p:nvSpPr>
          <p:cNvPr id="185" name="Google Shape;185;p25"/>
          <p:cNvSpPr txBox="1"/>
          <p:nvPr>
            <p:ph idx="1" type="body"/>
          </p:nvPr>
        </p:nvSpPr>
        <p:spPr>
          <a:xfrm>
            <a:off x="311700" y="1266325"/>
            <a:ext cx="79647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pt-PT"/>
              <a:t>Take advantage of the preprocessing of the images on the test set:</a:t>
            </a:r>
            <a:endParaRPr/>
          </a:p>
          <a:p>
            <a:pPr indent="0" lvl="0" marL="914400" rtl="0" algn="l">
              <a:spcBef>
                <a:spcPts val="1200"/>
              </a:spcBef>
              <a:spcAft>
                <a:spcPts val="0"/>
              </a:spcAft>
              <a:buNone/>
            </a:pPr>
            <a:r>
              <a:rPr lang="pt-PT"/>
              <a:t>Serial numbers are very close to horizontal!</a:t>
            </a:r>
            <a:endParaRPr/>
          </a:p>
          <a:p>
            <a:pPr indent="-342900" lvl="0" marL="457200" rtl="0" algn="l">
              <a:spcBef>
                <a:spcPts val="1200"/>
              </a:spcBef>
              <a:spcAft>
                <a:spcPts val="0"/>
              </a:spcAft>
              <a:buSzPts val="1800"/>
              <a:buAutoNum type="arabicPeriod"/>
            </a:pPr>
            <a:r>
              <a:rPr lang="pt-PT"/>
              <a:t>Remove false detections (low confidence scores)</a:t>
            </a:r>
            <a:endParaRPr/>
          </a:p>
          <a:p>
            <a:pPr indent="-342900" lvl="0" marL="457200" rtl="0" algn="l">
              <a:spcBef>
                <a:spcPts val="0"/>
              </a:spcBef>
              <a:spcAft>
                <a:spcPts val="0"/>
              </a:spcAft>
              <a:buSzPts val="1800"/>
              <a:buAutoNum type="arabicPeriod"/>
            </a:pPr>
            <a:r>
              <a:rPr lang="pt-PT"/>
              <a:t>Sort labels and bounding boxes on y-axis</a:t>
            </a:r>
            <a:endParaRPr/>
          </a:p>
          <a:p>
            <a:pPr indent="-342900" lvl="0" marL="457200" rtl="0" algn="l">
              <a:spcBef>
                <a:spcPts val="0"/>
              </a:spcBef>
              <a:spcAft>
                <a:spcPts val="0"/>
              </a:spcAft>
              <a:buSzPts val="1800"/>
              <a:buAutoNum type="arabicPeriod"/>
            </a:pPr>
            <a:r>
              <a:rPr lang="pt-PT"/>
              <a:t>Split into two group based two groups based on avg. y</a:t>
            </a:r>
            <a:endParaRPr/>
          </a:p>
          <a:p>
            <a:pPr indent="-317500" lvl="1" marL="914400" rtl="0" algn="l">
              <a:spcBef>
                <a:spcPts val="0"/>
              </a:spcBef>
              <a:spcAft>
                <a:spcPts val="0"/>
              </a:spcAft>
              <a:buSzPts val="1400"/>
              <a:buChar char="○"/>
            </a:pPr>
            <a:r>
              <a:rPr lang="pt-PT"/>
              <a:t>If there is only on serial, second group is </a:t>
            </a:r>
            <a:r>
              <a:rPr lang="pt-PT"/>
              <a:t>empty</a:t>
            </a:r>
            <a:endParaRPr/>
          </a:p>
          <a:p>
            <a:pPr indent="-342900" lvl="0" marL="457200" rtl="0" algn="l">
              <a:spcBef>
                <a:spcPts val="0"/>
              </a:spcBef>
              <a:spcAft>
                <a:spcPts val="0"/>
              </a:spcAft>
              <a:buSzPts val="1800"/>
              <a:buAutoNum type="arabicPeriod"/>
            </a:pPr>
            <a:r>
              <a:rPr lang="pt-PT"/>
              <a:t>Sort labels on x-axis</a:t>
            </a:r>
            <a:endParaRPr/>
          </a:p>
          <a:p>
            <a:pPr indent="-342900" lvl="0" marL="457200" rtl="0" algn="l">
              <a:spcBef>
                <a:spcPts val="0"/>
              </a:spcBef>
              <a:spcAft>
                <a:spcPts val="0"/>
              </a:spcAft>
              <a:buSzPts val="1800"/>
              <a:buAutoNum type="arabicPeriod"/>
            </a:pPr>
            <a:r>
              <a:rPr lang="pt-PT"/>
              <a:t>Concatenate to string</a:t>
            </a:r>
            <a:endParaRPr/>
          </a:p>
        </p:txBody>
      </p:sp>
      <p:sp>
        <p:nvSpPr>
          <p:cNvPr id="186" name="Google Shape;18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Evaluation</a:t>
            </a:r>
            <a:endParaRPr/>
          </a:p>
        </p:txBody>
      </p:sp>
      <p:sp>
        <p:nvSpPr>
          <p:cNvPr id="192" name="Google Shape;19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PT"/>
              <a:t>Levenshtein distance</a:t>
            </a:r>
            <a:endParaRPr b="1"/>
          </a:p>
          <a:p>
            <a:pPr indent="-298450" lvl="0" marL="457200" rtl="0" algn="l">
              <a:spcBef>
                <a:spcPts val="1200"/>
              </a:spcBef>
              <a:spcAft>
                <a:spcPts val="0"/>
              </a:spcAft>
              <a:buClr>
                <a:srgbClr val="000000"/>
              </a:buClr>
              <a:buSzPts val="1100"/>
              <a:buFont typeface="Arial"/>
              <a:buChar char="●"/>
            </a:pPr>
            <a:r>
              <a:rPr lang="pt-PT" sz="1400">
                <a:solidFill>
                  <a:srgbClr val="000000"/>
                </a:solidFill>
                <a:latin typeface="Arial"/>
                <a:ea typeface="Arial"/>
                <a:cs typeface="Arial"/>
                <a:sym typeface="Arial"/>
              </a:rPr>
              <a:t>Is </a:t>
            </a:r>
            <a:r>
              <a:rPr b="1" lang="pt-PT" sz="1400">
                <a:solidFill>
                  <a:srgbClr val="000000"/>
                </a:solidFill>
                <a:latin typeface="Arial"/>
                <a:ea typeface="Arial"/>
                <a:cs typeface="Arial"/>
                <a:sym typeface="Arial"/>
              </a:rPr>
              <a:t>a measure of similarity between two strings</a:t>
            </a:r>
            <a:r>
              <a:rPr lang="pt-PT" sz="1400">
                <a:solidFill>
                  <a:srgbClr val="000000"/>
                </a:solidFill>
                <a:latin typeface="Arial"/>
                <a:ea typeface="Arial"/>
                <a:cs typeface="Arial"/>
                <a:sym typeface="Arial"/>
              </a:rPr>
              <a:t>. It is defined as the minimum number of changes required to convert string a into string b (this is done by inserting, deleting or replacing a character in string 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pt-PT" sz="1400">
                <a:solidFill>
                  <a:srgbClr val="000000"/>
                </a:solidFill>
                <a:latin typeface="Arial"/>
                <a:ea typeface="Arial"/>
                <a:cs typeface="Arial"/>
                <a:sym typeface="Arial"/>
              </a:rPr>
              <a:t>Mode is optimized for this, per the requirements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pt-PT" sz="1400">
                <a:solidFill>
                  <a:srgbClr val="000000"/>
                </a:solidFill>
                <a:latin typeface="Arial"/>
                <a:ea typeface="Arial"/>
                <a:cs typeface="Arial"/>
                <a:sym typeface="Arial"/>
              </a:rPr>
              <a:t>However, in the real world, missing one digit or five in a serial number produces the same outcome: a wrong result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pt-PT" sz="1400">
                <a:solidFill>
                  <a:srgbClr val="000000"/>
                </a:solidFill>
                <a:latin typeface="Arial"/>
                <a:ea typeface="Arial"/>
                <a:cs typeface="Arial"/>
                <a:sym typeface="Arial"/>
              </a:rPr>
              <a:t>For a real world </a:t>
            </a:r>
            <a:r>
              <a:rPr lang="pt-PT" sz="1400">
                <a:solidFill>
                  <a:srgbClr val="000000"/>
                </a:solidFill>
                <a:latin typeface="Arial"/>
                <a:ea typeface="Arial"/>
                <a:cs typeface="Arial"/>
                <a:sym typeface="Arial"/>
              </a:rPr>
              <a:t>deployment</a:t>
            </a:r>
            <a:r>
              <a:rPr lang="pt-PT" sz="1400">
                <a:solidFill>
                  <a:srgbClr val="000000"/>
                </a:solidFill>
                <a:latin typeface="Arial"/>
                <a:ea typeface="Arial"/>
                <a:cs typeface="Arial"/>
                <a:sym typeface="Arial"/>
              </a:rPr>
              <a:t>, we should focus on full </a:t>
            </a:r>
            <a:r>
              <a:rPr lang="pt-PT" sz="1400">
                <a:solidFill>
                  <a:srgbClr val="000000"/>
                </a:solidFill>
                <a:latin typeface="Arial"/>
                <a:ea typeface="Arial"/>
                <a:cs typeface="Arial"/>
                <a:sym typeface="Arial"/>
              </a:rPr>
              <a:t>number</a:t>
            </a:r>
            <a:r>
              <a:rPr lang="pt-PT" sz="1400">
                <a:solidFill>
                  <a:srgbClr val="000000"/>
                </a:solidFill>
                <a:latin typeface="Arial"/>
                <a:ea typeface="Arial"/>
                <a:cs typeface="Arial"/>
                <a:sym typeface="Arial"/>
              </a:rPr>
              <a:t> accuracy or recall</a:t>
            </a:r>
            <a:endParaRPr sz="1400">
              <a:solidFill>
                <a:srgbClr val="000000"/>
              </a:solidFill>
              <a:latin typeface="Arial"/>
              <a:ea typeface="Arial"/>
              <a:cs typeface="Arial"/>
              <a:sym typeface="Arial"/>
            </a:endParaRPr>
          </a:p>
        </p:txBody>
      </p:sp>
      <p:sp>
        <p:nvSpPr>
          <p:cNvPr id="193" name="Google Shape;19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Conclusions</a:t>
            </a:r>
            <a:endParaRPr/>
          </a:p>
        </p:txBody>
      </p:sp>
      <p:sp>
        <p:nvSpPr>
          <p:cNvPr id="199" name="Google Shape;199;p27"/>
          <p:cNvSpPr txBox="1"/>
          <p:nvPr>
            <p:ph idx="1" type="body"/>
          </p:nvPr>
        </p:nvSpPr>
        <p:spPr>
          <a:xfrm>
            <a:off x="215500" y="1256475"/>
            <a:ext cx="8616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We managed to obtain low Levenshtein distances (~0.22) in the training set</a:t>
            </a:r>
            <a:endParaRPr/>
          </a:p>
          <a:p>
            <a:pPr indent="-342900" lvl="0" marL="457200" rtl="0" algn="l">
              <a:spcBef>
                <a:spcPts val="0"/>
              </a:spcBef>
              <a:spcAft>
                <a:spcPts val="0"/>
              </a:spcAft>
              <a:buSzPts val="1800"/>
              <a:buChar char="●"/>
            </a:pPr>
            <a:r>
              <a:rPr lang="pt-PT"/>
              <a:t>Despite this good score, failure to perform validation may cause the model to be overfit</a:t>
            </a:r>
            <a:endParaRPr/>
          </a:p>
          <a:p>
            <a:pPr indent="-342900" lvl="0" marL="457200" rtl="0" algn="l">
              <a:spcBef>
                <a:spcPts val="0"/>
              </a:spcBef>
              <a:spcAft>
                <a:spcPts val="0"/>
              </a:spcAft>
              <a:buSzPts val="1800"/>
              <a:buChar char="●"/>
            </a:pPr>
            <a:r>
              <a:rPr lang="pt-PT"/>
              <a:t>For Yolo v4 we were able to test the validation set with good mAP results but we weren’t able to measure the Levenshtein distance</a:t>
            </a:r>
            <a:endParaRPr/>
          </a:p>
          <a:p>
            <a:pPr indent="-342900" lvl="0" marL="457200" rtl="0" algn="l">
              <a:spcBef>
                <a:spcPts val="0"/>
              </a:spcBef>
              <a:spcAft>
                <a:spcPts val="0"/>
              </a:spcAft>
              <a:buSzPts val="1800"/>
              <a:buChar char="●"/>
            </a:pPr>
            <a:r>
              <a:rPr lang="pt-PT"/>
              <a:t>If we had more time, we would:</a:t>
            </a:r>
            <a:endParaRPr/>
          </a:p>
          <a:p>
            <a:pPr indent="-317500" lvl="1" marL="914400" rtl="0" algn="l">
              <a:spcBef>
                <a:spcPts val="0"/>
              </a:spcBef>
              <a:spcAft>
                <a:spcPts val="0"/>
              </a:spcAft>
              <a:buSzPts val="1400"/>
              <a:buChar char="○"/>
            </a:pPr>
            <a:r>
              <a:rPr lang="pt-PT"/>
              <a:t>Solve the problem we encountered in validation,</a:t>
            </a:r>
            <a:endParaRPr/>
          </a:p>
          <a:p>
            <a:pPr indent="-317500" lvl="1" marL="914400" rtl="0" algn="l">
              <a:spcBef>
                <a:spcPts val="0"/>
              </a:spcBef>
              <a:spcAft>
                <a:spcPts val="0"/>
              </a:spcAft>
              <a:buSzPts val="1400"/>
              <a:buChar char="○"/>
            </a:pPr>
            <a:r>
              <a:rPr lang="pt-PT"/>
              <a:t>Implement a more robust validation mechanism (e.g. CV)</a:t>
            </a:r>
            <a:endParaRPr/>
          </a:p>
          <a:p>
            <a:pPr indent="-317500" lvl="1" marL="914400" rtl="0" algn="l">
              <a:spcBef>
                <a:spcPts val="0"/>
              </a:spcBef>
              <a:spcAft>
                <a:spcPts val="0"/>
              </a:spcAft>
              <a:buSzPts val="1400"/>
              <a:buChar char="○"/>
            </a:pPr>
            <a:r>
              <a:rPr lang="pt-PT"/>
              <a:t>Implement a better </a:t>
            </a:r>
            <a:r>
              <a:rPr lang="pt-PT"/>
              <a:t>scoring</a:t>
            </a:r>
            <a:r>
              <a:rPr lang="pt-PT"/>
              <a:t> </a:t>
            </a:r>
            <a:r>
              <a:rPr lang="pt-PT"/>
              <a:t>method</a:t>
            </a:r>
            <a:r>
              <a:rPr lang="pt-PT"/>
              <a:t> that would work for a deployable model</a:t>
            </a:r>
            <a:endParaRPr/>
          </a:p>
        </p:txBody>
      </p:sp>
      <p:sp>
        <p:nvSpPr>
          <p:cNvPr id="200" name="Google Shape;20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286350" y="11502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Any questions?</a:t>
            </a:r>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The problem</a:t>
            </a:r>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74" name="Google Shape;74;p14"/>
          <p:cNvPicPr preferRelativeResize="0"/>
          <p:nvPr/>
        </p:nvPicPr>
        <p:blipFill>
          <a:blip r:embed="rId3">
            <a:alphaModFix/>
          </a:blip>
          <a:stretch>
            <a:fillRect/>
          </a:stretch>
        </p:blipFill>
        <p:spPr>
          <a:xfrm>
            <a:off x="503600" y="1810238"/>
            <a:ext cx="4175400" cy="2348675"/>
          </a:xfrm>
          <a:prstGeom prst="rect">
            <a:avLst/>
          </a:prstGeom>
          <a:noFill/>
          <a:ln>
            <a:noFill/>
          </a:ln>
        </p:spPr>
      </p:pic>
      <p:pic>
        <p:nvPicPr>
          <p:cNvPr id="75" name="Google Shape;75;p14"/>
          <p:cNvPicPr preferRelativeResize="0"/>
          <p:nvPr/>
        </p:nvPicPr>
        <p:blipFill>
          <a:blip r:embed="rId4">
            <a:alphaModFix/>
          </a:blip>
          <a:stretch>
            <a:fillRect/>
          </a:stretch>
        </p:blipFill>
        <p:spPr>
          <a:xfrm>
            <a:off x="5200826" y="2203750"/>
            <a:ext cx="3820324" cy="20375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The solution</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82" name="Google Shape;82;p15"/>
          <p:cNvPicPr preferRelativeResize="0"/>
          <p:nvPr/>
        </p:nvPicPr>
        <p:blipFill>
          <a:blip r:embed="rId3">
            <a:alphaModFix/>
          </a:blip>
          <a:stretch>
            <a:fillRect/>
          </a:stretch>
        </p:blipFill>
        <p:spPr>
          <a:xfrm>
            <a:off x="5200826" y="2203750"/>
            <a:ext cx="3820324" cy="2037506"/>
          </a:xfrm>
          <a:prstGeom prst="rect">
            <a:avLst/>
          </a:prstGeom>
          <a:noFill/>
          <a:ln>
            <a:noFill/>
          </a:ln>
        </p:spPr>
      </p:pic>
      <p:pic>
        <p:nvPicPr>
          <p:cNvPr id="83" name="Google Shape;83;p15"/>
          <p:cNvPicPr preferRelativeResize="0"/>
          <p:nvPr/>
        </p:nvPicPr>
        <p:blipFill>
          <a:blip r:embed="rId4">
            <a:alphaModFix/>
          </a:blip>
          <a:stretch>
            <a:fillRect/>
          </a:stretch>
        </p:blipFill>
        <p:spPr>
          <a:xfrm>
            <a:off x="526250" y="1575050"/>
            <a:ext cx="3820325" cy="2548163"/>
          </a:xfrm>
          <a:prstGeom prst="rect">
            <a:avLst/>
          </a:prstGeom>
          <a:noFill/>
          <a:ln>
            <a:noFill/>
          </a:ln>
        </p:spPr>
      </p:pic>
      <p:sp>
        <p:nvSpPr>
          <p:cNvPr id="84" name="Google Shape;84;p15"/>
          <p:cNvSpPr txBox="1"/>
          <p:nvPr/>
        </p:nvSpPr>
        <p:spPr>
          <a:xfrm>
            <a:off x="2577900" y="1450175"/>
            <a:ext cx="199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Open Sans"/>
                <a:ea typeface="Open Sans"/>
                <a:cs typeface="Open Sans"/>
                <a:sym typeface="Open Sans"/>
              </a:rPr>
              <a:t>Pretty sure the serial nr is </a:t>
            </a:r>
            <a:r>
              <a:rPr b="1" lang="pt-PT">
                <a:latin typeface="Open Sans"/>
                <a:ea typeface="Open Sans"/>
                <a:cs typeface="Open Sans"/>
                <a:sym typeface="Open Sans"/>
              </a:rPr>
              <a:t>139981237</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Solution Development</a:t>
            </a:r>
            <a:endParaRPr/>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91" name="Google Shape;91;p16"/>
          <p:cNvPicPr preferRelativeResize="0"/>
          <p:nvPr/>
        </p:nvPicPr>
        <p:blipFill>
          <a:blip r:embed="rId3">
            <a:alphaModFix/>
          </a:blip>
          <a:stretch>
            <a:fillRect/>
          </a:stretch>
        </p:blipFill>
        <p:spPr>
          <a:xfrm>
            <a:off x="152400" y="1304825"/>
            <a:ext cx="8839200" cy="29355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Dataset (COCO format)</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grpSp>
        <p:nvGrpSpPr>
          <p:cNvPr id="98" name="Google Shape;98;p17"/>
          <p:cNvGrpSpPr/>
          <p:nvPr/>
        </p:nvGrpSpPr>
        <p:grpSpPr>
          <a:xfrm>
            <a:off x="464300" y="2217700"/>
            <a:ext cx="1849800" cy="1231500"/>
            <a:chOff x="4875075" y="2348275"/>
            <a:chExt cx="1849800" cy="1231500"/>
          </a:xfrm>
        </p:grpSpPr>
        <p:sp>
          <p:nvSpPr>
            <p:cNvPr id="99" name="Google Shape;99;p17"/>
            <p:cNvSpPr txBox="1"/>
            <p:nvPr/>
          </p:nvSpPr>
          <p:spPr>
            <a:xfrm>
              <a:off x="4875075" y="2748475"/>
              <a:ext cx="18498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id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name</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supercategory</a:t>
              </a:r>
              <a:endParaRPr>
                <a:latin typeface="Consolas"/>
                <a:ea typeface="Consolas"/>
                <a:cs typeface="Consolas"/>
                <a:sym typeface="Consolas"/>
              </a:endParaRPr>
            </a:p>
          </p:txBody>
        </p:sp>
        <p:sp>
          <p:nvSpPr>
            <p:cNvPr id="100" name="Google Shape;100;p17"/>
            <p:cNvSpPr txBox="1"/>
            <p:nvPr/>
          </p:nvSpPr>
          <p:spPr>
            <a:xfrm>
              <a:off x="4875075" y="2348275"/>
              <a:ext cx="184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category</a:t>
              </a:r>
              <a:endParaRPr>
                <a:latin typeface="Consolas"/>
                <a:ea typeface="Consolas"/>
                <a:cs typeface="Consolas"/>
                <a:sym typeface="Consolas"/>
              </a:endParaRPr>
            </a:p>
          </p:txBody>
        </p:sp>
      </p:grpSp>
      <p:grpSp>
        <p:nvGrpSpPr>
          <p:cNvPr id="101" name="Google Shape;101;p17"/>
          <p:cNvGrpSpPr/>
          <p:nvPr/>
        </p:nvGrpSpPr>
        <p:grpSpPr>
          <a:xfrm>
            <a:off x="3406050" y="2110000"/>
            <a:ext cx="1849800" cy="1446900"/>
            <a:chOff x="6862900" y="2298625"/>
            <a:chExt cx="1849800" cy="1446900"/>
          </a:xfrm>
        </p:grpSpPr>
        <p:sp>
          <p:nvSpPr>
            <p:cNvPr id="102" name="Google Shape;102;p17"/>
            <p:cNvSpPr txBox="1"/>
            <p:nvPr/>
          </p:nvSpPr>
          <p:spPr>
            <a:xfrm>
              <a:off x="6862900" y="2698825"/>
              <a:ext cx="18498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id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file_name</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width</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height</a:t>
              </a:r>
              <a:endParaRPr>
                <a:latin typeface="Consolas"/>
                <a:ea typeface="Consolas"/>
                <a:cs typeface="Consolas"/>
                <a:sym typeface="Consolas"/>
              </a:endParaRPr>
            </a:p>
          </p:txBody>
        </p:sp>
        <p:sp>
          <p:nvSpPr>
            <p:cNvPr id="103" name="Google Shape;103;p17"/>
            <p:cNvSpPr txBox="1"/>
            <p:nvPr/>
          </p:nvSpPr>
          <p:spPr>
            <a:xfrm>
              <a:off x="6862900" y="2298625"/>
              <a:ext cx="184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image</a:t>
              </a:r>
              <a:endParaRPr>
                <a:latin typeface="Consolas"/>
                <a:ea typeface="Consolas"/>
                <a:cs typeface="Consolas"/>
                <a:sym typeface="Consolas"/>
              </a:endParaRPr>
            </a:p>
          </p:txBody>
        </p:sp>
      </p:grpSp>
      <p:grpSp>
        <p:nvGrpSpPr>
          <p:cNvPr id="104" name="Google Shape;104;p17"/>
          <p:cNvGrpSpPr/>
          <p:nvPr/>
        </p:nvGrpSpPr>
        <p:grpSpPr>
          <a:xfrm>
            <a:off x="6347800" y="1786750"/>
            <a:ext cx="1849800" cy="2093400"/>
            <a:chOff x="4570425" y="3440875"/>
            <a:chExt cx="1849800" cy="2093400"/>
          </a:xfrm>
        </p:grpSpPr>
        <p:sp>
          <p:nvSpPr>
            <p:cNvPr id="105" name="Google Shape;105;p17"/>
            <p:cNvSpPr txBox="1"/>
            <p:nvPr/>
          </p:nvSpPr>
          <p:spPr>
            <a:xfrm>
              <a:off x="4570425" y="3841075"/>
              <a:ext cx="18498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id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image_id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category_id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area</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bbox</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iscrowd</a:t>
              </a:r>
              <a:endParaRPr>
                <a:latin typeface="Consolas"/>
                <a:ea typeface="Consolas"/>
                <a:cs typeface="Consolas"/>
                <a:sym typeface="Consolas"/>
              </a:endParaRPr>
            </a:p>
            <a:p>
              <a:pPr indent="0" lvl="0" marL="0" rtl="0" algn="l">
                <a:spcBef>
                  <a:spcPts val="0"/>
                </a:spcBef>
                <a:spcAft>
                  <a:spcPts val="0"/>
                </a:spcAft>
                <a:buNone/>
              </a:pPr>
              <a:r>
                <a:rPr lang="pt-PT">
                  <a:latin typeface="Consolas"/>
                  <a:ea typeface="Consolas"/>
                  <a:cs typeface="Consolas"/>
                  <a:sym typeface="Consolas"/>
                </a:rPr>
                <a:t>attributes</a:t>
              </a:r>
              <a:endParaRPr>
                <a:latin typeface="Consolas"/>
                <a:ea typeface="Consolas"/>
                <a:cs typeface="Consolas"/>
                <a:sym typeface="Consolas"/>
              </a:endParaRPr>
            </a:p>
          </p:txBody>
        </p:sp>
        <p:sp>
          <p:nvSpPr>
            <p:cNvPr id="106" name="Google Shape;106;p17"/>
            <p:cNvSpPr txBox="1"/>
            <p:nvPr/>
          </p:nvSpPr>
          <p:spPr>
            <a:xfrm>
              <a:off x="4570425" y="3440875"/>
              <a:ext cx="1849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onsolas"/>
                  <a:ea typeface="Consolas"/>
                  <a:cs typeface="Consolas"/>
                  <a:sym typeface="Consolas"/>
                </a:rPr>
                <a:t>annotation</a:t>
              </a:r>
              <a:endParaRPr>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Methodology</a:t>
            </a:r>
            <a:endParaRPr/>
          </a:p>
        </p:txBody>
      </p:sp>
      <p:sp>
        <p:nvSpPr>
          <p:cNvPr id="112" name="Google Shape;112;p18"/>
          <p:cNvSpPr txBox="1"/>
          <p:nvPr>
            <p:ph idx="1" type="body"/>
          </p:nvPr>
        </p:nvSpPr>
        <p:spPr>
          <a:xfrm>
            <a:off x="311700" y="1251825"/>
            <a:ext cx="8520600" cy="363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5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14" name="Google Shape;114;p18"/>
          <p:cNvPicPr preferRelativeResize="0"/>
          <p:nvPr/>
        </p:nvPicPr>
        <p:blipFill>
          <a:blip r:embed="rId3">
            <a:alphaModFix/>
          </a:blip>
          <a:stretch>
            <a:fillRect/>
          </a:stretch>
        </p:blipFill>
        <p:spPr>
          <a:xfrm>
            <a:off x="359075" y="1152425"/>
            <a:ext cx="8657926" cy="2634475"/>
          </a:xfrm>
          <a:prstGeom prst="rect">
            <a:avLst/>
          </a:prstGeom>
          <a:noFill/>
          <a:ln>
            <a:noFill/>
          </a:ln>
        </p:spPr>
      </p:pic>
      <p:cxnSp>
        <p:nvCxnSpPr>
          <p:cNvPr id="115" name="Google Shape;115;p18"/>
          <p:cNvCxnSpPr/>
          <p:nvPr/>
        </p:nvCxnSpPr>
        <p:spPr>
          <a:xfrm>
            <a:off x="1305850" y="3554850"/>
            <a:ext cx="7200" cy="3918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8"/>
          <p:cNvSpPr txBox="1"/>
          <p:nvPr/>
        </p:nvSpPr>
        <p:spPr>
          <a:xfrm>
            <a:off x="359075" y="3982925"/>
            <a:ext cx="1266000" cy="3078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800">
                <a:latin typeface="Montserrat"/>
                <a:ea typeface="Montserrat"/>
                <a:cs typeface="Montserrat"/>
                <a:sym typeface="Montserrat"/>
              </a:rPr>
              <a:t>{</a:t>
            </a:r>
            <a:r>
              <a:rPr b="1" lang="pt-PT" sz="800">
                <a:latin typeface="Montserrat"/>
                <a:ea typeface="Montserrat"/>
                <a:cs typeface="Montserrat"/>
                <a:sym typeface="Montserrat"/>
              </a:rPr>
              <a:t>Images</a:t>
            </a:r>
            <a:r>
              <a:rPr lang="pt-PT" sz="800">
                <a:latin typeface="Montserrat"/>
                <a:ea typeface="Montserrat"/>
                <a:cs typeface="Montserrat"/>
                <a:sym typeface="Montserrat"/>
              </a:rPr>
              <a:t>, Patches, …}</a:t>
            </a:r>
            <a:endParaRPr sz="800">
              <a:latin typeface="Montserrat"/>
              <a:ea typeface="Montserrat"/>
              <a:cs typeface="Montserrat"/>
              <a:sym typeface="Montserrat"/>
            </a:endParaRPr>
          </a:p>
        </p:txBody>
      </p:sp>
      <p:sp>
        <p:nvSpPr>
          <p:cNvPr id="117" name="Google Shape;117;p18"/>
          <p:cNvSpPr txBox="1"/>
          <p:nvPr/>
        </p:nvSpPr>
        <p:spPr>
          <a:xfrm>
            <a:off x="1700375" y="3982925"/>
            <a:ext cx="1964100" cy="3078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800">
                <a:latin typeface="Montserrat"/>
                <a:ea typeface="Montserrat"/>
                <a:cs typeface="Montserrat"/>
                <a:sym typeface="Montserrat"/>
              </a:rPr>
              <a:t>{VGG16, </a:t>
            </a:r>
            <a:r>
              <a:rPr b="1" lang="pt-PT" sz="800">
                <a:solidFill>
                  <a:schemeClr val="accent5"/>
                </a:solidFill>
                <a:latin typeface="Montserrat"/>
                <a:ea typeface="Montserrat"/>
                <a:cs typeface="Montserrat"/>
                <a:sym typeface="Montserrat"/>
              </a:rPr>
              <a:t>ResNet-50</a:t>
            </a:r>
            <a:r>
              <a:rPr lang="pt-PT" sz="800">
                <a:latin typeface="Montserrat"/>
                <a:ea typeface="Montserrat"/>
                <a:cs typeface="Montserrat"/>
                <a:sym typeface="Montserrat"/>
              </a:rPr>
              <a:t>, </a:t>
            </a:r>
            <a:r>
              <a:rPr b="1" lang="pt-PT" sz="800">
                <a:solidFill>
                  <a:srgbClr val="1155CC"/>
                </a:solidFill>
                <a:latin typeface="Montserrat"/>
                <a:ea typeface="Montserrat"/>
                <a:cs typeface="Montserrat"/>
                <a:sym typeface="Montserrat"/>
              </a:rPr>
              <a:t>Darknet53</a:t>
            </a:r>
            <a:r>
              <a:rPr lang="pt-PT" sz="800">
                <a:latin typeface="Montserrat"/>
                <a:ea typeface="Montserrat"/>
                <a:cs typeface="Montserrat"/>
                <a:sym typeface="Montserrat"/>
              </a:rPr>
              <a:t>, …}</a:t>
            </a:r>
            <a:endParaRPr sz="800">
              <a:latin typeface="Montserrat"/>
              <a:ea typeface="Montserrat"/>
              <a:cs typeface="Montserrat"/>
              <a:sym typeface="Montserrat"/>
            </a:endParaRPr>
          </a:p>
        </p:txBody>
      </p:sp>
      <p:cxnSp>
        <p:nvCxnSpPr>
          <p:cNvPr id="118" name="Google Shape;118;p18"/>
          <p:cNvCxnSpPr/>
          <p:nvPr/>
        </p:nvCxnSpPr>
        <p:spPr>
          <a:xfrm>
            <a:off x="2952675" y="3554850"/>
            <a:ext cx="7200" cy="3918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p:nvPr/>
        </p:nvCxnSpPr>
        <p:spPr>
          <a:xfrm>
            <a:off x="4599488" y="3554850"/>
            <a:ext cx="7200" cy="3918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3739775" y="3982925"/>
            <a:ext cx="1483500" cy="3078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800">
                <a:latin typeface="Montserrat"/>
                <a:ea typeface="Montserrat"/>
                <a:cs typeface="Montserrat"/>
                <a:sym typeface="Montserrat"/>
              </a:rPr>
              <a:t>{</a:t>
            </a:r>
            <a:r>
              <a:rPr b="1" lang="pt-PT" sz="800" u="sng">
                <a:solidFill>
                  <a:schemeClr val="accent5"/>
                </a:solidFill>
                <a:latin typeface="Montserrat"/>
                <a:ea typeface="Montserrat"/>
                <a:cs typeface="Montserrat"/>
                <a:sym typeface="Montserrat"/>
              </a:rPr>
              <a:t>FPN</a:t>
            </a:r>
            <a:r>
              <a:rPr lang="pt-PT" sz="800">
                <a:latin typeface="Montserrat"/>
                <a:ea typeface="Montserrat"/>
                <a:cs typeface="Montserrat"/>
                <a:sym typeface="Montserrat"/>
              </a:rPr>
              <a:t>, PANet, Bi-FPN, …}</a:t>
            </a:r>
            <a:endParaRPr sz="800">
              <a:latin typeface="Montserrat"/>
              <a:ea typeface="Montserrat"/>
              <a:cs typeface="Montserrat"/>
              <a:sym typeface="Montserrat"/>
            </a:endParaRPr>
          </a:p>
        </p:txBody>
      </p:sp>
      <p:sp>
        <p:nvSpPr>
          <p:cNvPr id="121" name="Google Shape;121;p18"/>
          <p:cNvSpPr txBox="1"/>
          <p:nvPr/>
        </p:nvSpPr>
        <p:spPr>
          <a:xfrm>
            <a:off x="5321150" y="3982925"/>
            <a:ext cx="1781100" cy="3078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800">
                <a:latin typeface="Montserrat"/>
                <a:ea typeface="Montserrat"/>
                <a:cs typeface="Montserrat"/>
                <a:sym typeface="Montserrat"/>
              </a:rPr>
              <a:t>{RPN, </a:t>
            </a:r>
            <a:r>
              <a:rPr b="1" lang="pt-PT" sz="800">
                <a:solidFill>
                  <a:srgbClr val="1155CC"/>
                </a:solidFill>
                <a:latin typeface="Montserrat"/>
                <a:ea typeface="Montserrat"/>
                <a:cs typeface="Montserrat"/>
                <a:sym typeface="Montserrat"/>
              </a:rPr>
              <a:t>YOLO</a:t>
            </a:r>
            <a:r>
              <a:rPr lang="pt-PT" sz="800">
                <a:latin typeface="Montserrat"/>
                <a:ea typeface="Montserrat"/>
                <a:cs typeface="Montserrat"/>
                <a:sym typeface="Montserrat"/>
              </a:rPr>
              <a:t>, SSD, RetinaNet, …}</a:t>
            </a:r>
            <a:endParaRPr sz="800">
              <a:latin typeface="Montserrat"/>
              <a:ea typeface="Montserrat"/>
              <a:cs typeface="Montserrat"/>
              <a:sym typeface="Montserrat"/>
            </a:endParaRPr>
          </a:p>
        </p:txBody>
      </p:sp>
      <p:sp>
        <p:nvSpPr>
          <p:cNvPr id="122" name="Google Shape;122;p18"/>
          <p:cNvSpPr txBox="1"/>
          <p:nvPr/>
        </p:nvSpPr>
        <p:spPr>
          <a:xfrm>
            <a:off x="7240050" y="3982925"/>
            <a:ext cx="1781100" cy="3078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PT" sz="800">
                <a:latin typeface="Montserrat"/>
                <a:ea typeface="Montserrat"/>
                <a:cs typeface="Montserrat"/>
                <a:sym typeface="Montserrat"/>
              </a:rPr>
              <a:t>{</a:t>
            </a:r>
            <a:r>
              <a:rPr b="1" lang="pt-PT" sz="800">
                <a:solidFill>
                  <a:schemeClr val="accent5"/>
                </a:solidFill>
                <a:latin typeface="Montserrat"/>
                <a:ea typeface="Montserrat"/>
                <a:cs typeface="Montserrat"/>
                <a:sym typeface="Montserrat"/>
              </a:rPr>
              <a:t>Faster R-CNN</a:t>
            </a:r>
            <a:r>
              <a:rPr lang="pt-PT" sz="800">
                <a:latin typeface="Montserrat"/>
                <a:ea typeface="Montserrat"/>
                <a:cs typeface="Montserrat"/>
                <a:sym typeface="Montserrat"/>
              </a:rPr>
              <a:t>, R-FCN, …}</a:t>
            </a:r>
            <a:endParaRPr sz="800">
              <a:latin typeface="Montserrat"/>
              <a:ea typeface="Montserrat"/>
              <a:cs typeface="Montserrat"/>
              <a:sym typeface="Montserrat"/>
            </a:endParaRPr>
          </a:p>
        </p:txBody>
      </p:sp>
      <p:cxnSp>
        <p:nvCxnSpPr>
          <p:cNvPr id="123" name="Google Shape;123;p18"/>
          <p:cNvCxnSpPr/>
          <p:nvPr/>
        </p:nvCxnSpPr>
        <p:spPr>
          <a:xfrm>
            <a:off x="6079488" y="3554850"/>
            <a:ext cx="7200" cy="3918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p:nvPr/>
        </p:nvCxnSpPr>
        <p:spPr>
          <a:xfrm>
            <a:off x="7893138" y="3554850"/>
            <a:ext cx="7200" cy="39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Split train and validation</a:t>
            </a:r>
            <a:endParaRPr/>
          </a:p>
        </p:txBody>
      </p:sp>
      <p:sp>
        <p:nvSpPr>
          <p:cNvPr id="130" name="Google Shape;13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31" name="Google Shape;131;p19"/>
          <p:cNvSpPr/>
          <p:nvPr/>
        </p:nvSpPr>
        <p:spPr>
          <a:xfrm>
            <a:off x="805250" y="1690325"/>
            <a:ext cx="4048200" cy="7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a:t>TRAIN</a:t>
            </a:r>
            <a:br>
              <a:rPr lang="pt-PT"/>
            </a:br>
            <a:r>
              <a:rPr lang="pt-PT"/>
              <a:t>80 %</a:t>
            </a:r>
            <a:endParaRPr/>
          </a:p>
        </p:txBody>
      </p:sp>
      <p:sp>
        <p:nvSpPr>
          <p:cNvPr id="132" name="Google Shape;132;p19"/>
          <p:cNvSpPr/>
          <p:nvPr/>
        </p:nvSpPr>
        <p:spPr>
          <a:xfrm>
            <a:off x="4853450" y="1690325"/>
            <a:ext cx="1733700" cy="79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a:t>VALIDATION</a:t>
            </a:r>
            <a:br>
              <a:rPr lang="pt-PT"/>
            </a:br>
            <a:r>
              <a:rPr lang="pt-PT"/>
              <a:t>20 %</a:t>
            </a:r>
            <a:endParaRPr/>
          </a:p>
        </p:txBody>
      </p:sp>
      <p:sp>
        <p:nvSpPr>
          <p:cNvPr id="133" name="Google Shape;133;p19"/>
          <p:cNvSpPr txBox="1"/>
          <p:nvPr/>
        </p:nvSpPr>
        <p:spPr>
          <a:xfrm>
            <a:off x="389075" y="3052425"/>
            <a:ext cx="3649500" cy="1046700"/>
          </a:xfrm>
          <a:prstGeom prst="rect">
            <a:avLst/>
          </a:prstGeom>
          <a:noFill/>
          <a:ln cap="flat" cmpd="sng" w="19050">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Open Sans"/>
                <a:ea typeface="Open Sans"/>
                <a:cs typeface="Open Sans"/>
                <a:sym typeface="Open Sans"/>
              </a:rPr>
              <a:t>Evaluation Process: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pt-PT">
                <a:latin typeface="Open Sans"/>
                <a:ea typeface="Open Sans"/>
                <a:cs typeface="Open Sans"/>
                <a:sym typeface="Open Sans"/>
              </a:rPr>
              <a:t>Split the original data</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pt-PT">
                <a:latin typeface="Open Sans"/>
                <a:ea typeface="Open Sans"/>
                <a:cs typeface="Open Sans"/>
                <a:sym typeface="Open Sans"/>
              </a:rPr>
              <a:t>Obtain a validation set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pt-PT">
                <a:latin typeface="Open Sans"/>
                <a:ea typeface="Open Sans"/>
                <a:cs typeface="Open Sans"/>
                <a:sym typeface="Open Sans"/>
              </a:rPr>
              <a:t>Apply this in train set</a:t>
            </a:r>
            <a:endParaRPr>
              <a:latin typeface="Open Sans"/>
              <a:ea typeface="Open Sans"/>
              <a:cs typeface="Open Sans"/>
              <a:sym typeface="Open Sans"/>
            </a:endParaRPr>
          </a:p>
        </p:txBody>
      </p:sp>
      <p:sp>
        <p:nvSpPr>
          <p:cNvPr id="134" name="Google Shape;134;p19"/>
          <p:cNvSpPr txBox="1"/>
          <p:nvPr/>
        </p:nvSpPr>
        <p:spPr>
          <a:xfrm>
            <a:off x="518350" y="1090475"/>
            <a:ext cx="770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200">
                <a:solidFill>
                  <a:schemeClr val="dk2"/>
                </a:solidFill>
                <a:highlight>
                  <a:srgbClr val="FFFFFF"/>
                </a:highlight>
                <a:latin typeface="Open Sans"/>
                <a:ea typeface="Open Sans"/>
                <a:cs typeface="Open Sans"/>
                <a:sym typeface="Open Sans"/>
              </a:rPr>
              <a:t>Estimate the performance of  algorithms to predict the number in COCO image</a:t>
            </a:r>
            <a:endParaRPr>
              <a:solidFill>
                <a:schemeClr val="dk2"/>
              </a:solidFill>
              <a:latin typeface="Open Sans"/>
              <a:ea typeface="Open Sans"/>
              <a:cs typeface="Open Sans"/>
              <a:sym typeface="Open Sans"/>
            </a:endParaRPr>
          </a:p>
        </p:txBody>
      </p:sp>
      <p:sp>
        <p:nvSpPr>
          <p:cNvPr id="135" name="Google Shape;135;p19"/>
          <p:cNvSpPr txBox="1"/>
          <p:nvPr/>
        </p:nvSpPr>
        <p:spPr>
          <a:xfrm>
            <a:off x="4351450" y="2944725"/>
            <a:ext cx="4253700" cy="1262100"/>
          </a:xfrm>
          <a:prstGeom prst="rect">
            <a:avLst/>
          </a:prstGeom>
          <a:noFill/>
          <a:ln cap="flat" cmpd="sng" w="19050">
            <a:solidFill>
              <a:srgbClr val="6FA8D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Open Sans"/>
                <a:ea typeface="Open Sans"/>
                <a:cs typeface="Open Sans"/>
                <a:sym typeface="Open Sans"/>
              </a:rPr>
              <a:t>Evaluation Metrics: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Validation Loss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Levenshtein Distance (multi-shot detector)</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mAP (YOLO)</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Faster R-CNN model with a ResNet-50-FPN backbone</a:t>
            </a:r>
            <a:endParaRPr/>
          </a:p>
        </p:txBody>
      </p:sp>
      <p:sp>
        <p:nvSpPr>
          <p:cNvPr id="141" name="Google Shape;14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42" name="Google Shape;142;p20"/>
          <p:cNvPicPr preferRelativeResize="0"/>
          <p:nvPr/>
        </p:nvPicPr>
        <p:blipFill>
          <a:blip r:embed="rId3">
            <a:alphaModFix/>
          </a:blip>
          <a:stretch>
            <a:fillRect/>
          </a:stretch>
        </p:blipFill>
        <p:spPr>
          <a:xfrm>
            <a:off x="311700" y="1349100"/>
            <a:ext cx="4066650" cy="3112900"/>
          </a:xfrm>
          <a:prstGeom prst="rect">
            <a:avLst/>
          </a:prstGeom>
          <a:noFill/>
          <a:ln>
            <a:noFill/>
          </a:ln>
        </p:spPr>
      </p:pic>
      <p:sp>
        <p:nvSpPr>
          <p:cNvPr id="143" name="Google Shape;143;p20"/>
          <p:cNvSpPr txBox="1"/>
          <p:nvPr/>
        </p:nvSpPr>
        <p:spPr>
          <a:xfrm>
            <a:off x="5123400" y="2179950"/>
            <a:ext cx="30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4" name="Google Shape;144;p20"/>
          <p:cNvSpPr txBox="1"/>
          <p:nvPr/>
        </p:nvSpPr>
        <p:spPr>
          <a:xfrm>
            <a:off x="5002875" y="1451775"/>
            <a:ext cx="3094200" cy="140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PT" sz="1600">
                <a:latin typeface="Open Sans"/>
                <a:ea typeface="Open Sans"/>
                <a:cs typeface="Open Sans"/>
                <a:sym typeface="Open Sans"/>
              </a:rPr>
              <a:t>Learning Rate: </a:t>
            </a:r>
            <a:r>
              <a:rPr b="1" lang="pt-PT" sz="1550">
                <a:highlight>
                  <a:schemeClr val="lt1"/>
                </a:highlight>
                <a:latin typeface="Open Sans"/>
                <a:ea typeface="Open Sans"/>
                <a:cs typeface="Open Sans"/>
                <a:sym typeface="Open Sans"/>
              </a:rPr>
              <a:t>0.0001</a:t>
            </a:r>
            <a:endParaRPr b="1" sz="1550">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50">
              <a:highlight>
                <a:schemeClr val="lt1"/>
              </a:highlight>
              <a:latin typeface="Open Sans"/>
              <a:ea typeface="Open Sans"/>
              <a:cs typeface="Open Sans"/>
              <a:sym typeface="Open Sans"/>
            </a:endParaRPr>
          </a:p>
          <a:p>
            <a:pPr indent="0" lvl="0" marL="0" rtl="0" algn="l">
              <a:spcBef>
                <a:spcPts val="0"/>
              </a:spcBef>
              <a:spcAft>
                <a:spcPts val="0"/>
              </a:spcAft>
              <a:buNone/>
            </a:pPr>
            <a:r>
              <a:rPr lang="pt-PT" sz="1600">
                <a:latin typeface="Open Sans"/>
                <a:ea typeface="Open Sans"/>
                <a:cs typeface="Open Sans"/>
                <a:sym typeface="Open Sans"/>
              </a:rPr>
              <a:t>Batch Size</a:t>
            </a:r>
            <a:r>
              <a:rPr lang="pt-PT" sz="1600">
                <a:latin typeface="Open Sans"/>
                <a:ea typeface="Open Sans"/>
                <a:cs typeface="Open Sans"/>
                <a:sym typeface="Open Sans"/>
              </a:rPr>
              <a:t>: </a:t>
            </a:r>
            <a:r>
              <a:rPr b="1" lang="pt-PT" sz="1550">
                <a:highlight>
                  <a:schemeClr val="lt1"/>
                </a:highlight>
                <a:latin typeface="Open Sans"/>
                <a:ea typeface="Open Sans"/>
                <a:cs typeface="Open Sans"/>
                <a:sym typeface="Open Sans"/>
              </a:rPr>
              <a:t>1</a:t>
            </a:r>
            <a:endParaRPr b="1" sz="1550">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50">
              <a:highlight>
                <a:schemeClr val="lt1"/>
              </a:highlight>
              <a:latin typeface="Open Sans"/>
              <a:ea typeface="Open Sans"/>
              <a:cs typeface="Open Sans"/>
              <a:sym typeface="Open Sans"/>
            </a:endParaRPr>
          </a:p>
          <a:p>
            <a:pPr indent="0" lvl="0" marL="0" rtl="0" algn="l">
              <a:spcBef>
                <a:spcPts val="0"/>
              </a:spcBef>
              <a:spcAft>
                <a:spcPts val="0"/>
              </a:spcAft>
              <a:buNone/>
            </a:pPr>
            <a:r>
              <a:rPr lang="pt-PT" sz="1600">
                <a:latin typeface="Open Sans"/>
                <a:ea typeface="Open Sans"/>
                <a:cs typeface="Open Sans"/>
                <a:sym typeface="Open Sans"/>
              </a:rPr>
              <a:t>Transfer Learning: </a:t>
            </a:r>
            <a:r>
              <a:rPr b="1" lang="pt-PT" sz="1550">
                <a:solidFill>
                  <a:srgbClr val="212121"/>
                </a:solidFill>
                <a:highlight>
                  <a:schemeClr val="lt1"/>
                </a:highlight>
                <a:latin typeface="Open Sans"/>
                <a:ea typeface="Open Sans"/>
                <a:cs typeface="Open Sans"/>
                <a:sym typeface="Open Sans"/>
              </a:rPr>
              <a:t>ON</a:t>
            </a:r>
            <a:endParaRPr>
              <a:solidFill>
                <a:srgbClr val="212121"/>
              </a:solidFill>
              <a:latin typeface="Open Sans"/>
              <a:ea typeface="Open Sans"/>
              <a:cs typeface="Open Sans"/>
              <a:sym typeface="Open Sans"/>
            </a:endParaRPr>
          </a:p>
        </p:txBody>
      </p:sp>
      <p:sp>
        <p:nvSpPr>
          <p:cNvPr id="145" name="Google Shape;145;p20"/>
          <p:cNvSpPr txBox="1"/>
          <p:nvPr/>
        </p:nvSpPr>
        <p:spPr>
          <a:xfrm>
            <a:off x="4516575" y="3282938"/>
            <a:ext cx="4066800" cy="94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pt-PT" sz="1800">
                <a:latin typeface="Open Sans"/>
                <a:ea typeface="Open Sans"/>
                <a:cs typeface="Open Sans"/>
                <a:sym typeface="Open Sans"/>
              </a:rPr>
              <a:t>Average Levenshtein distance:</a:t>
            </a:r>
            <a:r>
              <a:rPr b="1" lang="pt-PT" sz="1800">
                <a:solidFill>
                  <a:schemeClr val="dk2"/>
                </a:solidFill>
                <a:latin typeface="Open Sans"/>
                <a:ea typeface="Open Sans"/>
                <a:cs typeface="Open Sans"/>
                <a:sym typeface="Open Sans"/>
              </a:rPr>
              <a:t> </a:t>
            </a:r>
            <a:r>
              <a:rPr b="1" lang="pt-PT" sz="2900">
                <a:solidFill>
                  <a:srgbClr val="00FF00"/>
                </a:solidFill>
                <a:latin typeface="Open Sans"/>
                <a:ea typeface="Open Sans"/>
                <a:cs typeface="Open Sans"/>
                <a:sym typeface="Open Sans"/>
              </a:rPr>
              <a:t>0.22</a:t>
            </a:r>
            <a:endParaRPr sz="2500">
              <a:solidFill>
                <a:srgbClr val="00FF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Faster R-CNN model with a ResNet-50-FPN backbone</a:t>
            </a:r>
            <a:endParaRPr/>
          </a:p>
        </p:txBody>
      </p:sp>
      <p:sp>
        <p:nvSpPr>
          <p:cNvPr id="151" name="Google Shape;15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52" name="Google Shape;152;p21"/>
          <p:cNvPicPr preferRelativeResize="0"/>
          <p:nvPr/>
        </p:nvPicPr>
        <p:blipFill>
          <a:blip r:embed="rId3">
            <a:alphaModFix/>
          </a:blip>
          <a:stretch>
            <a:fillRect/>
          </a:stretch>
        </p:blipFill>
        <p:spPr>
          <a:xfrm>
            <a:off x="311700" y="1349100"/>
            <a:ext cx="4066650" cy="3112900"/>
          </a:xfrm>
          <a:prstGeom prst="rect">
            <a:avLst/>
          </a:prstGeom>
          <a:noFill/>
          <a:ln>
            <a:noFill/>
          </a:ln>
        </p:spPr>
      </p:pic>
      <p:sp>
        <p:nvSpPr>
          <p:cNvPr id="153" name="Google Shape;153;p21"/>
          <p:cNvSpPr txBox="1"/>
          <p:nvPr/>
        </p:nvSpPr>
        <p:spPr>
          <a:xfrm>
            <a:off x="4992825" y="1750175"/>
            <a:ext cx="3606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00">
                <a:solidFill>
                  <a:schemeClr val="accent1"/>
                </a:solidFill>
                <a:latin typeface="Open Sans"/>
                <a:ea typeface="Open Sans"/>
                <a:cs typeface="Open Sans"/>
                <a:sym typeface="Open Sans"/>
              </a:rPr>
              <a:t>Model Prediction:</a:t>
            </a:r>
            <a:r>
              <a:rPr lang="pt-PT" sz="1700">
                <a:latin typeface="Open Sans"/>
                <a:ea typeface="Open Sans"/>
                <a:cs typeface="Open Sans"/>
                <a:sym typeface="Open Sans"/>
              </a:rPr>
              <a:t> </a:t>
            </a:r>
            <a:endParaRPr sz="1700">
              <a:latin typeface="Open Sans"/>
              <a:ea typeface="Open Sans"/>
              <a:cs typeface="Open Sans"/>
              <a:sym typeface="Open Sans"/>
            </a:endParaRPr>
          </a:p>
          <a:p>
            <a:pPr indent="0" lvl="0" marL="0" rtl="0" algn="l">
              <a:spcBef>
                <a:spcPts val="0"/>
              </a:spcBef>
              <a:spcAft>
                <a:spcPts val="0"/>
              </a:spcAft>
              <a:buNone/>
            </a:pPr>
            <a:r>
              <a:rPr lang="pt-PT" sz="1700">
                <a:latin typeface="Roboto"/>
                <a:ea typeface="Roboto"/>
                <a:cs typeface="Roboto"/>
                <a:sym typeface="Roboto"/>
              </a:rPr>
              <a:t>6138315691</a:t>
            </a:r>
            <a:endParaRPr sz="1700">
              <a:latin typeface="Roboto"/>
              <a:ea typeface="Roboto"/>
              <a:cs typeface="Roboto"/>
              <a:sym typeface="Roboto"/>
            </a:endParaRPr>
          </a:p>
          <a:p>
            <a:pPr indent="0" lvl="0" marL="0" rtl="0" algn="l">
              <a:spcBef>
                <a:spcPts val="0"/>
              </a:spcBef>
              <a:spcAft>
                <a:spcPts val="0"/>
              </a:spcAft>
              <a:buNone/>
            </a:pPr>
            <a:r>
              <a:rPr lang="pt-PT" sz="1700">
                <a:latin typeface="Roboto"/>
                <a:ea typeface="Roboto"/>
                <a:cs typeface="Roboto"/>
                <a:sym typeface="Roboto"/>
              </a:rPr>
              <a:t>38653005</a:t>
            </a:r>
            <a:endParaRPr sz="1700">
              <a:latin typeface="Roboto"/>
              <a:ea typeface="Roboto"/>
              <a:cs typeface="Roboto"/>
              <a:sym typeface="Roboto"/>
            </a:endParaRPr>
          </a:p>
        </p:txBody>
      </p:sp>
      <p:sp>
        <p:nvSpPr>
          <p:cNvPr id="154" name="Google Shape;154;p21"/>
          <p:cNvSpPr txBox="1"/>
          <p:nvPr/>
        </p:nvSpPr>
        <p:spPr>
          <a:xfrm>
            <a:off x="4992825" y="3234800"/>
            <a:ext cx="339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00">
                <a:solidFill>
                  <a:schemeClr val="accent1"/>
                </a:solidFill>
                <a:latin typeface="Open Sans"/>
                <a:ea typeface="Open Sans"/>
                <a:cs typeface="Open Sans"/>
                <a:sym typeface="Open Sans"/>
              </a:rPr>
              <a:t>Us after a long day of coding:</a:t>
            </a:r>
            <a:r>
              <a:rPr lang="pt-PT" sz="1700">
                <a:latin typeface="Open Sans"/>
                <a:ea typeface="Open Sans"/>
                <a:cs typeface="Open Sans"/>
                <a:sym typeface="Open Sans"/>
              </a:rPr>
              <a:t>  </a:t>
            </a:r>
            <a:r>
              <a:rPr lang="pt-PT" sz="1700">
                <a:latin typeface="Comic Sans MS"/>
                <a:ea typeface="Comic Sans MS"/>
                <a:cs typeface="Comic Sans MS"/>
                <a:sym typeface="Comic Sans MS"/>
              </a:rPr>
              <a:t>zzzzzzzzzzzzz</a:t>
            </a:r>
            <a:br>
              <a:rPr lang="pt-PT">
                <a:latin typeface="Open Sans"/>
                <a:ea typeface="Open Sans"/>
                <a:cs typeface="Open Sans"/>
                <a:sym typeface="Open Sans"/>
              </a:rPr>
            </a:b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A61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