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7"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74" autoAdjust="0"/>
  </p:normalViewPr>
  <p:slideViewPr>
    <p:cSldViewPr snapToGrid="0">
      <p:cViewPr varScale="1">
        <p:scale>
          <a:sx n="79" d="100"/>
          <a:sy n="79" d="100"/>
        </p:scale>
        <p:origin x="1794" y="96"/>
      </p:cViewPr>
      <p:guideLst/>
    </p:cSldViewPr>
  </p:slideViewPr>
  <p:notesTextViewPr>
    <p:cViewPr>
      <p:scale>
        <a:sx n="1" d="1"/>
        <a:sy n="1" d="1"/>
      </p:scale>
      <p:origin x="0" y="-9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5C988-9E03-4783-B704-F7589B2004C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FE612E7-5F7E-41DA-9586-F2B155CBD8EB}">
      <dgm:prSet phldrT="[Text]"/>
      <dgm:spPr>
        <a:solidFill>
          <a:srgbClr val="118DFF"/>
        </a:solidFill>
      </dgm:spPr>
      <dgm:t>
        <a:bodyPr/>
        <a:lstStyle/>
        <a:p>
          <a:pPr algn="ctr"/>
          <a:r>
            <a:rPr lang="en-US"/>
            <a:t>Air</a:t>
          </a:r>
        </a:p>
      </dgm:t>
    </dgm:pt>
    <dgm:pt modelId="{450A5399-54CE-4346-9D8F-65AB8BEFF4BC}" type="parTrans" cxnId="{146A0C74-BB6E-4EB0-BAB0-CE75EEE1E038}">
      <dgm:prSet/>
      <dgm:spPr/>
      <dgm:t>
        <a:bodyPr/>
        <a:lstStyle/>
        <a:p>
          <a:pPr algn="ctr"/>
          <a:endParaRPr lang="en-US"/>
        </a:p>
      </dgm:t>
    </dgm:pt>
    <dgm:pt modelId="{458D85C9-2D8F-4D66-A73F-044DE8D7D3AC}" type="sibTrans" cxnId="{146A0C74-BB6E-4EB0-BAB0-CE75EEE1E038}">
      <dgm:prSet/>
      <dgm:spPr/>
      <dgm:t>
        <a:bodyPr/>
        <a:lstStyle/>
        <a:p>
          <a:pPr algn="ctr"/>
          <a:endParaRPr lang="en-US"/>
        </a:p>
      </dgm:t>
    </dgm:pt>
    <dgm:pt modelId="{41676F2A-F31C-418F-BF72-854F53BDDB67}">
      <dgm:prSet phldrT="[Text]"/>
      <dgm:spPr>
        <a:solidFill>
          <a:srgbClr val="12239E"/>
        </a:solidFill>
      </dgm:spPr>
      <dgm:t>
        <a:bodyPr/>
        <a:lstStyle/>
        <a:p>
          <a:pPr algn="ctr"/>
          <a:r>
            <a:rPr lang="en-US"/>
            <a:t>1 Fatality per </a:t>
          </a:r>
          <a:r>
            <a:rPr lang="en-US">
              <a:solidFill>
                <a:srgbClr val="FF0000"/>
              </a:solidFill>
            </a:rPr>
            <a:t>9,894,206</a:t>
          </a:r>
          <a:r>
            <a:rPr lang="en-US"/>
            <a:t> hours flown</a:t>
          </a:r>
        </a:p>
      </dgm:t>
    </dgm:pt>
    <dgm:pt modelId="{867EE2AF-D1A1-47C1-BB4B-008A5BA39762}" type="parTrans" cxnId="{FF3A4E70-8597-4DF0-A488-D934903EBE60}">
      <dgm:prSet/>
      <dgm:spPr/>
      <dgm:t>
        <a:bodyPr/>
        <a:lstStyle/>
        <a:p>
          <a:pPr algn="ctr"/>
          <a:endParaRPr lang="en-US"/>
        </a:p>
      </dgm:t>
    </dgm:pt>
    <dgm:pt modelId="{8A55951B-BDB4-494D-95CC-94D65985D504}" type="sibTrans" cxnId="{FF3A4E70-8597-4DF0-A488-D934903EBE60}">
      <dgm:prSet/>
      <dgm:spPr/>
      <dgm:t>
        <a:bodyPr/>
        <a:lstStyle/>
        <a:p>
          <a:pPr algn="ctr"/>
          <a:endParaRPr lang="en-US"/>
        </a:p>
      </dgm:t>
    </dgm:pt>
    <dgm:pt modelId="{DDCDDD4D-08F6-4055-9177-BCD995E2B745}">
      <dgm:prSet phldrT="[Text]"/>
      <dgm:spPr>
        <a:solidFill>
          <a:srgbClr val="118DFF"/>
        </a:solidFill>
      </dgm:spPr>
      <dgm:t>
        <a:bodyPr/>
        <a:lstStyle/>
        <a:p>
          <a:pPr algn="ctr"/>
          <a:r>
            <a:rPr lang="en-US"/>
            <a:t>Motor</a:t>
          </a:r>
        </a:p>
      </dgm:t>
    </dgm:pt>
    <dgm:pt modelId="{593109FC-4B79-4620-8E32-F37482818E74}" type="parTrans" cxnId="{CBFD870D-EA86-407A-96E8-B9C0A8429984}">
      <dgm:prSet/>
      <dgm:spPr/>
      <dgm:t>
        <a:bodyPr/>
        <a:lstStyle/>
        <a:p>
          <a:pPr algn="ctr"/>
          <a:endParaRPr lang="en-US"/>
        </a:p>
      </dgm:t>
    </dgm:pt>
    <dgm:pt modelId="{29354E5B-DACA-4912-92BA-99800BCC1260}" type="sibTrans" cxnId="{CBFD870D-EA86-407A-96E8-B9C0A8429984}">
      <dgm:prSet/>
      <dgm:spPr/>
      <dgm:t>
        <a:bodyPr/>
        <a:lstStyle/>
        <a:p>
          <a:pPr algn="ctr"/>
          <a:endParaRPr lang="en-US"/>
        </a:p>
      </dgm:t>
    </dgm:pt>
    <dgm:pt modelId="{DA9118E2-367E-4100-8867-59DE34156CF4}">
      <dgm:prSet phldrT="[Text]"/>
      <dgm:spPr>
        <a:solidFill>
          <a:srgbClr val="12239E"/>
        </a:solidFill>
      </dgm:spPr>
      <dgm:t>
        <a:bodyPr/>
        <a:lstStyle/>
        <a:p>
          <a:pPr algn="ctr"/>
          <a:r>
            <a:rPr lang="en-US"/>
            <a:t>1 Fatality per </a:t>
          </a:r>
        </a:p>
        <a:p>
          <a:pPr algn="ctr"/>
          <a:r>
            <a:rPr lang="en-US">
              <a:solidFill>
                <a:srgbClr val="FF0000"/>
              </a:solidFill>
            </a:rPr>
            <a:t>1,635 </a:t>
          </a:r>
        </a:p>
        <a:p>
          <a:pPr algn="ctr"/>
          <a:r>
            <a:rPr lang="en-US"/>
            <a:t>hours driven</a:t>
          </a:r>
        </a:p>
      </dgm:t>
    </dgm:pt>
    <dgm:pt modelId="{521625E3-A7D5-4D05-A37D-1BA730D4C9E3}" type="parTrans" cxnId="{1E7CAA98-CBC7-4114-AF4F-A390F7CA25CD}">
      <dgm:prSet/>
      <dgm:spPr/>
      <dgm:t>
        <a:bodyPr/>
        <a:lstStyle/>
        <a:p>
          <a:pPr algn="ctr"/>
          <a:endParaRPr lang="en-US"/>
        </a:p>
      </dgm:t>
    </dgm:pt>
    <dgm:pt modelId="{3DBAC1F4-BF00-4FB2-AE77-8B1BF7FED23D}" type="sibTrans" cxnId="{1E7CAA98-CBC7-4114-AF4F-A390F7CA25CD}">
      <dgm:prSet/>
      <dgm:spPr/>
      <dgm:t>
        <a:bodyPr/>
        <a:lstStyle/>
        <a:p>
          <a:pPr algn="ctr"/>
          <a:endParaRPr lang="en-US"/>
        </a:p>
      </dgm:t>
    </dgm:pt>
    <dgm:pt modelId="{E231C181-4AD3-4E93-9CC5-49A4D4A89FAB}" type="pres">
      <dgm:prSet presAssocID="{6BD5C988-9E03-4783-B704-F7589B2004C7}" presName="theList" presStyleCnt="0">
        <dgm:presLayoutVars>
          <dgm:dir/>
          <dgm:animLvl val="lvl"/>
          <dgm:resizeHandles val="exact"/>
        </dgm:presLayoutVars>
      </dgm:prSet>
      <dgm:spPr/>
    </dgm:pt>
    <dgm:pt modelId="{FC19EF4B-CAE4-4121-8694-C7A8C5650630}" type="pres">
      <dgm:prSet presAssocID="{DFE612E7-5F7E-41DA-9586-F2B155CBD8EB}" presName="compNode" presStyleCnt="0"/>
      <dgm:spPr/>
    </dgm:pt>
    <dgm:pt modelId="{C8BD8C2D-BEFB-4940-B40A-C90DB0ACC228}" type="pres">
      <dgm:prSet presAssocID="{DFE612E7-5F7E-41DA-9586-F2B155CBD8EB}" presName="aNode" presStyleLbl="bgShp" presStyleIdx="0" presStyleCnt="2"/>
      <dgm:spPr/>
    </dgm:pt>
    <dgm:pt modelId="{66F403B7-1432-491E-81BB-58E28A2DA73B}" type="pres">
      <dgm:prSet presAssocID="{DFE612E7-5F7E-41DA-9586-F2B155CBD8EB}" presName="textNode" presStyleLbl="bgShp" presStyleIdx="0" presStyleCnt="2"/>
      <dgm:spPr/>
    </dgm:pt>
    <dgm:pt modelId="{7CBF03B3-0518-4B09-9B9E-4BEECDDAA810}" type="pres">
      <dgm:prSet presAssocID="{DFE612E7-5F7E-41DA-9586-F2B155CBD8EB}" presName="compChildNode" presStyleCnt="0"/>
      <dgm:spPr/>
    </dgm:pt>
    <dgm:pt modelId="{6CCE8A7B-B79A-43D1-BF2F-DE13AF069191}" type="pres">
      <dgm:prSet presAssocID="{DFE612E7-5F7E-41DA-9586-F2B155CBD8EB}" presName="theInnerList" presStyleCnt="0"/>
      <dgm:spPr/>
    </dgm:pt>
    <dgm:pt modelId="{F7C2A789-DB0E-40F6-AAFB-45A5158A7F60}" type="pres">
      <dgm:prSet presAssocID="{41676F2A-F31C-418F-BF72-854F53BDDB67}" presName="childNode" presStyleLbl="node1" presStyleIdx="0" presStyleCnt="2">
        <dgm:presLayoutVars>
          <dgm:bulletEnabled val="1"/>
        </dgm:presLayoutVars>
      </dgm:prSet>
      <dgm:spPr/>
    </dgm:pt>
    <dgm:pt modelId="{A13AB9DE-6DAC-488C-A498-5BA698EAA0F7}" type="pres">
      <dgm:prSet presAssocID="{DFE612E7-5F7E-41DA-9586-F2B155CBD8EB}" presName="aSpace" presStyleCnt="0"/>
      <dgm:spPr/>
    </dgm:pt>
    <dgm:pt modelId="{A07AE545-C0C3-402C-B3E2-15B6B0D99DAC}" type="pres">
      <dgm:prSet presAssocID="{DDCDDD4D-08F6-4055-9177-BCD995E2B745}" presName="compNode" presStyleCnt="0"/>
      <dgm:spPr/>
    </dgm:pt>
    <dgm:pt modelId="{EB687129-F5FA-4587-8B41-4DAB3D6D0156}" type="pres">
      <dgm:prSet presAssocID="{DDCDDD4D-08F6-4055-9177-BCD995E2B745}" presName="aNode" presStyleLbl="bgShp" presStyleIdx="1" presStyleCnt="2"/>
      <dgm:spPr/>
    </dgm:pt>
    <dgm:pt modelId="{5A6366F5-23CB-4A89-8393-91F799FDD6E6}" type="pres">
      <dgm:prSet presAssocID="{DDCDDD4D-08F6-4055-9177-BCD995E2B745}" presName="textNode" presStyleLbl="bgShp" presStyleIdx="1" presStyleCnt="2"/>
      <dgm:spPr/>
    </dgm:pt>
    <dgm:pt modelId="{032668F3-353F-47E6-B117-87C8422F578D}" type="pres">
      <dgm:prSet presAssocID="{DDCDDD4D-08F6-4055-9177-BCD995E2B745}" presName="compChildNode" presStyleCnt="0"/>
      <dgm:spPr/>
    </dgm:pt>
    <dgm:pt modelId="{AB9BD508-17A7-412A-B52A-AC5FD4C49537}" type="pres">
      <dgm:prSet presAssocID="{DDCDDD4D-08F6-4055-9177-BCD995E2B745}" presName="theInnerList" presStyleCnt="0"/>
      <dgm:spPr/>
    </dgm:pt>
    <dgm:pt modelId="{4224BEAB-FB4A-42F6-8BB1-D543EECBE322}" type="pres">
      <dgm:prSet presAssocID="{DA9118E2-367E-4100-8867-59DE34156CF4}" presName="childNode" presStyleLbl="node1" presStyleIdx="1" presStyleCnt="2">
        <dgm:presLayoutVars>
          <dgm:bulletEnabled val="1"/>
        </dgm:presLayoutVars>
      </dgm:prSet>
      <dgm:spPr/>
    </dgm:pt>
  </dgm:ptLst>
  <dgm:cxnLst>
    <dgm:cxn modelId="{CBFD870D-EA86-407A-96E8-B9C0A8429984}" srcId="{6BD5C988-9E03-4783-B704-F7589B2004C7}" destId="{DDCDDD4D-08F6-4055-9177-BCD995E2B745}" srcOrd="1" destOrd="0" parTransId="{593109FC-4B79-4620-8E32-F37482818E74}" sibTransId="{29354E5B-DACA-4912-92BA-99800BCC1260}"/>
    <dgm:cxn modelId="{50DAD922-3C5E-41F2-B22E-6CD0994F9E08}" type="presOf" srcId="{41676F2A-F31C-418F-BF72-854F53BDDB67}" destId="{F7C2A789-DB0E-40F6-AAFB-45A5158A7F60}" srcOrd="0" destOrd="0" presId="urn:microsoft.com/office/officeart/2005/8/layout/lProcess2"/>
    <dgm:cxn modelId="{62CC1747-AB01-4A5D-A0BD-78817CE7DD8D}" type="presOf" srcId="{6BD5C988-9E03-4783-B704-F7589B2004C7}" destId="{E231C181-4AD3-4E93-9CC5-49A4D4A89FAB}" srcOrd="0" destOrd="0" presId="urn:microsoft.com/office/officeart/2005/8/layout/lProcess2"/>
    <dgm:cxn modelId="{FF3A4E70-8597-4DF0-A488-D934903EBE60}" srcId="{DFE612E7-5F7E-41DA-9586-F2B155CBD8EB}" destId="{41676F2A-F31C-418F-BF72-854F53BDDB67}" srcOrd="0" destOrd="0" parTransId="{867EE2AF-D1A1-47C1-BB4B-008A5BA39762}" sibTransId="{8A55951B-BDB4-494D-95CC-94D65985D504}"/>
    <dgm:cxn modelId="{146A0C74-BB6E-4EB0-BAB0-CE75EEE1E038}" srcId="{6BD5C988-9E03-4783-B704-F7589B2004C7}" destId="{DFE612E7-5F7E-41DA-9586-F2B155CBD8EB}" srcOrd="0" destOrd="0" parTransId="{450A5399-54CE-4346-9D8F-65AB8BEFF4BC}" sibTransId="{458D85C9-2D8F-4D66-A73F-044DE8D7D3AC}"/>
    <dgm:cxn modelId="{500B907E-C2EE-4914-BB62-226F200AD954}" type="presOf" srcId="{DDCDDD4D-08F6-4055-9177-BCD995E2B745}" destId="{5A6366F5-23CB-4A89-8393-91F799FDD6E6}" srcOrd="1" destOrd="0" presId="urn:microsoft.com/office/officeart/2005/8/layout/lProcess2"/>
    <dgm:cxn modelId="{1E7CAA98-CBC7-4114-AF4F-A390F7CA25CD}" srcId="{DDCDDD4D-08F6-4055-9177-BCD995E2B745}" destId="{DA9118E2-367E-4100-8867-59DE34156CF4}" srcOrd="0" destOrd="0" parTransId="{521625E3-A7D5-4D05-A37D-1BA730D4C9E3}" sibTransId="{3DBAC1F4-BF00-4FB2-AE77-8B1BF7FED23D}"/>
    <dgm:cxn modelId="{863FF9B6-C57C-4785-A4A0-260E3F30D313}" type="presOf" srcId="{DDCDDD4D-08F6-4055-9177-BCD995E2B745}" destId="{EB687129-F5FA-4587-8B41-4DAB3D6D0156}" srcOrd="0" destOrd="0" presId="urn:microsoft.com/office/officeart/2005/8/layout/lProcess2"/>
    <dgm:cxn modelId="{BFC48CDF-201F-4490-A158-D3837C60C510}" type="presOf" srcId="{DFE612E7-5F7E-41DA-9586-F2B155CBD8EB}" destId="{66F403B7-1432-491E-81BB-58E28A2DA73B}" srcOrd="1" destOrd="0" presId="urn:microsoft.com/office/officeart/2005/8/layout/lProcess2"/>
    <dgm:cxn modelId="{1B94D9F5-7860-4DD9-A23C-3F04324B0F9F}" type="presOf" srcId="{DFE612E7-5F7E-41DA-9586-F2B155CBD8EB}" destId="{C8BD8C2D-BEFB-4940-B40A-C90DB0ACC228}" srcOrd="0" destOrd="0" presId="urn:microsoft.com/office/officeart/2005/8/layout/lProcess2"/>
    <dgm:cxn modelId="{A71688FD-266B-4A51-A17E-E3988E4B7873}" type="presOf" srcId="{DA9118E2-367E-4100-8867-59DE34156CF4}" destId="{4224BEAB-FB4A-42F6-8BB1-D543EECBE322}" srcOrd="0" destOrd="0" presId="urn:microsoft.com/office/officeart/2005/8/layout/lProcess2"/>
    <dgm:cxn modelId="{86779F5A-3BA7-4338-A3EE-9F2E5CC99E85}" type="presParOf" srcId="{E231C181-4AD3-4E93-9CC5-49A4D4A89FAB}" destId="{FC19EF4B-CAE4-4121-8694-C7A8C5650630}" srcOrd="0" destOrd="0" presId="urn:microsoft.com/office/officeart/2005/8/layout/lProcess2"/>
    <dgm:cxn modelId="{26100B5E-0390-47B1-82A8-EF5D175EA19B}" type="presParOf" srcId="{FC19EF4B-CAE4-4121-8694-C7A8C5650630}" destId="{C8BD8C2D-BEFB-4940-B40A-C90DB0ACC228}" srcOrd="0" destOrd="0" presId="urn:microsoft.com/office/officeart/2005/8/layout/lProcess2"/>
    <dgm:cxn modelId="{D0FE976C-35F5-4B79-ADEE-A368BA0738AA}" type="presParOf" srcId="{FC19EF4B-CAE4-4121-8694-C7A8C5650630}" destId="{66F403B7-1432-491E-81BB-58E28A2DA73B}" srcOrd="1" destOrd="0" presId="urn:microsoft.com/office/officeart/2005/8/layout/lProcess2"/>
    <dgm:cxn modelId="{9CF8BD85-C488-4B81-BDDE-8E21299BF717}" type="presParOf" srcId="{FC19EF4B-CAE4-4121-8694-C7A8C5650630}" destId="{7CBF03B3-0518-4B09-9B9E-4BEECDDAA810}" srcOrd="2" destOrd="0" presId="urn:microsoft.com/office/officeart/2005/8/layout/lProcess2"/>
    <dgm:cxn modelId="{5186F790-35FC-405A-8FCE-AA1366BC9AF7}" type="presParOf" srcId="{7CBF03B3-0518-4B09-9B9E-4BEECDDAA810}" destId="{6CCE8A7B-B79A-43D1-BF2F-DE13AF069191}" srcOrd="0" destOrd="0" presId="urn:microsoft.com/office/officeart/2005/8/layout/lProcess2"/>
    <dgm:cxn modelId="{D4D07F46-2E68-4F86-BE07-8729714A0780}" type="presParOf" srcId="{6CCE8A7B-B79A-43D1-BF2F-DE13AF069191}" destId="{F7C2A789-DB0E-40F6-AAFB-45A5158A7F60}" srcOrd="0" destOrd="0" presId="urn:microsoft.com/office/officeart/2005/8/layout/lProcess2"/>
    <dgm:cxn modelId="{4B7572E2-059E-42E0-8526-77AA50D4417F}" type="presParOf" srcId="{E231C181-4AD3-4E93-9CC5-49A4D4A89FAB}" destId="{A13AB9DE-6DAC-488C-A498-5BA698EAA0F7}" srcOrd="1" destOrd="0" presId="urn:microsoft.com/office/officeart/2005/8/layout/lProcess2"/>
    <dgm:cxn modelId="{815E4640-E246-4C55-B39A-3FD0BFECE718}" type="presParOf" srcId="{E231C181-4AD3-4E93-9CC5-49A4D4A89FAB}" destId="{A07AE545-C0C3-402C-B3E2-15B6B0D99DAC}" srcOrd="2" destOrd="0" presId="urn:microsoft.com/office/officeart/2005/8/layout/lProcess2"/>
    <dgm:cxn modelId="{4CD29F8E-AD31-43AA-A264-1A5714547A8E}" type="presParOf" srcId="{A07AE545-C0C3-402C-B3E2-15B6B0D99DAC}" destId="{EB687129-F5FA-4587-8B41-4DAB3D6D0156}" srcOrd="0" destOrd="0" presId="urn:microsoft.com/office/officeart/2005/8/layout/lProcess2"/>
    <dgm:cxn modelId="{3A0F279B-66A2-4A7A-81CD-651F98618E05}" type="presParOf" srcId="{A07AE545-C0C3-402C-B3E2-15B6B0D99DAC}" destId="{5A6366F5-23CB-4A89-8393-91F799FDD6E6}" srcOrd="1" destOrd="0" presId="urn:microsoft.com/office/officeart/2005/8/layout/lProcess2"/>
    <dgm:cxn modelId="{55C41A8E-5D5B-42BC-83CC-674974717D6F}" type="presParOf" srcId="{A07AE545-C0C3-402C-B3E2-15B6B0D99DAC}" destId="{032668F3-353F-47E6-B117-87C8422F578D}" srcOrd="2" destOrd="0" presId="urn:microsoft.com/office/officeart/2005/8/layout/lProcess2"/>
    <dgm:cxn modelId="{C4BEE073-4FA2-4818-B0E6-76F12315E765}" type="presParOf" srcId="{032668F3-353F-47E6-B117-87C8422F578D}" destId="{AB9BD508-17A7-412A-B52A-AC5FD4C49537}" srcOrd="0" destOrd="0" presId="urn:microsoft.com/office/officeart/2005/8/layout/lProcess2"/>
    <dgm:cxn modelId="{31D85095-FCC0-415A-B7DD-15F5A3176BBF}" type="presParOf" srcId="{AB9BD508-17A7-412A-B52A-AC5FD4C49537}" destId="{4224BEAB-FB4A-42F6-8BB1-D543EECBE322}"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D8C2D-BEFB-4940-B40A-C90DB0ACC228}">
      <dsp:nvSpPr>
        <dsp:cNvPr id="0" name=""/>
        <dsp:cNvSpPr/>
      </dsp:nvSpPr>
      <dsp:spPr>
        <a:xfrm>
          <a:off x="2943" y="0"/>
          <a:ext cx="2831831" cy="3427997"/>
        </a:xfrm>
        <a:prstGeom prst="roundRect">
          <a:avLst>
            <a:gd name="adj" fmla="val 10000"/>
          </a:avLst>
        </a:prstGeom>
        <a:solidFill>
          <a:srgbClr val="118DFF"/>
        </a:solidFill>
        <a:ln>
          <a:noFill/>
        </a:ln>
        <a:effectLst/>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Air</a:t>
          </a:r>
        </a:p>
      </dsp:txBody>
      <dsp:txXfrm>
        <a:off x="2943" y="0"/>
        <a:ext cx="2831831" cy="1028399"/>
      </dsp:txXfrm>
    </dsp:sp>
    <dsp:sp modelId="{F7C2A789-DB0E-40F6-AAFB-45A5158A7F60}">
      <dsp:nvSpPr>
        <dsp:cNvPr id="0" name=""/>
        <dsp:cNvSpPr/>
      </dsp:nvSpPr>
      <dsp:spPr>
        <a:xfrm>
          <a:off x="286126" y="1028399"/>
          <a:ext cx="2265465" cy="2228198"/>
        </a:xfrm>
        <a:prstGeom prst="roundRect">
          <a:avLst>
            <a:gd name="adj" fmla="val 10000"/>
          </a:avLst>
        </a:prstGeom>
        <a:solidFill>
          <a:srgbClr val="12239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1 Fatality per </a:t>
          </a:r>
          <a:r>
            <a:rPr lang="en-US" sz="2900" kern="1200">
              <a:solidFill>
                <a:srgbClr val="FF0000"/>
              </a:solidFill>
            </a:rPr>
            <a:t>9,894,206</a:t>
          </a:r>
          <a:r>
            <a:rPr lang="en-US" sz="2900" kern="1200"/>
            <a:t> hours flown</a:t>
          </a:r>
        </a:p>
      </dsp:txBody>
      <dsp:txXfrm>
        <a:off x="351388" y="1093661"/>
        <a:ext cx="2134941" cy="2097674"/>
      </dsp:txXfrm>
    </dsp:sp>
    <dsp:sp modelId="{EB687129-F5FA-4587-8B41-4DAB3D6D0156}">
      <dsp:nvSpPr>
        <dsp:cNvPr id="0" name=""/>
        <dsp:cNvSpPr/>
      </dsp:nvSpPr>
      <dsp:spPr>
        <a:xfrm>
          <a:off x="3047162" y="0"/>
          <a:ext cx="2831831" cy="3427997"/>
        </a:xfrm>
        <a:prstGeom prst="roundRect">
          <a:avLst>
            <a:gd name="adj" fmla="val 10000"/>
          </a:avLst>
        </a:prstGeom>
        <a:solidFill>
          <a:srgbClr val="118DFF"/>
        </a:solidFill>
        <a:ln>
          <a:noFill/>
        </a:ln>
        <a:effectLst/>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Motor</a:t>
          </a:r>
        </a:p>
      </dsp:txBody>
      <dsp:txXfrm>
        <a:off x="3047162" y="0"/>
        <a:ext cx="2831831" cy="1028399"/>
      </dsp:txXfrm>
    </dsp:sp>
    <dsp:sp modelId="{4224BEAB-FB4A-42F6-8BB1-D543EECBE322}">
      <dsp:nvSpPr>
        <dsp:cNvPr id="0" name=""/>
        <dsp:cNvSpPr/>
      </dsp:nvSpPr>
      <dsp:spPr>
        <a:xfrm>
          <a:off x="3330345" y="1028399"/>
          <a:ext cx="2265465" cy="2228198"/>
        </a:xfrm>
        <a:prstGeom prst="roundRect">
          <a:avLst>
            <a:gd name="adj" fmla="val 10000"/>
          </a:avLst>
        </a:prstGeom>
        <a:solidFill>
          <a:srgbClr val="12239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US" sz="2900" kern="1200"/>
            <a:t>1 Fatality per </a:t>
          </a:r>
        </a:p>
        <a:p>
          <a:pPr marL="0" lvl="0" indent="0" algn="ctr" defTabSz="1289050">
            <a:lnSpc>
              <a:spcPct val="90000"/>
            </a:lnSpc>
            <a:spcBef>
              <a:spcPct val="0"/>
            </a:spcBef>
            <a:spcAft>
              <a:spcPct val="35000"/>
            </a:spcAft>
            <a:buNone/>
          </a:pPr>
          <a:r>
            <a:rPr lang="en-US" sz="2900" kern="1200">
              <a:solidFill>
                <a:srgbClr val="FF0000"/>
              </a:solidFill>
            </a:rPr>
            <a:t>1,635 </a:t>
          </a:r>
        </a:p>
        <a:p>
          <a:pPr marL="0" lvl="0" indent="0" algn="ctr" defTabSz="1289050">
            <a:lnSpc>
              <a:spcPct val="90000"/>
            </a:lnSpc>
            <a:spcBef>
              <a:spcPct val="0"/>
            </a:spcBef>
            <a:spcAft>
              <a:spcPct val="35000"/>
            </a:spcAft>
            <a:buNone/>
          </a:pPr>
          <a:r>
            <a:rPr lang="en-US" sz="2900" kern="1200"/>
            <a:t>hours driven</a:t>
          </a:r>
        </a:p>
      </dsp:txBody>
      <dsp:txXfrm>
        <a:off x="3395607" y="1093661"/>
        <a:ext cx="2134941" cy="209767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A0018-B67C-4EE4-B3EE-F718CFE3BFBE}"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C9846-56C9-46B4-A2BF-50BB16CD97C7}" type="slidenum">
              <a:rPr lang="en-US" smtClean="0"/>
              <a:t>‹#›</a:t>
            </a:fld>
            <a:endParaRPr lang="en-US"/>
          </a:p>
        </p:txBody>
      </p:sp>
    </p:spTree>
    <p:extLst>
      <p:ext uri="{BB962C8B-B14F-4D97-AF65-F5344CB8AC3E}">
        <p14:creationId xmlns:p14="http://schemas.microsoft.com/office/powerpoint/2010/main" val="406907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Greetings, thanks for your time today. My name is Ryan Long, I’m representing the Data Science team here at ABC Airlines. As we’re aware, the topic of airline travel as a concern has been making the rounds in the news cycle lately. The purpose of this discussion is to walk you through an initial review of the recent trends of airline and related modes of transportation safety. </a:t>
            </a:r>
          </a:p>
          <a:p>
            <a:endParaRPr lang="en-US" dirty="0"/>
          </a:p>
        </p:txBody>
      </p:sp>
      <p:sp>
        <p:nvSpPr>
          <p:cNvPr id="4" name="Slide Number Placeholder 3"/>
          <p:cNvSpPr>
            <a:spLocks noGrp="1"/>
          </p:cNvSpPr>
          <p:nvPr>
            <p:ph type="sldNum" sz="quarter" idx="5"/>
          </p:nvPr>
        </p:nvSpPr>
        <p:spPr/>
        <p:txBody>
          <a:bodyPr/>
          <a:lstStyle/>
          <a:p>
            <a:fld id="{AF0C9846-56C9-46B4-A2BF-50BB16CD97C7}" type="slidenum">
              <a:rPr lang="en-US" smtClean="0"/>
              <a:t>1</a:t>
            </a:fld>
            <a:endParaRPr lang="en-US"/>
          </a:p>
        </p:txBody>
      </p:sp>
    </p:spTree>
    <p:extLst>
      <p:ext uri="{BB962C8B-B14F-4D97-AF65-F5344CB8AC3E}">
        <p14:creationId xmlns:p14="http://schemas.microsoft.com/office/powerpoint/2010/main" val="146375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IDFont+F1"/>
                <a:ea typeface="Calibri" panose="020F0502020204030204" pitchFamily="34" charset="0"/>
                <a:cs typeface="CIDFont+F1"/>
              </a:rPr>
              <a:t>FROM BLOG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You may have been hearing how airlines are not a safe way to travel. There are unsubstantiated claims circling around in the media lately and we here at ABC Airlines want to set the record straight with facts and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b="0" i="0" u="none" strike="noStrike" baseline="0" dirty="0">
              <a:solidFill>
                <a:srgbClr val="FFFFFF"/>
              </a:solidFill>
              <a:latin typeface="OpenSans-Light"/>
            </a:endParaRPr>
          </a:p>
          <a:p>
            <a:pPr algn="l"/>
            <a:r>
              <a:rPr lang="en-US" sz="1800" b="0" i="0" u="none" strike="noStrike" baseline="0" dirty="0">
                <a:solidFill>
                  <a:srgbClr val="FFFFFF"/>
                </a:solidFill>
                <a:latin typeface="OpenSans-Light"/>
              </a:rPr>
              <a:t>According to the Bureau of Transportation Statistics, Highway travel had far more deaths than Air Travel in 2020</a:t>
            </a:r>
          </a:p>
          <a:p>
            <a:pPr algn="l"/>
            <a:endParaRPr lang="en-US" sz="1800" b="0" i="0" u="none" strike="noStrike" baseline="0" dirty="0">
              <a:solidFill>
                <a:srgbClr val="FFFFFF"/>
              </a:solidFill>
              <a:latin typeface="OpenSans-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[1] Other categories include Pipeline, Railroad, Transit, Water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IDFont+F1"/>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IDFont+F1"/>
                <a:ea typeface="Calibri" panose="020F0502020204030204" pitchFamily="34" charset="0"/>
                <a:cs typeface="CIDFont+F1"/>
              </a:rPr>
              <a:t>FROM EXECUTIVE SUMMARY</a:t>
            </a:r>
            <a:endParaRPr lang="en-US" sz="1800" b="1" dirty="0">
              <a:effectLst/>
              <a:latin typeface="CIDFont+F1"/>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This data comes to us from the Bureau of Transportation Statistics and summarizes fatalities by major mode of transportation in 2020. As can be seen, highway transportation contributes most of the deaths, while airline and other categories are immaterial. We’ll use motor vehicle travel as a comparison to airline travel in the following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AF0C9846-56C9-46B4-A2BF-50BB16CD97C7}" type="slidenum">
              <a:rPr lang="en-US" smtClean="0"/>
              <a:t>2</a:t>
            </a:fld>
            <a:endParaRPr lang="en-US"/>
          </a:p>
        </p:txBody>
      </p:sp>
    </p:spTree>
    <p:extLst>
      <p:ext uri="{BB962C8B-B14F-4D97-AF65-F5344CB8AC3E}">
        <p14:creationId xmlns:p14="http://schemas.microsoft.com/office/powerpoint/2010/main" val="73639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b="1" dirty="0">
                <a:effectLst/>
                <a:latin typeface="CIDFont+F1"/>
                <a:ea typeface="Calibri" panose="020F0502020204030204" pitchFamily="34" charset="0"/>
                <a:cs typeface="CIDFont+F1"/>
              </a:rPr>
              <a:t>FROM BLOG:</a:t>
            </a:r>
          </a:p>
          <a:p>
            <a:pPr marL="0" marR="0">
              <a:lnSpc>
                <a:spcPct val="107000"/>
              </a:lnSpc>
              <a:spcBef>
                <a:spcPts val="0"/>
              </a:spcBef>
              <a:spcAft>
                <a:spcPts val="0"/>
              </a:spcAft>
            </a:pPr>
            <a:r>
              <a:rPr lang="en-US" sz="1800" dirty="0">
                <a:effectLst/>
                <a:latin typeface="CIDFont+F1"/>
                <a:ea typeface="Calibri" panose="020F0502020204030204" pitchFamily="34" charset="0"/>
                <a:cs typeface="CIDFont+F1"/>
              </a:rPr>
              <a:t>Airline travel has been the safest mode of transportation and will continue to be for years to come. According to data from the National Transportation Safety Board (NTSB), over the past 10 years injuries or fatalities are very rare occurrences in commercial air travel. For the period 2017-2019 there were only 3 fatalities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sz="1200" b="1" dirty="0">
                <a:effectLst/>
                <a:latin typeface="CIDFont+F1"/>
                <a:ea typeface="Calibri" panose="020F0502020204030204" pitchFamily="34" charset="0"/>
                <a:cs typeface="CIDFont+F1"/>
              </a:rPr>
              <a:t>FROM EXECUTIVE SUMMARY</a:t>
            </a:r>
          </a:p>
          <a:p>
            <a:r>
              <a:rPr lang="en-US" dirty="0"/>
              <a:t>First up is our research on the injuries and fatalities of both Airline and Motor Vehicle transportation.</a:t>
            </a:r>
          </a:p>
          <a:p>
            <a:endParaRPr lang="en-US" dirty="0"/>
          </a:p>
          <a:p>
            <a:r>
              <a:rPr lang="en-US" dirty="0"/>
              <a:t>From a historical perspective it is clear, airline travel has had far fewer injuries and fatalities per year compared to motor vehicle travel. While the phrase, ‘past performance is not an indicator of future returns’ in the investing world rings out, we should not shy away from presenting this stellar record of a relatively non-existent safety threat. The strategy should help us re-frame the current media blitz with stakeholders and how it should not be a material concern moving forward if we can show has changed.</a:t>
            </a:r>
          </a:p>
          <a:p>
            <a:endParaRPr lang="en-US" dirty="0"/>
          </a:p>
        </p:txBody>
      </p:sp>
      <p:sp>
        <p:nvSpPr>
          <p:cNvPr id="4" name="Slide Number Placeholder 3"/>
          <p:cNvSpPr>
            <a:spLocks noGrp="1"/>
          </p:cNvSpPr>
          <p:nvPr>
            <p:ph type="sldNum" sz="quarter" idx="5"/>
          </p:nvPr>
        </p:nvSpPr>
        <p:spPr/>
        <p:txBody>
          <a:bodyPr/>
          <a:lstStyle/>
          <a:p>
            <a:fld id="{AF0C9846-56C9-46B4-A2BF-50BB16CD97C7}" type="slidenum">
              <a:rPr lang="en-US" smtClean="0"/>
              <a:t>3</a:t>
            </a:fld>
            <a:endParaRPr lang="en-US"/>
          </a:p>
        </p:txBody>
      </p:sp>
    </p:spTree>
    <p:extLst>
      <p:ext uri="{BB962C8B-B14F-4D97-AF65-F5344CB8AC3E}">
        <p14:creationId xmlns:p14="http://schemas.microsoft.com/office/powerpoint/2010/main" val="308812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IDFont+F1"/>
                <a:ea typeface="Calibri" panose="020F0502020204030204" pitchFamily="34" charset="0"/>
                <a:cs typeface="CIDFont+F1"/>
              </a:rPr>
              <a:t>FROM BLOG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Statistically speaking, when comparing the fatalities by hours [2] of travel for each mode, it clearly shows fatalities are likely to occur more frequently when driving compared to flying.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IDFont+F1"/>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[2] Hours driven is calculated from miles traveled in 2019 at an average of 60 mph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EXECUTIVE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latest complete year we have detailed information for, this table shows a comparison between the both the percentage of fatalities and injuries for both modes of travel. While the percentages are extremely low, generally understanding is enhanced when expressed in the units of measurement. Given their unique measurements, airline travel can still be shown to be a safer mode of transportation. If we were to publish this information a recommendation would be to normalize the two units of measurement. We would likely convert miles driven to hours, using 60mph. If disclosed through a footnote the data team would feel comfortable. This proposed conversion can be seen in the floating lower blue table.</a:t>
            </a:r>
          </a:p>
          <a:p>
            <a:endParaRPr lang="en-US" dirty="0"/>
          </a:p>
        </p:txBody>
      </p:sp>
      <p:sp>
        <p:nvSpPr>
          <p:cNvPr id="4" name="Slide Number Placeholder 3"/>
          <p:cNvSpPr>
            <a:spLocks noGrp="1"/>
          </p:cNvSpPr>
          <p:nvPr>
            <p:ph type="sldNum" sz="quarter" idx="5"/>
          </p:nvPr>
        </p:nvSpPr>
        <p:spPr/>
        <p:txBody>
          <a:bodyPr/>
          <a:lstStyle/>
          <a:p>
            <a:fld id="{AF0C9846-56C9-46B4-A2BF-50BB16CD97C7}" type="slidenum">
              <a:rPr lang="en-US" smtClean="0"/>
              <a:t>4</a:t>
            </a:fld>
            <a:endParaRPr lang="en-US"/>
          </a:p>
        </p:txBody>
      </p:sp>
    </p:spTree>
    <p:extLst>
      <p:ext uri="{BB962C8B-B14F-4D97-AF65-F5344CB8AC3E}">
        <p14:creationId xmlns:p14="http://schemas.microsoft.com/office/powerpoint/2010/main" val="238214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IDFont+F1"/>
                <a:ea typeface="Calibri" panose="020F0502020204030204" pitchFamily="34" charset="0"/>
                <a:cs typeface="CIDFont+F1"/>
              </a:rPr>
              <a:t>FROM BLOG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In addition to the stellar safety record, more people are choosing to fly than ever before. Here we see the significant rise in flight hours in the use between the years 2014-2019.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IDFont+F1"/>
              <a:ea typeface="Calibri" panose="020F0502020204030204" pitchFamily="34" charset="0"/>
              <a:cs typeface="CIDFont+F1"/>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IDFont+F1"/>
                <a:ea typeface="Calibri" panose="020F0502020204030204" pitchFamily="34" charset="0"/>
                <a:cs typeface="CIDFont+F1"/>
              </a:rPr>
              <a:t>The current media cycle is blurring incidents in the commuter carrier, on-demand taxi, and general aviation subcategories with commercial air. Given the information discussed above, commercial airline travel has been and will continue to be the safest method of travel despite the misrepresentations circulating in the media. As a US based commercial air carrier, ABC airlines is committed to the highest degree of safety and training to maintain the welfare and loyalty of our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b="1" dirty="0"/>
              <a:t>FROM EXECUTIVE SUMMARY</a:t>
            </a:r>
          </a:p>
          <a:p>
            <a:r>
              <a:rPr lang="en-US" dirty="0"/>
              <a:t>This second set of graphs display the volume of flight hours and vehicle miles over the 10-year period 2010-2019. This is the same period displayed on the prior slide. The trends indicate an upward increase in both methods of transportation. The challenge here is the comparison between the two as the units of measurement are materially different. The data team had significant debate between converting either measure hours or miles to one or the other, however subjective assumptions would need to be made, such as average miles in a flight hour.</a:t>
            </a:r>
          </a:p>
          <a:p>
            <a:endParaRPr lang="en-US" dirty="0"/>
          </a:p>
          <a:p>
            <a:r>
              <a:rPr lang="en-US" dirty="0"/>
              <a:t>The purpose here is to gain a baseline understanding of how much of each mode of transportation is being used. We can see there is a significant increase in airline travel starting in 2014 through 2019, while referring to the previous slide, there is not a corresponding rise in injuries or fatalities. Vehicle miles also increases in the time period, but from 2011 through 2019, but not as sharply. Referring again to the prior slide, there is a general rise in injuries and fatalities.</a:t>
            </a:r>
          </a:p>
          <a:p>
            <a:endParaRPr lang="en-US" dirty="0"/>
          </a:p>
          <a:p>
            <a:r>
              <a:rPr lang="en-US" dirty="0"/>
              <a:t>We have discussed how safe airline travel is, how rate or unlikely fatalities and injuries are to occur. Additionally, when compared to the other primary mode of transportation it is much safer. We know of the significant decline and slow recovery on revenue per passenger mile. What we propose is initiating a multimedia campaign with a facts and data-based approach. This campaign would utilize various media channels emphasizing the safety of airline travel using various visualizations which are easy for stakeholder to digest yet provide the positive impact we desire.</a:t>
            </a:r>
          </a:p>
          <a:p>
            <a:endParaRPr lang="en-US" dirty="0"/>
          </a:p>
          <a:p>
            <a:r>
              <a:rPr lang="en-US"/>
              <a:t>Thank you for your time today and we look forward to your feedback.</a:t>
            </a:r>
          </a:p>
          <a:p>
            <a:endParaRPr lang="en-US" dirty="0"/>
          </a:p>
          <a:p>
            <a:endParaRPr lang="en-US" dirty="0"/>
          </a:p>
        </p:txBody>
      </p:sp>
      <p:sp>
        <p:nvSpPr>
          <p:cNvPr id="4" name="Slide Number Placeholder 3"/>
          <p:cNvSpPr>
            <a:spLocks noGrp="1"/>
          </p:cNvSpPr>
          <p:nvPr>
            <p:ph type="sldNum" sz="quarter" idx="5"/>
          </p:nvPr>
        </p:nvSpPr>
        <p:spPr/>
        <p:txBody>
          <a:bodyPr/>
          <a:lstStyle/>
          <a:p>
            <a:fld id="{AF0C9846-56C9-46B4-A2BF-50BB16CD97C7}" type="slidenum">
              <a:rPr lang="en-US" smtClean="0"/>
              <a:t>5</a:t>
            </a:fld>
            <a:endParaRPr lang="en-US"/>
          </a:p>
        </p:txBody>
      </p:sp>
    </p:spTree>
    <p:extLst>
      <p:ext uri="{BB962C8B-B14F-4D97-AF65-F5344CB8AC3E}">
        <p14:creationId xmlns:p14="http://schemas.microsoft.com/office/powerpoint/2010/main" val="320829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3F56-FF2C-44E4-AF9F-25AF7AF12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07D25-5BFA-4F16-87FF-1DE600CF6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78E1E-D61C-4A8F-8E84-F4C593465840}"/>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1479AF11-4428-462E-8651-9FA256B32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3CE19-44F6-4426-897F-20ABB719C236}"/>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405868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51E2-B619-42B3-BACB-6514A7892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C0EAE9-14CE-49C1-B40E-EE2A0DAFF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F95CA-47C3-4588-A74A-5D873999294B}"/>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403EAA19-21D2-4404-8078-3F95624B2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834B-1BC1-4754-AE4F-A3A4CFF6F356}"/>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408988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E399A-58E5-4A21-A59E-9785B7FA7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9FE86A-C680-406C-B11B-7F65669D5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7C6C6-B3D3-44B1-8B7B-16995A91CA6D}"/>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6910419A-1D64-4B2E-A7D3-5EC1B9EF5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A4DAA-7DEB-458B-AC71-2044120360EC}"/>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154182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BFA-2FC9-4DDD-9F2A-AF08903AD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D6BBA-BDF1-4EE7-965B-61A87BF6D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4C20C-F5E1-4499-A547-2370501BA765}"/>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8CB0A889-3B26-4D73-B634-7448F6B64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9D7F1-704E-4FAA-8A0C-A774A46CB1C8}"/>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47569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7F97-B38E-4534-9EF6-7A86F9EEC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0D8CF6-747C-4E14-B482-5F1D6759C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C4A9F-CF4A-42CB-99FA-151395F52F20}"/>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B3ABC637-A3EF-476C-8222-DC3D9664F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550EA-5869-45FB-9E18-A7F6AC1EBDC7}"/>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27501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21BF-55DE-4FD6-ADCF-4FF10CA7E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2F51F-E2A7-4F77-81C2-7453FC572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540092-0437-41B2-8630-BD287AC8F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4D2F2-8E76-4209-A5D8-A70974126EB9}"/>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6" name="Footer Placeholder 5">
            <a:extLst>
              <a:ext uri="{FF2B5EF4-FFF2-40B4-BE49-F238E27FC236}">
                <a16:creationId xmlns:a16="http://schemas.microsoft.com/office/drawing/2014/main" id="{066CEEFD-B2AF-4485-B5E0-0B0EB3C48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90477-6CED-4204-879F-4A2BF9D46AC9}"/>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182187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1B1A-B732-4F0A-8456-A792C18B23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B54D98-796B-4A34-8968-30AF01F2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7DE4D-0BE7-4BF8-8FAD-DC64631E6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248425-0C54-4CC0-BABF-2A7F75C6F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6682B-50CA-430A-B912-2409081F1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EAF-5835-4061-AA02-012F0BDC80E9}"/>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8" name="Footer Placeholder 7">
            <a:extLst>
              <a:ext uri="{FF2B5EF4-FFF2-40B4-BE49-F238E27FC236}">
                <a16:creationId xmlns:a16="http://schemas.microsoft.com/office/drawing/2014/main" id="{F13B9434-694E-44A2-BE95-AD2FD7828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1FDC69-43C3-4F80-A0EE-712702405877}"/>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390369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2ABD-15D7-4EFE-A623-D995BC707A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9304F2-659D-48EC-9188-D68E7AFD72D9}"/>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4" name="Footer Placeholder 3">
            <a:extLst>
              <a:ext uri="{FF2B5EF4-FFF2-40B4-BE49-F238E27FC236}">
                <a16:creationId xmlns:a16="http://schemas.microsoft.com/office/drawing/2014/main" id="{8EFBA87B-FC7A-4B6F-BF0A-4D1CEB0A64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6959F-3BC3-43E7-A329-D623D4FF10EF}"/>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253286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8707E-5205-45C9-AF1A-C46E191462DD}"/>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3" name="Footer Placeholder 2">
            <a:extLst>
              <a:ext uri="{FF2B5EF4-FFF2-40B4-BE49-F238E27FC236}">
                <a16:creationId xmlns:a16="http://schemas.microsoft.com/office/drawing/2014/main" id="{94DE9308-48F6-4D43-9E58-0A35B69E7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F2979-0958-4FE4-A01C-CE74271538A7}"/>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75771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CA22-B5B9-462D-91AA-84078A7D5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B01309-F525-4CC4-A640-40329CCA5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1A50F3-86EE-457D-81DF-B30971B92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0A797-CA41-4FAF-A24A-2E6397373B0B}"/>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6" name="Footer Placeholder 5">
            <a:extLst>
              <a:ext uri="{FF2B5EF4-FFF2-40B4-BE49-F238E27FC236}">
                <a16:creationId xmlns:a16="http://schemas.microsoft.com/office/drawing/2014/main" id="{4A7062E8-230E-45C7-88D8-7C8E83A6B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21785-C037-42DD-A20C-29843E46F9E4}"/>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406378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0223-2D6A-4C91-B23B-86E2687C9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C0729-2141-44C9-851D-2CC0C2D69E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5DF418-EB03-4E18-B7D7-DE9CB37F2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8BB2B-C675-48ED-9A87-CD29EE84118A}"/>
              </a:ext>
            </a:extLst>
          </p:cNvPr>
          <p:cNvSpPr>
            <a:spLocks noGrp="1"/>
          </p:cNvSpPr>
          <p:nvPr>
            <p:ph type="dt" sz="half" idx="10"/>
          </p:nvPr>
        </p:nvSpPr>
        <p:spPr/>
        <p:txBody>
          <a:bodyPr/>
          <a:lstStyle/>
          <a:p>
            <a:fld id="{6264E9E2-04E8-4577-972E-9683FC3A4702}" type="datetimeFigureOut">
              <a:rPr lang="en-US" smtClean="0"/>
              <a:t>3/3/2022</a:t>
            </a:fld>
            <a:endParaRPr lang="en-US"/>
          </a:p>
        </p:txBody>
      </p:sp>
      <p:sp>
        <p:nvSpPr>
          <p:cNvPr id="6" name="Footer Placeholder 5">
            <a:extLst>
              <a:ext uri="{FF2B5EF4-FFF2-40B4-BE49-F238E27FC236}">
                <a16:creationId xmlns:a16="http://schemas.microsoft.com/office/drawing/2014/main" id="{22FAEFCA-79CB-41AD-B555-2956E343E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3DB54-738E-4990-B609-A2CBEF55D4B0}"/>
              </a:ext>
            </a:extLst>
          </p:cNvPr>
          <p:cNvSpPr>
            <a:spLocks noGrp="1"/>
          </p:cNvSpPr>
          <p:nvPr>
            <p:ph type="sldNum" sz="quarter" idx="12"/>
          </p:nvPr>
        </p:nvSpPr>
        <p:spPr/>
        <p:txBody>
          <a:bodyPr/>
          <a:lstStyle/>
          <a:p>
            <a:fld id="{9410E4C5-9901-481D-AA16-D9BA05410AE0}" type="slidenum">
              <a:rPr lang="en-US" smtClean="0"/>
              <a:t>‹#›</a:t>
            </a:fld>
            <a:endParaRPr lang="en-US"/>
          </a:p>
        </p:txBody>
      </p:sp>
    </p:spTree>
    <p:extLst>
      <p:ext uri="{BB962C8B-B14F-4D97-AF65-F5344CB8AC3E}">
        <p14:creationId xmlns:p14="http://schemas.microsoft.com/office/powerpoint/2010/main" val="46826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122FA-78D2-45CD-B59A-5F4362B09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B79F74-D215-45AA-8E99-F44FEB6C7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C644C-9953-4E27-80B0-27D4ADE757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4E9E2-04E8-4577-972E-9683FC3A4702}" type="datetimeFigureOut">
              <a:rPr lang="en-US" smtClean="0"/>
              <a:t>3/3/2022</a:t>
            </a:fld>
            <a:endParaRPr lang="en-US"/>
          </a:p>
        </p:txBody>
      </p:sp>
      <p:sp>
        <p:nvSpPr>
          <p:cNvPr id="5" name="Footer Placeholder 4">
            <a:extLst>
              <a:ext uri="{FF2B5EF4-FFF2-40B4-BE49-F238E27FC236}">
                <a16:creationId xmlns:a16="http://schemas.microsoft.com/office/drawing/2014/main" id="{ECDE4A89-E265-4347-86CA-1F98AD748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9209-A61C-425E-B6AB-8E9E31C07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0E4C5-9901-481D-AA16-D9BA05410AE0}" type="slidenum">
              <a:rPr lang="en-US" smtClean="0"/>
              <a:t>‹#›</a:t>
            </a:fld>
            <a:endParaRPr lang="en-US"/>
          </a:p>
        </p:txBody>
      </p:sp>
    </p:spTree>
    <p:extLst>
      <p:ext uri="{BB962C8B-B14F-4D97-AF65-F5344CB8AC3E}">
        <p14:creationId xmlns:p14="http://schemas.microsoft.com/office/powerpoint/2010/main" val="3870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0651-A8D2-4292-AB91-E7CF87DED234}"/>
              </a:ext>
            </a:extLst>
          </p:cNvPr>
          <p:cNvSpPr>
            <a:spLocks noGrp="1"/>
          </p:cNvSpPr>
          <p:nvPr>
            <p:ph type="ctrTitle"/>
          </p:nvPr>
        </p:nvSpPr>
        <p:spPr/>
        <p:txBody>
          <a:bodyPr/>
          <a:lstStyle/>
          <a:p>
            <a:r>
              <a:rPr lang="en-US" sz="6000" dirty="0">
                <a:latin typeface="Calibri" panose="020F0502020204030204" pitchFamily="34" charset="0"/>
                <a:cs typeface="Times New Roman" panose="02020603050405020304" pitchFamily="18" charset="0"/>
              </a:rPr>
              <a:t>Commercial Air Travel, Safer Than You Think!</a:t>
            </a:r>
            <a:endParaRPr lang="en-US" dirty="0"/>
          </a:p>
        </p:txBody>
      </p:sp>
      <p:sp>
        <p:nvSpPr>
          <p:cNvPr id="3" name="Subtitle 2">
            <a:extLst>
              <a:ext uri="{FF2B5EF4-FFF2-40B4-BE49-F238E27FC236}">
                <a16:creationId xmlns:a16="http://schemas.microsoft.com/office/drawing/2014/main" id="{402967C8-CA7F-4FD9-8EC2-A4369F5536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489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343B-341C-4A12-A530-B731D5EF9286}"/>
              </a:ext>
            </a:extLst>
          </p:cNvPr>
          <p:cNvSpPr>
            <a:spLocks noGrp="1"/>
          </p:cNvSpPr>
          <p:nvPr>
            <p:ph type="title"/>
          </p:nvPr>
        </p:nvSpPr>
        <p:spPr/>
        <p:txBody>
          <a:bodyPr/>
          <a:lstStyle/>
          <a:p>
            <a:r>
              <a:rPr lang="en-US" sz="1800" dirty="0">
                <a:latin typeface="Calibri" panose="020F0502020204030204" pitchFamily="34" charset="0"/>
                <a:cs typeface="Times New Roman" panose="02020603050405020304" pitchFamily="18" charset="0"/>
              </a:rPr>
              <a:t>2020 Fatalities by Transportation Mode</a:t>
            </a:r>
            <a:endParaRPr lang="en-US" dirty="0"/>
          </a:p>
        </p:txBody>
      </p:sp>
      <p:pic>
        <p:nvPicPr>
          <p:cNvPr id="5" name="Content Placeholder 4">
            <a:extLst>
              <a:ext uri="{FF2B5EF4-FFF2-40B4-BE49-F238E27FC236}">
                <a16:creationId xmlns:a16="http://schemas.microsoft.com/office/drawing/2014/main" id="{12605559-258B-426E-8990-F029F4668C33}"/>
              </a:ext>
            </a:extLst>
          </p:cNvPr>
          <p:cNvPicPr>
            <a:picLocks noGrp="1" noChangeAspect="1"/>
          </p:cNvPicPr>
          <p:nvPr>
            <p:ph idx="1"/>
          </p:nvPr>
        </p:nvPicPr>
        <p:blipFill>
          <a:blip r:embed="rId3"/>
          <a:stretch>
            <a:fillRect/>
          </a:stretch>
        </p:blipFill>
        <p:spPr>
          <a:xfrm>
            <a:off x="4293109" y="1825625"/>
            <a:ext cx="3605781" cy="4351338"/>
          </a:xfrm>
        </p:spPr>
      </p:pic>
    </p:spTree>
    <p:extLst>
      <p:ext uri="{BB962C8B-B14F-4D97-AF65-F5344CB8AC3E}">
        <p14:creationId xmlns:p14="http://schemas.microsoft.com/office/powerpoint/2010/main" val="89678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343B-341C-4A12-A530-B731D5EF9286}"/>
              </a:ext>
            </a:extLst>
          </p:cNvPr>
          <p:cNvSpPr>
            <a:spLocks noGrp="1"/>
          </p:cNvSpPr>
          <p:nvPr>
            <p:ph type="title"/>
          </p:nvPr>
        </p:nvSpPr>
        <p:spPr/>
        <p:txBody>
          <a:bodyPr/>
          <a:lstStyle/>
          <a:p>
            <a:r>
              <a:rPr lang="en-US" sz="1800" dirty="0">
                <a:latin typeface="Calibri" panose="020F0502020204030204" pitchFamily="34" charset="0"/>
                <a:cs typeface="Times New Roman" panose="02020603050405020304" pitchFamily="18" charset="0"/>
              </a:rPr>
              <a:t>Air and Motor Transportation Fatalities – 2017 - 2019</a:t>
            </a:r>
            <a:endParaRPr lang="en-US" dirty="0"/>
          </a:p>
        </p:txBody>
      </p:sp>
      <p:pic>
        <p:nvPicPr>
          <p:cNvPr id="5" name="Content Placeholder 4">
            <a:extLst>
              <a:ext uri="{FF2B5EF4-FFF2-40B4-BE49-F238E27FC236}">
                <a16:creationId xmlns:a16="http://schemas.microsoft.com/office/drawing/2014/main" id="{2B631CEE-4F94-41BF-A792-79C040181388}"/>
              </a:ext>
            </a:extLst>
          </p:cNvPr>
          <p:cNvPicPr>
            <a:picLocks noGrp="1" noChangeAspect="1"/>
          </p:cNvPicPr>
          <p:nvPr>
            <p:ph idx="1"/>
          </p:nvPr>
        </p:nvPicPr>
        <p:blipFill>
          <a:blip r:embed="rId3"/>
          <a:stretch>
            <a:fillRect/>
          </a:stretch>
        </p:blipFill>
        <p:spPr>
          <a:xfrm>
            <a:off x="2677681" y="1825625"/>
            <a:ext cx="6836637" cy="4351338"/>
          </a:xfrm>
        </p:spPr>
      </p:pic>
    </p:spTree>
    <p:extLst>
      <p:ext uri="{BB962C8B-B14F-4D97-AF65-F5344CB8AC3E}">
        <p14:creationId xmlns:p14="http://schemas.microsoft.com/office/powerpoint/2010/main" val="325852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8688-178A-4E27-9192-EF4A9CD0235F}"/>
              </a:ext>
            </a:extLst>
          </p:cNvPr>
          <p:cNvSpPr>
            <a:spLocks noGrp="1"/>
          </p:cNvSpPr>
          <p:nvPr>
            <p:ph type="title"/>
          </p:nvPr>
        </p:nvSpPr>
        <p:spPr/>
        <p:txBody>
          <a:bodyPr/>
          <a:lstStyle/>
          <a:p>
            <a:endParaRPr lang="en-US" dirty="0"/>
          </a:p>
        </p:txBody>
      </p:sp>
      <p:sp>
        <p:nvSpPr>
          <p:cNvPr id="7" name="Rectangle 2">
            <a:extLst>
              <a:ext uri="{FF2B5EF4-FFF2-40B4-BE49-F238E27FC236}">
                <a16:creationId xmlns:a16="http://schemas.microsoft.com/office/drawing/2014/main" id="{282BFE46-CCC9-49E1-A408-4650DFF7EEC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CIDFont+F1"/>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Diagram 7">
            <a:extLst>
              <a:ext uri="{FF2B5EF4-FFF2-40B4-BE49-F238E27FC236}">
                <a16:creationId xmlns:a16="http://schemas.microsoft.com/office/drawing/2014/main" id="{EDD7B6CF-47FC-4815-8AAC-5DF625F29DAD}"/>
              </a:ext>
            </a:extLst>
          </p:cNvPr>
          <p:cNvGraphicFramePr/>
          <p:nvPr>
            <p:extLst>
              <p:ext uri="{D42A27DB-BD31-4B8C-83A1-F6EECF244321}">
                <p14:modId xmlns:p14="http://schemas.microsoft.com/office/powerpoint/2010/main" val="1131258858"/>
              </p:ext>
            </p:extLst>
          </p:nvPr>
        </p:nvGraphicFramePr>
        <p:xfrm>
          <a:off x="3155031" y="2420854"/>
          <a:ext cx="5881938" cy="3427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55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343B-341C-4A12-A530-B731D5EF9286}"/>
              </a:ext>
            </a:extLst>
          </p:cNvPr>
          <p:cNvSpPr>
            <a:spLocks noGrp="1"/>
          </p:cNvSpPr>
          <p:nvPr>
            <p:ph type="title"/>
          </p:nvPr>
        </p:nvSpPr>
        <p:spPr/>
        <p:txBody>
          <a:bodyPr/>
          <a:lstStyle/>
          <a:p>
            <a:r>
              <a:rPr lang="en-US" sz="1800" dirty="0">
                <a:latin typeface="Calibri" panose="020F0502020204030204" pitchFamily="34" charset="0"/>
                <a:cs typeface="Times New Roman" panose="02020603050405020304" pitchFamily="18" charset="0"/>
              </a:rPr>
              <a:t>Commercial Air Travel, Safer Than You Think!</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D1C46C55-0CAE-4762-A373-220912BFE25E}"/>
              </a:ext>
            </a:extLst>
          </p:cNvPr>
          <p:cNvPicPr>
            <a:picLocks noChangeAspect="1"/>
          </p:cNvPicPr>
          <p:nvPr/>
        </p:nvPicPr>
        <p:blipFill>
          <a:blip r:embed="rId3"/>
          <a:stretch>
            <a:fillRect/>
          </a:stretch>
        </p:blipFill>
        <p:spPr>
          <a:xfrm>
            <a:off x="3115238" y="1690688"/>
            <a:ext cx="5961523" cy="3791806"/>
          </a:xfrm>
          <a:prstGeom prst="rect">
            <a:avLst/>
          </a:prstGeom>
        </p:spPr>
      </p:pic>
    </p:spTree>
    <p:extLst>
      <p:ext uri="{BB962C8B-B14F-4D97-AF65-F5344CB8AC3E}">
        <p14:creationId xmlns:p14="http://schemas.microsoft.com/office/powerpoint/2010/main" val="50348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1046</Words>
  <Application>Microsoft Office PowerPoint</Application>
  <PresentationFormat>Widescreen</PresentationFormat>
  <Paragraphs>53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CIDFont+F1</vt:lpstr>
      <vt:lpstr>OpenSans-Light</vt:lpstr>
      <vt:lpstr>Office Theme</vt:lpstr>
      <vt:lpstr>Commercial Air Travel, Safer Than You Think!</vt:lpstr>
      <vt:lpstr>2020 Fatalities by Transportation Mode</vt:lpstr>
      <vt:lpstr>Air and Motor Transportation Fatalities – 2017 - 2019</vt:lpstr>
      <vt:lpstr>PowerPoint Presentation</vt:lpstr>
      <vt:lpstr>Commercial Air Travel, Safer Than You Think!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Commercial Air Travel, Safer Than You Think!</dc:title>
  <dc:creator>Ryan Long</dc:creator>
  <cp:lastModifiedBy>Ryan Long</cp:lastModifiedBy>
  <cp:revision>3</cp:revision>
  <dcterms:created xsi:type="dcterms:W3CDTF">2022-03-03T17:09:27Z</dcterms:created>
  <dcterms:modified xsi:type="dcterms:W3CDTF">2022-03-03T17:24:23Z</dcterms:modified>
</cp:coreProperties>
</file>