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62" r:id="rId3"/>
    <p:sldId id="263" r:id="rId4"/>
    <p:sldId id="272" r:id="rId5"/>
    <p:sldId id="264" r:id="rId6"/>
    <p:sldId id="265" r:id="rId7"/>
    <p:sldId id="271" r:id="rId8"/>
    <p:sldId id="269" r:id="rId9"/>
    <p:sldId id="268"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823" autoAdjust="0"/>
  </p:normalViewPr>
  <p:slideViewPr>
    <p:cSldViewPr snapToGrid="0">
      <p:cViewPr varScale="1">
        <p:scale>
          <a:sx n="80" d="100"/>
          <a:sy n="80" d="100"/>
        </p:scale>
        <p:origin x="17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1C03F3-63A1-479C-850F-8992688FAE2B}" type="datetimeFigureOut">
              <a:rPr lang="en-US" smtClean="0"/>
              <a:t>1/23/2022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C23661-8146-4BDE-ABD6-2DDCBA029748}" type="slidenum">
              <a:rPr lang="en-US" smtClean="0"/>
              <a:t>‹#›</a:t>
            </a:fld>
            <a:endParaRPr lang="en-US" dirty="0"/>
          </a:p>
        </p:txBody>
      </p:sp>
    </p:spTree>
    <p:extLst>
      <p:ext uri="{BB962C8B-B14F-4D97-AF65-F5344CB8AC3E}">
        <p14:creationId xmlns:p14="http://schemas.microsoft.com/office/powerpoint/2010/main" val="1083061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thanks for your time today. My name is Ryan Long, I’m representing the Data Science team here at ABC Airlines. As we’re aware, the topic of airline travel as a concern has been making the rounds in the news cycle lately. The purpose of this discussion is to walk you through an initial review of the recent trends of airline and related modes of transportation safety. </a:t>
            </a:r>
          </a:p>
        </p:txBody>
      </p:sp>
      <p:sp>
        <p:nvSpPr>
          <p:cNvPr id="4" name="Slide Number Placeholder 3"/>
          <p:cNvSpPr>
            <a:spLocks noGrp="1"/>
          </p:cNvSpPr>
          <p:nvPr>
            <p:ph type="sldNum" sz="quarter" idx="5"/>
          </p:nvPr>
        </p:nvSpPr>
        <p:spPr/>
        <p:txBody>
          <a:bodyPr/>
          <a:lstStyle/>
          <a:p>
            <a:fld id="{1CC23661-8146-4BDE-ABD6-2DDCBA029748}" type="slidenum">
              <a:rPr lang="en-US" smtClean="0"/>
              <a:t>1</a:t>
            </a:fld>
            <a:endParaRPr lang="en-US" dirty="0"/>
          </a:p>
        </p:txBody>
      </p:sp>
    </p:spTree>
    <p:extLst>
      <p:ext uri="{BB962C8B-B14F-4D97-AF65-F5344CB8AC3E}">
        <p14:creationId xmlns:p14="http://schemas.microsoft.com/office/powerpoint/2010/main" val="760630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discussed how safe airline travel is, how rate or unlikely fatalities and injuries are to occur. Additionally, when compared to the other primary mode of transportation it is much safer. We know of the significant decline and slow recovery on revenue per passenger mile. What we propose is initiating a multimedia campaign with a facts and data-based approach. This campaign would utilize various media channels emphasizing the safety of airline travel using various visualizations which are easy for stakeholder to digest yet provide the positive impact we desire.</a:t>
            </a:r>
          </a:p>
          <a:p>
            <a:endParaRPr lang="en-US" dirty="0"/>
          </a:p>
          <a:p>
            <a:r>
              <a:rPr lang="en-US" dirty="0"/>
              <a:t>Thank you for your time today and we look forward to your feedback.</a:t>
            </a:r>
          </a:p>
        </p:txBody>
      </p:sp>
      <p:sp>
        <p:nvSpPr>
          <p:cNvPr id="4" name="Slide Number Placeholder 3"/>
          <p:cNvSpPr>
            <a:spLocks noGrp="1"/>
          </p:cNvSpPr>
          <p:nvPr>
            <p:ph type="sldNum" sz="quarter" idx="5"/>
          </p:nvPr>
        </p:nvSpPr>
        <p:spPr/>
        <p:txBody>
          <a:bodyPr/>
          <a:lstStyle/>
          <a:p>
            <a:fld id="{1CC23661-8146-4BDE-ABD6-2DDCBA029748}" type="slidenum">
              <a:rPr lang="en-US" smtClean="0"/>
              <a:t>10</a:t>
            </a:fld>
            <a:endParaRPr lang="en-US" dirty="0"/>
          </a:p>
        </p:txBody>
      </p:sp>
    </p:spTree>
    <p:extLst>
      <p:ext uri="{BB962C8B-B14F-4D97-AF65-F5344CB8AC3E}">
        <p14:creationId xmlns:p14="http://schemas.microsoft.com/office/powerpoint/2010/main" val="1070389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C23661-8146-4BDE-ABD6-2DDCBA029748}" type="slidenum">
              <a:rPr lang="en-US" smtClean="0"/>
              <a:t>11</a:t>
            </a:fld>
            <a:endParaRPr lang="en-US" dirty="0"/>
          </a:p>
        </p:txBody>
      </p:sp>
    </p:spTree>
    <p:extLst>
      <p:ext uri="{BB962C8B-B14F-4D97-AF65-F5344CB8AC3E}">
        <p14:creationId xmlns:p14="http://schemas.microsoft.com/office/powerpoint/2010/main" val="373130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today’s agenda, we’ll be spending most of our time reviewing data visualizations of initial findings and getting your feedback on our proposed next steps.</a:t>
            </a:r>
          </a:p>
        </p:txBody>
      </p:sp>
      <p:sp>
        <p:nvSpPr>
          <p:cNvPr id="4" name="Slide Number Placeholder 3"/>
          <p:cNvSpPr>
            <a:spLocks noGrp="1"/>
          </p:cNvSpPr>
          <p:nvPr>
            <p:ph type="sldNum" sz="quarter" idx="5"/>
          </p:nvPr>
        </p:nvSpPr>
        <p:spPr/>
        <p:txBody>
          <a:bodyPr/>
          <a:lstStyle/>
          <a:p>
            <a:fld id="{1CC23661-8146-4BDE-ABD6-2DDCBA029748}" type="slidenum">
              <a:rPr lang="en-US" smtClean="0"/>
              <a:t>2</a:t>
            </a:fld>
            <a:endParaRPr lang="en-US" dirty="0"/>
          </a:p>
        </p:txBody>
      </p:sp>
    </p:spTree>
    <p:extLst>
      <p:ext uri="{BB962C8B-B14F-4D97-AF65-F5344CB8AC3E}">
        <p14:creationId xmlns:p14="http://schemas.microsoft.com/office/powerpoint/2010/main" val="4024291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 to the slide – read/paraphrase]</a:t>
            </a:r>
          </a:p>
        </p:txBody>
      </p:sp>
      <p:sp>
        <p:nvSpPr>
          <p:cNvPr id="4" name="Slide Number Placeholder 3"/>
          <p:cNvSpPr>
            <a:spLocks noGrp="1"/>
          </p:cNvSpPr>
          <p:nvPr>
            <p:ph type="sldNum" sz="quarter" idx="5"/>
          </p:nvPr>
        </p:nvSpPr>
        <p:spPr/>
        <p:txBody>
          <a:bodyPr/>
          <a:lstStyle/>
          <a:p>
            <a:fld id="{1CC23661-8146-4BDE-ABD6-2DDCBA029748}" type="slidenum">
              <a:rPr lang="en-US" smtClean="0"/>
              <a:t>3</a:t>
            </a:fld>
            <a:endParaRPr lang="en-US" dirty="0"/>
          </a:p>
        </p:txBody>
      </p:sp>
    </p:spTree>
    <p:extLst>
      <p:ext uri="{BB962C8B-B14F-4D97-AF65-F5344CB8AC3E}">
        <p14:creationId xmlns:p14="http://schemas.microsoft.com/office/powerpoint/2010/main" val="272002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This data comes to us from the Bureau of Transportation Statistics and summarizes fatalities by major mode of transportation in 2020. As can be seen, highway transportation contributes most of the deaths, while airline and other categories are immaterial. We’ll use motor vehicle travel as a comparison to airline travel in the following slides.</a:t>
            </a:r>
          </a:p>
        </p:txBody>
      </p:sp>
      <p:sp>
        <p:nvSpPr>
          <p:cNvPr id="4" name="Slide Number Placeholder 3"/>
          <p:cNvSpPr>
            <a:spLocks noGrp="1"/>
          </p:cNvSpPr>
          <p:nvPr>
            <p:ph type="sldNum" sz="quarter" idx="5"/>
          </p:nvPr>
        </p:nvSpPr>
        <p:spPr/>
        <p:txBody>
          <a:bodyPr/>
          <a:lstStyle/>
          <a:p>
            <a:fld id="{1CC23661-8146-4BDE-ABD6-2DDCBA029748}" type="slidenum">
              <a:rPr lang="en-US" smtClean="0"/>
              <a:t>4</a:t>
            </a:fld>
            <a:endParaRPr lang="en-US" dirty="0"/>
          </a:p>
        </p:txBody>
      </p:sp>
    </p:spTree>
    <p:extLst>
      <p:ext uri="{BB962C8B-B14F-4D97-AF65-F5344CB8AC3E}">
        <p14:creationId xmlns:p14="http://schemas.microsoft.com/office/powerpoint/2010/main" val="3581945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up is our research on the injuries and fatalities of both Airline and Motor Vehicle transportation.</a:t>
            </a:r>
          </a:p>
          <a:p>
            <a:endParaRPr lang="en-US" dirty="0"/>
          </a:p>
          <a:p>
            <a:r>
              <a:rPr lang="en-US" dirty="0"/>
              <a:t>From a historical perspective it is clear, airline travel has had far fewer injuries and fatalities per year compared to motor vehicle travel. While the phrase, ‘past performance is not an indicator of future returns’ in the investing world rings out, we should not shy away from presenting this stellar record of a relatively non-existent safety threat. The strategy should help us re-frame the current media blitz with stakeholders and how it should not be a material concern moving forward if we can show has changed.</a:t>
            </a:r>
          </a:p>
        </p:txBody>
      </p:sp>
      <p:sp>
        <p:nvSpPr>
          <p:cNvPr id="4" name="Slide Number Placeholder 3"/>
          <p:cNvSpPr>
            <a:spLocks noGrp="1"/>
          </p:cNvSpPr>
          <p:nvPr>
            <p:ph type="sldNum" sz="quarter" idx="5"/>
          </p:nvPr>
        </p:nvSpPr>
        <p:spPr/>
        <p:txBody>
          <a:bodyPr/>
          <a:lstStyle/>
          <a:p>
            <a:fld id="{1CC23661-8146-4BDE-ABD6-2DDCBA029748}" type="slidenum">
              <a:rPr lang="en-US" smtClean="0"/>
              <a:t>5</a:t>
            </a:fld>
            <a:endParaRPr lang="en-US" dirty="0"/>
          </a:p>
        </p:txBody>
      </p:sp>
    </p:spTree>
    <p:extLst>
      <p:ext uri="{BB962C8B-B14F-4D97-AF65-F5344CB8AC3E}">
        <p14:creationId xmlns:p14="http://schemas.microsoft.com/office/powerpoint/2010/main" val="3334281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second set of graphs display the volume of flight hours and vehicle miles over the 10-year period 2010-2019. This is the same period displayed on the prior slide. The trends indicate an upward increase in both methods of transportation. The challenge here is the comparison between the two as the units of measurement are materially different. The data team had significant debate between converting either measure hours or miles to one or the other, however subjective assumptions would need to be made, such as average miles in a flight hour.</a:t>
            </a:r>
          </a:p>
          <a:p>
            <a:endParaRPr lang="en-US" dirty="0"/>
          </a:p>
          <a:p>
            <a:r>
              <a:rPr lang="en-US" dirty="0"/>
              <a:t>The purpose here is to gain a baseline understanding of how much of each mode of transportation is being used. We can see there is a significant increase in airline travel starting in 2014 through 2019, while referring to the previous slide, there is not a corresponding rise in injuries or fatalities. Vehicle miles also increases in the time period, but from 2011 through 2019, but not as sharply. Referring again to the prior slide, there is a general rise in injuries and fatalities.</a:t>
            </a:r>
          </a:p>
        </p:txBody>
      </p:sp>
      <p:sp>
        <p:nvSpPr>
          <p:cNvPr id="4" name="Slide Number Placeholder 3"/>
          <p:cNvSpPr>
            <a:spLocks noGrp="1"/>
          </p:cNvSpPr>
          <p:nvPr>
            <p:ph type="sldNum" sz="quarter" idx="5"/>
          </p:nvPr>
        </p:nvSpPr>
        <p:spPr/>
        <p:txBody>
          <a:bodyPr/>
          <a:lstStyle/>
          <a:p>
            <a:fld id="{1CC23661-8146-4BDE-ABD6-2DDCBA029748}" type="slidenum">
              <a:rPr lang="en-US" smtClean="0"/>
              <a:t>6</a:t>
            </a:fld>
            <a:endParaRPr lang="en-US" dirty="0"/>
          </a:p>
        </p:txBody>
      </p:sp>
    </p:spTree>
    <p:extLst>
      <p:ext uri="{BB962C8B-B14F-4D97-AF65-F5344CB8AC3E}">
        <p14:creationId xmlns:p14="http://schemas.microsoft.com/office/powerpoint/2010/main" val="2136181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the latest complete year we have detailed information for, this table shows a comparison between the both the percentage of fatalities and injuries for both modes of travel. While the percentages are extremely low, generally understanding is enhanced when expressed in the units of measurement. Given their unique measurements, airline travel can still be shown to be a safer mode of transportation. If we were to publish this information a recommendation would be to normalize the two units of measurement. We would likely convert miles driven to hours, using 60mph. If disclosed through a footnote the data team would feel comfortable. This proposed conversion can be seen in the floating lower blue table.</a:t>
            </a:r>
          </a:p>
          <a:p>
            <a:endParaRPr lang="en-US" dirty="0"/>
          </a:p>
        </p:txBody>
      </p:sp>
      <p:sp>
        <p:nvSpPr>
          <p:cNvPr id="4" name="Slide Number Placeholder 3"/>
          <p:cNvSpPr>
            <a:spLocks noGrp="1"/>
          </p:cNvSpPr>
          <p:nvPr>
            <p:ph type="sldNum" sz="quarter" idx="5"/>
          </p:nvPr>
        </p:nvSpPr>
        <p:spPr/>
        <p:txBody>
          <a:bodyPr/>
          <a:lstStyle/>
          <a:p>
            <a:fld id="{1CC23661-8146-4BDE-ABD6-2DDCBA029748}" type="slidenum">
              <a:rPr lang="en-US" smtClean="0"/>
              <a:t>7</a:t>
            </a:fld>
            <a:endParaRPr lang="en-US" dirty="0"/>
          </a:p>
        </p:txBody>
      </p:sp>
    </p:spTree>
    <p:extLst>
      <p:ext uri="{BB962C8B-B14F-4D97-AF65-F5344CB8AC3E}">
        <p14:creationId xmlns:p14="http://schemas.microsoft.com/office/powerpoint/2010/main" val="1267515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next set of visualizations takes a more recent perspective as the data is taken directly from Google’s search terms.</a:t>
            </a:r>
          </a:p>
          <a:p>
            <a:endParaRPr lang="en-US" dirty="0"/>
          </a:p>
          <a:p>
            <a:r>
              <a:rPr lang="en-US" dirty="0"/>
              <a:t>The purpose of the regional heatmap is to understand whether the concern related to airline safety has a regional basis and whether any of our hubs could be impacted. As we can see, there is a predominantly east coast origin for the search term. The West coast is not as materially relevant, but there are concerned searchers in Washington, California, and Arizona. Colorado is barely a blip.</a:t>
            </a:r>
          </a:p>
          <a:p>
            <a:endParaRPr lang="en-US" dirty="0"/>
          </a:p>
          <a:p>
            <a:r>
              <a:rPr lang="en-US" dirty="0"/>
              <a:t>Next is the summation of Google’s popularity index for the search term. This graph shows a decline in the search term, so makes one question the media’s effort towards spotlighting airline safety.</a:t>
            </a:r>
          </a:p>
        </p:txBody>
      </p:sp>
      <p:sp>
        <p:nvSpPr>
          <p:cNvPr id="4" name="Slide Number Placeholder 3"/>
          <p:cNvSpPr>
            <a:spLocks noGrp="1"/>
          </p:cNvSpPr>
          <p:nvPr>
            <p:ph type="sldNum" sz="quarter" idx="5"/>
          </p:nvPr>
        </p:nvSpPr>
        <p:spPr/>
        <p:txBody>
          <a:bodyPr/>
          <a:lstStyle/>
          <a:p>
            <a:fld id="{1CC23661-8146-4BDE-ABD6-2DDCBA029748}" type="slidenum">
              <a:rPr lang="en-US" smtClean="0"/>
              <a:t>8</a:t>
            </a:fld>
            <a:endParaRPr lang="en-US" dirty="0"/>
          </a:p>
        </p:txBody>
      </p:sp>
    </p:spTree>
    <p:extLst>
      <p:ext uri="{BB962C8B-B14F-4D97-AF65-F5344CB8AC3E}">
        <p14:creationId xmlns:p14="http://schemas.microsoft.com/office/powerpoint/2010/main" val="4180489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information comes to us from the FAA’s forecast and depicts actual and forecasted revenue per passenger mile for the period 2010 through 2029. As can be see, the industry has been impacted significantly in 2020 and will slowly recover but not until 2029. That is why it is important for ABC airlines to differentiate itself from the safety concerns expressed in the recent media cycle. More on that in our next steps proposal.</a:t>
            </a:r>
          </a:p>
        </p:txBody>
      </p:sp>
      <p:sp>
        <p:nvSpPr>
          <p:cNvPr id="4" name="Slide Number Placeholder 3"/>
          <p:cNvSpPr>
            <a:spLocks noGrp="1"/>
          </p:cNvSpPr>
          <p:nvPr>
            <p:ph type="sldNum" sz="quarter" idx="5"/>
          </p:nvPr>
        </p:nvSpPr>
        <p:spPr/>
        <p:txBody>
          <a:bodyPr/>
          <a:lstStyle/>
          <a:p>
            <a:fld id="{1CC23661-8146-4BDE-ABD6-2DDCBA029748}" type="slidenum">
              <a:rPr lang="en-US" smtClean="0"/>
              <a:t>9</a:t>
            </a:fld>
            <a:endParaRPr lang="en-US" dirty="0"/>
          </a:p>
        </p:txBody>
      </p:sp>
    </p:spTree>
    <p:extLst>
      <p:ext uri="{BB962C8B-B14F-4D97-AF65-F5344CB8AC3E}">
        <p14:creationId xmlns:p14="http://schemas.microsoft.com/office/powerpoint/2010/main" val="921011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A7993A1-4094-49A8-B84C-9F42EBF0F79C}" type="datetimeFigureOut">
              <a:rPr lang="en-US" smtClean="0"/>
              <a:t>1/23/2022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3459B47-300B-4CAB-A5BC-462B2956F549}"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080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7993A1-4094-49A8-B84C-9F42EBF0F79C}"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459B47-300B-4CAB-A5BC-462B2956F549}" type="slidenum">
              <a:rPr lang="en-US" smtClean="0"/>
              <a:t>‹#›</a:t>
            </a:fld>
            <a:endParaRPr lang="en-US" dirty="0"/>
          </a:p>
        </p:txBody>
      </p:sp>
    </p:spTree>
    <p:extLst>
      <p:ext uri="{BB962C8B-B14F-4D97-AF65-F5344CB8AC3E}">
        <p14:creationId xmlns:p14="http://schemas.microsoft.com/office/powerpoint/2010/main" val="284695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7993A1-4094-49A8-B84C-9F42EBF0F79C}"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459B47-300B-4CAB-A5BC-462B2956F549}" type="slidenum">
              <a:rPr lang="en-US" smtClean="0"/>
              <a:t>‹#›</a:t>
            </a:fld>
            <a:endParaRPr lang="en-US" dirty="0"/>
          </a:p>
        </p:txBody>
      </p:sp>
    </p:spTree>
    <p:extLst>
      <p:ext uri="{BB962C8B-B14F-4D97-AF65-F5344CB8AC3E}">
        <p14:creationId xmlns:p14="http://schemas.microsoft.com/office/powerpoint/2010/main" val="3254871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7993A1-4094-49A8-B84C-9F42EBF0F79C}"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459B47-300B-4CAB-A5BC-462B2956F549}" type="slidenum">
              <a:rPr lang="en-US" smtClean="0"/>
              <a:t>‹#›</a:t>
            </a:fld>
            <a:endParaRPr lang="en-US" dirty="0"/>
          </a:p>
        </p:txBody>
      </p:sp>
    </p:spTree>
    <p:extLst>
      <p:ext uri="{BB962C8B-B14F-4D97-AF65-F5344CB8AC3E}">
        <p14:creationId xmlns:p14="http://schemas.microsoft.com/office/powerpoint/2010/main" val="299082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7993A1-4094-49A8-B84C-9F42EBF0F79C}" type="datetimeFigureOut">
              <a:rPr lang="en-US" smtClean="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459B47-300B-4CAB-A5BC-462B2956F549}"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587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7993A1-4094-49A8-B84C-9F42EBF0F79C}" type="datetimeFigureOut">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459B47-300B-4CAB-A5BC-462B2956F549}" type="slidenum">
              <a:rPr lang="en-US" smtClean="0"/>
              <a:t>‹#›</a:t>
            </a:fld>
            <a:endParaRPr lang="en-US" dirty="0"/>
          </a:p>
        </p:txBody>
      </p:sp>
    </p:spTree>
    <p:extLst>
      <p:ext uri="{BB962C8B-B14F-4D97-AF65-F5344CB8AC3E}">
        <p14:creationId xmlns:p14="http://schemas.microsoft.com/office/powerpoint/2010/main" val="264151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7993A1-4094-49A8-B84C-9F42EBF0F79C}" type="datetimeFigureOut">
              <a:rPr lang="en-US" smtClean="0"/>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459B47-300B-4CAB-A5BC-462B2956F549}" type="slidenum">
              <a:rPr lang="en-US" smtClean="0"/>
              <a:t>‹#›</a:t>
            </a:fld>
            <a:endParaRPr lang="en-US" dirty="0"/>
          </a:p>
        </p:txBody>
      </p:sp>
    </p:spTree>
    <p:extLst>
      <p:ext uri="{BB962C8B-B14F-4D97-AF65-F5344CB8AC3E}">
        <p14:creationId xmlns:p14="http://schemas.microsoft.com/office/powerpoint/2010/main" val="2593392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7993A1-4094-49A8-B84C-9F42EBF0F79C}" type="datetimeFigureOut">
              <a:rPr lang="en-US" smtClean="0"/>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459B47-300B-4CAB-A5BC-462B2956F549}" type="slidenum">
              <a:rPr lang="en-US" smtClean="0"/>
              <a:t>‹#›</a:t>
            </a:fld>
            <a:endParaRPr lang="en-US" dirty="0"/>
          </a:p>
        </p:txBody>
      </p:sp>
    </p:spTree>
    <p:extLst>
      <p:ext uri="{BB962C8B-B14F-4D97-AF65-F5344CB8AC3E}">
        <p14:creationId xmlns:p14="http://schemas.microsoft.com/office/powerpoint/2010/main" val="2932360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993A1-4094-49A8-B84C-9F42EBF0F79C}" type="datetimeFigureOut">
              <a:rPr lang="en-US" smtClean="0"/>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459B47-300B-4CAB-A5BC-462B2956F549}" type="slidenum">
              <a:rPr lang="en-US" smtClean="0"/>
              <a:t>‹#›</a:t>
            </a:fld>
            <a:endParaRPr lang="en-US" dirty="0"/>
          </a:p>
        </p:txBody>
      </p:sp>
    </p:spTree>
    <p:extLst>
      <p:ext uri="{BB962C8B-B14F-4D97-AF65-F5344CB8AC3E}">
        <p14:creationId xmlns:p14="http://schemas.microsoft.com/office/powerpoint/2010/main" val="2719415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7993A1-4094-49A8-B84C-9F42EBF0F79C}" type="datetimeFigureOut">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459B47-300B-4CAB-A5BC-462B2956F549}" type="slidenum">
              <a:rPr lang="en-US" smtClean="0"/>
              <a:t>‹#›</a:t>
            </a:fld>
            <a:endParaRPr lang="en-US" dirty="0"/>
          </a:p>
        </p:txBody>
      </p:sp>
    </p:spTree>
    <p:extLst>
      <p:ext uri="{BB962C8B-B14F-4D97-AF65-F5344CB8AC3E}">
        <p14:creationId xmlns:p14="http://schemas.microsoft.com/office/powerpoint/2010/main" val="787517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7993A1-4094-49A8-B84C-9F42EBF0F79C}" type="datetimeFigureOut">
              <a:rPr lang="en-US" smtClean="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459B47-300B-4CAB-A5BC-462B2956F549}" type="slidenum">
              <a:rPr lang="en-US" smtClean="0"/>
              <a:t>‹#›</a:t>
            </a:fld>
            <a:endParaRPr lang="en-US" dirty="0"/>
          </a:p>
        </p:txBody>
      </p:sp>
    </p:spTree>
    <p:extLst>
      <p:ext uri="{BB962C8B-B14F-4D97-AF65-F5344CB8AC3E}">
        <p14:creationId xmlns:p14="http://schemas.microsoft.com/office/powerpoint/2010/main" val="3132238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A7993A1-4094-49A8-B84C-9F42EBF0F79C}" type="datetimeFigureOut">
              <a:rPr lang="en-US" smtClean="0"/>
              <a:t>1/23/2022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3459B47-300B-4CAB-A5BC-462B2956F549}" type="slidenum">
              <a:rPr lang="en-US" smtClean="0"/>
              <a:t>‹#›</a:t>
            </a:fld>
            <a:endParaRPr lang="en-US" dirty="0"/>
          </a:p>
        </p:txBody>
      </p:sp>
    </p:spTree>
    <p:extLst>
      <p:ext uri="{BB962C8B-B14F-4D97-AF65-F5344CB8AC3E}">
        <p14:creationId xmlns:p14="http://schemas.microsoft.com/office/powerpoint/2010/main" val="91927295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tsb.gov/safety/Pages/research.aspx" TargetMode="External"/><Relationship Id="rId7" Type="http://schemas.openxmlformats.org/officeDocument/2006/relationships/hyperlink" Target="https://trends.google.com/trends/explore?date=2005-01-01%202022-01-01&amp;geo=US&amp;q=airline%20safety"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fhwa.dot.gov/policyinformation/travel_monitoring/tvt.cfm?CFID=210588508&amp;CFTOKEN=738ef6d3a5c44efd-E63E30CD-BD2A-5E9A-7A89791FCE1CE6FB" TargetMode="External"/><Relationship Id="rId5" Type="http://schemas.openxmlformats.org/officeDocument/2006/relationships/hyperlink" Target="https://www-fars.nhtsa.dot.gov/Main/index.aspx" TargetMode="External"/><Relationship Id="rId4" Type="http://schemas.openxmlformats.org/officeDocument/2006/relationships/hyperlink" Target="https://www.ntsb.gov/safety/data/Pages/AviationDataStats2019.asp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Picture 3" descr="Plane in red circle">
            <a:extLst>
              <a:ext uri="{FF2B5EF4-FFF2-40B4-BE49-F238E27FC236}">
                <a16:creationId xmlns:a16="http://schemas.microsoft.com/office/drawing/2014/main" id="{0EDE650E-F608-4B0B-97CE-D5BB7A1A0C3C}"/>
              </a:ext>
            </a:extLst>
          </p:cNvPr>
          <p:cNvPicPr>
            <a:picLocks noChangeAspect="1"/>
          </p:cNvPicPr>
          <p:nvPr/>
        </p:nvPicPr>
        <p:blipFill rotWithShape="1">
          <a:blip r:embed="rId3">
            <a:duotone>
              <a:schemeClr val="accent1">
                <a:shade val="45000"/>
                <a:satMod val="135000"/>
              </a:schemeClr>
              <a:prstClr val="white"/>
            </a:duotone>
            <a:alphaModFix amt="60000"/>
          </a:blip>
          <a:srcRect t="8439" b="11203"/>
          <a:stretch/>
        </p:blipFill>
        <p:spPr>
          <a:xfrm>
            <a:off x="20" y="-1"/>
            <a:ext cx="12191980" cy="6858001"/>
          </a:xfrm>
          <a:prstGeom prst="rect">
            <a:avLst/>
          </a:prstGeom>
        </p:spPr>
      </p:pic>
      <p:sp>
        <p:nvSpPr>
          <p:cNvPr id="2" name="Title 1">
            <a:extLst>
              <a:ext uri="{FF2B5EF4-FFF2-40B4-BE49-F238E27FC236}">
                <a16:creationId xmlns:a16="http://schemas.microsoft.com/office/drawing/2014/main" id="{68AB1447-0959-47B3-BE8A-F9022A5284BC}"/>
              </a:ext>
            </a:extLst>
          </p:cNvPr>
          <p:cNvSpPr>
            <a:spLocks noGrp="1"/>
          </p:cNvSpPr>
          <p:nvPr>
            <p:ph type="ctrTitle"/>
          </p:nvPr>
        </p:nvSpPr>
        <p:spPr>
          <a:xfrm>
            <a:off x="1196041" y="2552375"/>
            <a:ext cx="9966960" cy="1753247"/>
          </a:xfrm>
        </p:spPr>
        <p:txBody>
          <a:bodyPr>
            <a:normAutofit fontScale="90000"/>
          </a:bodyPr>
          <a:lstStyle/>
          <a:p>
            <a:r>
              <a:rPr lang="en-US" sz="5600" dirty="0">
                <a:solidFill>
                  <a:schemeClr val="tx1"/>
                </a:solidFill>
              </a:rPr>
              <a:t>Airline Safety in The News</a:t>
            </a:r>
            <a:br>
              <a:rPr lang="en-US" sz="5600" dirty="0">
                <a:solidFill>
                  <a:schemeClr val="tx1"/>
                </a:solidFill>
              </a:rPr>
            </a:br>
            <a:br>
              <a:rPr lang="en-US" sz="5600" dirty="0">
                <a:solidFill>
                  <a:schemeClr val="tx1"/>
                </a:solidFill>
              </a:rPr>
            </a:br>
            <a:r>
              <a:rPr lang="en-US" sz="3200" dirty="0">
                <a:solidFill>
                  <a:schemeClr val="tx1"/>
                </a:solidFill>
              </a:rPr>
              <a:t>A Review of Recent Trends</a:t>
            </a:r>
            <a:endParaRPr lang="en-US" sz="5600" dirty="0">
              <a:solidFill>
                <a:schemeClr val="tx1"/>
              </a:solidFill>
            </a:endParaRPr>
          </a:p>
        </p:txBody>
      </p:sp>
    </p:spTree>
    <p:extLst>
      <p:ext uri="{BB962C8B-B14F-4D97-AF65-F5344CB8AC3E}">
        <p14:creationId xmlns:p14="http://schemas.microsoft.com/office/powerpoint/2010/main" val="62712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2C6E-0DCF-4583-A640-DD3020B101D3}"/>
              </a:ext>
            </a:extLst>
          </p:cNvPr>
          <p:cNvSpPr>
            <a:spLocks noGrp="1"/>
          </p:cNvSpPr>
          <p:nvPr>
            <p:ph type="title"/>
          </p:nvPr>
        </p:nvSpPr>
        <p:spPr>
          <a:xfrm>
            <a:off x="1484311" y="685801"/>
            <a:ext cx="10018713" cy="536510"/>
          </a:xfrm>
        </p:spPr>
        <p:txBody>
          <a:bodyPr>
            <a:normAutofit fontScale="90000"/>
          </a:bodyPr>
          <a:lstStyle/>
          <a:p>
            <a:r>
              <a:rPr lang="en-US" dirty="0"/>
              <a:t>Summary and Next Steps</a:t>
            </a:r>
          </a:p>
        </p:txBody>
      </p:sp>
      <p:sp>
        <p:nvSpPr>
          <p:cNvPr id="3" name="Content Placeholder 2">
            <a:extLst>
              <a:ext uri="{FF2B5EF4-FFF2-40B4-BE49-F238E27FC236}">
                <a16:creationId xmlns:a16="http://schemas.microsoft.com/office/drawing/2014/main" id="{05492387-017B-4F67-88E0-74C44F678004}"/>
              </a:ext>
            </a:extLst>
          </p:cNvPr>
          <p:cNvSpPr>
            <a:spLocks noGrp="1"/>
          </p:cNvSpPr>
          <p:nvPr>
            <p:ph idx="1"/>
          </p:nvPr>
        </p:nvSpPr>
        <p:spPr>
          <a:xfrm>
            <a:off x="1484310" y="1306287"/>
            <a:ext cx="10018713" cy="4484914"/>
          </a:xfrm>
        </p:spPr>
        <p:txBody>
          <a:bodyPr>
            <a:normAutofit lnSpcReduction="10000"/>
          </a:bodyPr>
          <a:lstStyle/>
          <a:p>
            <a:pPr marL="0" indent="0">
              <a:buNone/>
            </a:pPr>
            <a:r>
              <a:rPr lang="en-US" dirty="0"/>
              <a:t>Summary</a:t>
            </a:r>
          </a:p>
          <a:p>
            <a:pPr marL="342900" indent="-342900"/>
            <a:r>
              <a:rPr lang="en-US" dirty="0">
                <a:solidFill>
                  <a:schemeClr val="tx1"/>
                </a:solidFill>
              </a:rPr>
              <a:t>Air travel has been safer than motor vehicle travel</a:t>
            </a:r>
          </a:p>
          <a:p>
            <a:pPr marL="342900" indent="-342900"/>
            <a:r>
              <a:rPr lang="en-US" dirty="0">
                <a:solidFill>
                  <a:schemeClr val="tx1"/>
                </a:solidFill>
              </a:rPr>
              <a:t>More concern with airline safety on the US East coast, but searches for ‘airline safety’ have declined</a:t>
            </a:r>
          </a:p>
          <a:p>
            <a:pPr marL="342900" indent="-342900"/>
            <a:r>
              <a:rPr lang="en-US" dirty="0">
                <a:solidFill>
                  <a:schemeClr val="tx1"/>
                </a:solidFill>
              </a:rPr>
              <a:t>The airline industry has experienced a decline in revenue with a forecasted slow recovery</a:t>
            </a:r>
          </a:p>
          <a:p>
            <a:pPr marL="0" indent="0">
              <a:buNone/>
            </a:pPr>
            <a:endParaRPr lang="en-US" dirty="0"/>
          </a:p>
          <a:p>
            <a:pPr marL="0" indent="0">
              <a:buNone/>
            </a:pPr>
            <a:r>
              <a:rPr lang="en-US" dirty="0"/>
              <a:t>Next Steps: Initiate a Multimedia Campaign emphasizing:</a:t>
            </a:r>
          </a:p>
          <a:p>
            <a:r>
              <a:rPr lang="en-US" dirty="0">
                <a:solidFill>
                  <a:schemeClr val="tx1"/>
                </a:solidFill>
              </a:rPr>
              <a:t>Historical track record of safety</a:t>
            </a:r>
          </a:p>
          <a:p>
            <a:r>
              <a:rPr lang="en-US" dirty="0">
                <a:solidFill>
                  <a:schemeClr val="tx1"/>
                </a:solidFill>
              </a:rPr>
              <a:t>The current statistics and rarity of incidents</a:t>
            </a:r>
          </a:p>
          <a:p>
            <a:r>
              <a:rPr lang="en-US" dirty="0">
                <a:solidFill>
                  <a:schemeClr val="tx1"/>
                </a:solidFill>
              </a:rPr>
              <a:t>Differentiate Airline travel from Motor vehicle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9542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2C6E-0DCF-4583-A640-DD3020B101D3}"/>
              </a:ext>
            </a:extLst>
          </p:cNvPr>
          <p:cNvSpPr>
            <a:spLocks noGrp="1"/>
          </p:cNvSpPr>
          <p:nvPr>
            <p:ph type="title"/>
          </p:nvPr>
        </p:nvSpPr>
        <p:spPr>
          <a:xfrm>
            <a:off x="1484311" y="685801"/>
            <a:ext cx="10018713" cy="536510"/>
          </a:xfrm>
        </p:spPr>
        <p:txBody>
          <a:bodyPr>
            <a:normAutofit fontScale="90000"/>
          </a:bodyPr>
          <a:lstStyle/>
          <a:p>
            <a:r>
              <a:rPr lang="en-US" dirty="0"/>
              <a:t>Appendix – Data Sources</a:t>
            </a:r>
          </a:p>
        </p:txBody>
      </p:sp>
      <p:sp>
        <p:nvSpPr>
          <p:cNvPr id="3" name="Content Placeholder 2">
            <a:extLst>
              <a:ext uri="{FF2B5EF4-FFF2-40B4-BE49-F238E27FC236}">
                <a16:creationId xmlns:a16="http://schemas.microsoft.com/office/drawing/2014/main" id="{05492387-017B-4F67-88E0-74C44F678004}"/>
              </a:ext>
            </a:extLst>
          </p:cNvPr>
          <p:cNvSpPr>
            <a:spLocks noGrp="1"/>
          </p:cNvSpPr>
          <p:nvPr>
            <p:ph idx="1"/>
          </p:nvPr>
        </p:nvSpPr>
        <p:spPr>
          <a:xfrm>
            <a:off x="1484310" y="1306287"/>
            <a:ext cx="10018713" cy="4484914"/>
          </a:xfrm>
        </p:spPr>
        <p:txBody>
          <a:bodyPr anchor="t">
            <a:normAutofit fontScale="62500" lnSpcReduction="20000"/>
          </a:bodyPr>
          <a:lstStyle/>
          <a:p>
            <a:pPr marL="0" indent="0">
              <a:buNone/>
            </a:pPr>
            <a:r>
              <a:rPr lang="en-US" b="1" u="sng" dirty="0"/>
              <a:t>Slide 4</a:t>
            </a:r>
          </a:p>
          <a:p>
            <a:pPr marL="0" indent="0">
              <a:spcAft>
                <a:spcPts val="800"/>
              </a:spcAft>
              <a:buNone/>
            </a:pPr>
            <a:r>
              <a:rPr lang="en-US" sz="1800" u="sng" dirty="0">
                <a:solidFill>
                  <a:srgbClr val="0563C1"/>
                </a:solidFill>
                <a:latin typeface="Calibri" panose="020F0502020204030204" pitchFamily="34" charset="0"/>
                <a:cs typeface="Times New Roman" panose="02020603050405020304" pitchFamily="18" charset="0"/>
              </a:rPr>
              <a:t>https://www.bts.gov/content/transportation-fatalities-mode</a:t>
            </a:r>
          </a:p>
          <a:p>
            <a:pPr marL="0" indent="0">
              <a:buNone/>
            </a:pPr>
            <a:r>
              <a:rPr lang="en-US" b="1" u="sng" dirty="0"/>
              <a:t>Slide 5 &amp; 6</a:t>
            </a:r>
          </a:p>
          <a:p>
            <a:pPr marL="0" marR="0" indent="0">
              <a:spcAft>
                <a:spcPts val="800"/>
              </a:spcAft>
              <a:buNone/>
            </a:pPr>
            <a:r>
              <a:rPr lang="en-US" sz="1800" u="sng" dirty="0">
                <a:solidFill>
                  <a:srgbClr val="0563C1"/>
                </a:solidFill>
                <a:latin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https://www.ntsb.gov/safety/Pages/research.aspx</a:t>
            </a:r>
            <a:endParaRPr lang="en-US" sz="1800" u="sng" dirty="0">
              <a:solidFill>
                <a:srgbClr val="0563C1"/>
              </a:solidFill>
              <a:latin typeface="Calibri" panose="020F0502020204030204" pitchFamily="34" charset="0"/>
              <a:cs typeface="Times New Roman" panose="02020603050405020304" pitchFamily="18" charset="0"/>
            </a:endParaRPr>
          </a:p>
          <a:p>
            <a:pPr marL="0" marR="0" indent="0">
              <a:spcAft>
                <a:spcPts val="800"/>
              </a:spcAft>
              <a:buNone/>
            </a:pPr>
            <a:r>
              <a:rPr lang="en-US" sz="1800" u="sng" dirty="0">
                <a:solidFill>
                  <a:srgbClr val="0563C1"/>
                </a:solidFill>
                <a:latin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https://www.ntsb.gov/safety/data/Pages/AviationDataStats2019.aspx</a:t>
            </a:r>
            <a:endParaRPr lang="en-US" sz="1800" u="sng" dirty="0">
              <a:solidFill>
                <a:srgbClr val="0563C1"/>
              </a:solidFill>
              <a:latin typeface="Calibri" panose="020F0502020204030204" pitchFamily="34" charset="0"/>
              <a:cs typeface="Times New Roman" panose="02020603050405020304" pitchFamily="18" charset="0"/>
            </a:endParaRPr>
          </a:p>
          <a:p>
            <a:pPr marL="0" marR="0" indent="0">
              <a:spcAft>
                <a:spcPts val="800"/>
              </a:spcAft>
              <a:buNone/>
            </a:pPr>
            <a:r>
              <a:rPr lang="en-US" sz="1800" u="sng" dirty="0">
                <a:solidFill>
                  <a:srgbClr val="0563C1"/>
                </a:solidFill>
                <a:latin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https://www-fars.nhtsa.dot.gov/Main/index.aspx</a:t>
            </a:r>
            <a:endParaRPr lang="en-US" sz="1800" u="sng" dirty="0">
              <a:solidFill>
                <a:srgbClr val="0563C1"/>
              </a:solidFill>
              <a:latin typeface="Calibri" panose="020F0502020204030204" pitchFamily="34" charset="0"/>
              <a:cs typeface="Times New Roman" panose="02020603050405020304" pitchFamily="18" charset="0"/>
            </a:endParaRPr>
          </a:p>
          <a:p>
            <a:pPr marL="0" marR="0" indent="0">
              <a:spcAft>
                <a:spcPts val="800"/>
              </a:spcAft>
              <a:buNone/>
            </a:pPr>
            <a:r>
              <a:rPr lang="en-US" sz="1800" u="sng" dirty="0">
                <a:solidFill>
                  <a:srgbClr val="0563C1"/>
                </a:solidFill>
                <a:latin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https://www.fhwa.dot.gov/policyinformation/travel_monitoring/tvt.cfm?CFID=210588508&amp;CFTOKEN=738ef6d3a5c44efd-E63E30CD-BD2A-5E9A-7A89791FCE1CE6FB</a:t>
            </a:r>
            <a:endParaRPr lang="en-US" sz="1800" u="sng" dirty="0">
              <a:solidFill>
                <a:srgbClr val="0563C1"/>
              </a:solidFill>
              <a:latin typeface="Calibri" panose="020F0502020204030204" pitchFamily="34" charset="0"/>
              <a:cs typeface="Times New Roman" panose="02020603050405020304" pitchFamily="18" charset="0"/>
            </a:endParaRPr>
          </a:p>
          <a:p>
            <a:pPr marL="0" indent="0">
              <a:buNone/>
            </a:pPr>
            <a:r>
              <a:rPr lang="en-US" b="1" u="sng" dirty="0"/>
              <a:t>Slide 7 </a:t>
            </a:r>
          </a:p>
          <a:p>
            <a:pPr marL="0" indent="0">
              <a:buNone/>
            </a:pPr>
            <a:r>
              <a:rPr lang="en-US" dirty="0"/>
              <a:t>Calculations utilizing slide 4 &amp; 5 sources</a:t>
            </a:r>
          </a:p>
          <a:p>
            <a:pPr marL="0" indent="0">
              <a:buNone/>
            </a:pPr>
            <a:r>
              <a:rPr lang="en-US" b="1" u="sng" dirty="0"/>
              <a:t>Slide 8</a:t>
            </a:r>
          </a:p>
          <a:p>
            <a:pPr marL="0" indent="0">
              <a:buNone/>
            </a:pPr>
            <a:r>
              <a:rPr lang="en-US" sz="1800" u="sng" dirty="0">
                <a:solidFill>
                  <a:srgbClr val="0563C1"/>
                </a:solidFill>
                <a:latin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https://trends.google.com/trends/explore?date=2005-01-01%202022-01-01&amp;geo=US&amp;q=airline%20safety</a:t>
            </a:r>
            <a:endParaRPr lang="en-US" sz="1800" u="sng" dirty="0">
              <a:solidFill>
                <a:srgbClr val="0563C1"/>
              </a:solidFill>
              <a:latin typeface="Calibri" panose="020F0502020204030204" pitchFamily="34" charset="0"/>
              <a:cs typeface="Times New Roman" panose="02020603050405020304" pitchFamily="18" charset="0"/>
            </a:endParaRPr>
          </a:p>
          <a:p>
            <a:pPr marL="0" indent="0">
              <a:buNone/>
            </a:pPr>
            <a:r>
              <a:rPr lang="en-US" b="1" u="sng" dirty="0"/>
              <a:t>Slide 9 </a:t>
            </a:r>
          </a:p>
          <a:p>
            <a:pPr marL="0" indent="0">
              <a:buNone/>
            </a:pPr>
            <a:r>
              <a:rPr lang="en-US" sz="1800" u="sng" dirty="0">
                <a:solidFill>
                  <a:srgbClr val="0563C1"/>
                </a:solidFill>
                <a:latin typeface="Calibri" panose="020F0502020204030204" pitchFamily="34" charset="0"/>
                <a:cs typeface="Times New Roman" panose="02020603050405020304" pitchFamily="18" charset="0"/>
              </a:rPr>
              <a:t>https://www.faa.gov/data_research/aviation/aerospace_forecasts/</a:t>
            </a:r>
          </a:p>
        </p:txBody>
      </p:sp>
    </p:spTree>
    <p:extLst>
      <p:ext uri="{BB962C8B-B14F-4D97-AF65-F5344CB8AC3E}">
        <p14:creationId xmlns:p14="http://schemas.microsoft.com/office/powerpoint/2010/main" val="1069657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7" name="Graphic 6" descr="Check List">
            <a:extLst>
              <a:ext uri="{FF2B5EF4-FFF2-40B4-BE49-F238E27FC236}">
                <a16:creationId xmlns:a16="http://schemas.microsoft.com/office/drawing/2014/main" id="{A786B3A7-2BA8-42CA-B0C1-0319304445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2064" y="1131152"/>
            <a:ext cx="4593715" cy="4593715"/>
          </a:xfrm>
          <a:prstGeom prst="rect">
            <a:avLst/>
          </a:prstGeom>
        </p:spPr>
      </p:pic>
      <p:sp>
        <p:nvSpPr>
          <p:cNvPr id="3" name="Content Placeholder 2">
            <a:extLst>
              <a:ext uri="{FF2B5EF4-FFF2-40B4-BE49-F238E27FC236}">
                <a16:creationId xmlns:a16="http://schemas.microsoft.com/office/drawing/2014/main" id="{05492387-017B-4F67-88E0-74C44F678004}"/>
              </a:ext>
            </a:extLst>
          </p:cNvPr>
          <p:cNvSpPr>
            <a:spLocks noGrp="1"/>
          </p:cNvSpPr>
          <p:nvPr>
            <p:ph idx="1"/>
          </p:nvPr>
        </p:nvSpPr>
        <p:spPr>
          <a:xfrm>
            <a:off x="6106703" y="2057400"/>
            <a:ext cx="5364444" cy="4038600"/>
          </a:xfrm>
        </p:spPr>
        <p:txBody>
          <a:bodyPr>
            <a:normAutofit/>
          </a:bodyPr>
          <a:lstStyle/>
          <a:p>
            <a:pPr marL="0" indent="0">
              <a:buNone/>
            </a:pPr>
            <a:r>
              <a:rPr lang="en-US" dirty="0">
                <a:latin typeface="+mj-lt"/>
              </a:rPr>
              <a:t>Agenda</a:t>
            </a:r>
          </a:p>
          <a:p>
            <a:r>
              <a:rPr lang="en-US" dirty="0"/>
              <a:t>Background</a:t>
            </a:r>
          </a:p>
          <a:p>
            <a:r>
              <a:rPr lang="en-US" dirty="0"/>
              <a:t>Initial Findings</a:t>
            </a:r>
          </a:p>
          <a:p>
            <a:r>
              <a:rPr lang="en-US" dirty="0"/>
              <a:t>Summary and Next Steps</a:t>
            </a:r>
          </a:p>
        </p:txBody>
      </p:sp>
    </p:spTree>
    <p:extLst>
      <p:ext uri="{BB962C8B-B14F-4D97-AF65-F5344CB8AC3E}">
        <p14:creationId xmlns:p14="http://schemas.microsoft.com/office/powerpoint/2010/main" val="4036164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2C6E-0DCF-4583-A640-DD3020B101D3}"/>
              </a:ext>
            </a:extLst>
          </p:cNvPr>
          <p:cNvSpPr>
            <a:spLocks noGrp="1"/>
          </p:cNvSpPr>
          <p:nvPr>
            <p:ph type="title"/>
          </p:nvPr>
        </p:nvSpPr>
        <p:spPr>
          <a:xfrm>
            <a:off x="1484311" y="685801"/>
            <a:ext cx="10018713" cy="536510"/>
          </a:xfrm>
        </p:spPr>
        <p:txBody>
          <a:bodyPr>
            <a:normAutofit fontScale="90000"/>
          </a:bodyPr>
          <a:lstStyle/>
          <a:p>
            <a:r>
              <a:rPr lang="en-US" dirty="0"/>
              <a:t>Background</a:t>
            </a:r>
          </a:p>
        </p:txBody>
      </p:sp>
      <p:sp>
        <p:nvSpPr>
          <p:cNvPr id="3" name="Content Placeholder 2">
            <a:extLst>
              <a:ext uri="{FF2B5EF4-FFF2-40B4-BE49-F238E27FC236}">
                <a16:creationId xmlns:a16="http://schemas.microsoft.com/office/drawing/2014/main" id="{05492387-017B-4F67-88E0-74C44F678004}"/>
              </a:ext>
            </a:extLst>
          </p:cNvPr>
          <p:cNvSpPr>
            <a:spLocks noGrp="1"/>
          </p:cNvSpPr>
          <p:nvPr>
            <p:ph idx="1"/>
          </p:nvPr>
        </p:nvSpPr>
        <p:spPr>
          <a:xfrm>
            <a:off x="1484310" y="1306287"/>
            <a:ext cx="10018713" cy="4484914"/>
          </a:xfrm>
        </p:spPr>
        <p:txBody>
          <a:bodyPr anchor="t">
            <a:normAutofit/>
          </a:bodyPr>
          <a:lstStyle/>
          <a:p>
            <a:pPr marL="0" indent="0">
              <a:buNone/>
            </a:pPr>
            <a:r>
              <a:rPr lang="en-US" dirty="0"/>
              <a:t>Problem Statement</a:t>
            </a:r>
          </a:p>
          <a:p>
            <a:pPr marL="0" indent="0">
              <a:buNone/>
            </a:pPr>
            <a:r>
              <a:rPr lang="en-US" sz="1500" b="0" i="0" dirty="0">
                <a:solidFill>
                  <a:srgbClr val="000000"/>
                </a:solidFill>
                <a:effectLst/>
              </a:rPr>
              <a:t>Due to recent airline crashes, the media has been promoting statistics stating air is no longer a safe way to travel. </a:t>
            </a:r>
            <a:endParaRPr lang="en-US" sz="1500" dirty="0"/>
          </a:p>
          <a:p>
            <a:pPr marL="0" indent="0">
              <a:buNone/>
            </a:pPr>
            <a:r>
              <a:rPr lang="en-US" dirty="0"/>
              <a:t>Preliminary Actions Taken</a:t>
            </a:r>
          </a:p>
          <a:p>
            <a:pPr marL="0" indent="0">
              <a:buNone/>
            </a:pPr>
            <a:r>
              <a:rPr lang="en-US" sz="1500" dirty="0">
                <a:solidFill>
                  <a:schemeClr val="tx1"/>
                </a:solidFill>
              </a:rPr>
              <a:t>Initial efforts have centered on a data focused review of historical trends of airline and motor vehicle incidents, measurement of activities, and popularity of search terms from a geographical perspective. Supplementary metrics on the airline industry from regulatory bodies have been included for future consideration to mitigate media reports. </a:t>
            </a:r>
          </a:p>
          <a:p>
            <a:pPr marL="0" indent="0">
              <a:buNone/>
            </a:pPr>
            <a:r>
              <a:rPr lang="en-US" dirty="0"/>
              <a:t>Summary of areas reviewed</a:t>
            </a:r>
          </a:p>
          <a:p>
            <a:r>
              <a:rPr lang="en-US" sz="1600" dirty="0">
                <a:solidFill>
                  <a:schemeClr val="tx1"/>
                </a:solidFill>
              </a:rPr>
              <a:t>Recent and historical airline and motor vehicle fatalities and injuries</a:t>
            </a:r>
          </a:p>
          <a:p>
            <a:r>
              <a:rPr lang="en-US" sz="1600" dirty="0">
                <a:solidFill>
                  <a:schemeClr val="tx1"/>
                </a:solidFill>
              </a:rPr>
              <a:t>Airline and motor vehicle usage</a:t>
            </a:r>
          </a:p>
          <a:p>
            <a:r>
              <a:rPr lang="en-US" sz="1600" dirty="0">
                <a:solidFill>
                  <a:schemeClr val="tx1"/>
                </a:solidFill>
              </a:rPr>
              <a:t>Search trends for airline safety by region</a:t>
            </a:r>
          </a:p>
          <a:p>
            <a:r>
              <a:rPr lang="en-US" sz="1600" dirty="0">
                <a:solidFill>
                  <a:schemeClr val="tx1"/>
                </a:solidFill>
              </a:rPr>
              <a:t>Recent sales airline sales</a:t>
            </a:r>
          </a:p>
        </p:txBody>
      </p:sp>
    </p:spTree>
    <p:extLst>
      <p:ext uri="{BB962C8B-B14F-4D97-AF65-F5344CB8AC3E}">
        <p14:creationId xmlns:p14="http://schemas.microsoft.com/office/powerpoint/2010/main" val="254876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4AC9-8440-4644-A043-BE78EDFC6652}"/>
              </a:ext>
            </a:extLst>
          </p:cNvPr>
          <p:cNvSpPr>
            <a:spLocks noGrp="1"/>
          </p:cNvSpPr>
          <p:nvPr>
            <p:ph type="title"/>
          </p:nvPr>
        </p:nvSpPr>
        <p:spPr/>
        <p:txBody>
          <a:bodyPr/>
          <a:lstStyle/>
          <a:p>
            <a:r>
              <a:rPr lang="en-US" sz="4400" dirty="0"/>
              <a:t>Initial Findings: 2020 Travel Fatalities</a:t>
            </a:r>
            <a:endParaRPr lang="en-US" dirty="0"/>
          </a:p>
        </p:txBody>
      </p:sp>
      <p:pic>
        <p:nvPicPr>
          <p:cNvPr id="9" name="Picture 8">
            <a:extLst>
              <a:ext uri="{FF2B5EF4-FFF2-40B4-BE49-F238E27FC236}">
                <a16:creationId xmlns:a16="http://schemas.microsoft.com/office/drawing/2014/main" id="{3EB629EA-E08D-4C3D-9E1F-2B8B4A77B345}"/>
              </a:ext>
            </a:extLst>
          </p:cNvPr>
          <p:cNvPicPr>
            <a:picLocks noChangeAspect="1"/>
          </p:cNvPicPr>
          <p:nvPr/>
        </p:nvPicPr>
        <p:blipFill>
          <a:blip r:embed="rId3"/>
          <a:stretch>
            <a:fillRect/>
          </a:stretch>
        </p:blipFill>
        <p:spPr>
          <a:xfrm>
            <a:off x="2445174" y="1965960"/>
            <a:ext cx="7271172" cy="4129535"/>
          </a:xfrm>
          <a:prstGeom prst="rect">
            <a:avLst/>
          </a:prstGeom>
        </p:spPr>
      </p:pic>
    </p:spTree>
    <p:extLst>
      <p:ext uri="{BB962C8B-B14F-4D97-AF65-F5344CB8AC3E}">
        <p14:creationId xmlns:p14="http://schemas.microsoft.com/office/powerpoint/2010/main" val="421080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2C6E-0DCF-4583-A640-DD3020B101D3}"/>
              </a:ext>
            </a:extLst>
          </p:cNvPr>
          <p:cNvSpPr>
            <a:spLocks noGrp="1"/>
          </p:cNvSpPr>
          <p:nvPr>
            <p:ph type="title"/>
          </p:nvPr>
        </p:nvSpPr>
        <p:spPr>
          <a:xfrm>
            <a:off x="1134791" y="685801"/>
            <a:ext cx="10368234" cy="536510"/>
          </a:xfrm>
        </p:spPr>
        <p:txBody>
          <a:bodyPr>
            <a:normAutofit fontScale="90000"/>
          </a:bodyPr>
          <a:lstStyle/>
          <a:p>
            <a:r>
              <a:rPr lang="en-US" dirty="0"/>
              <a:t>Initial Findings Continued: Injuries and Fatalities</a:t>
            </a:r>
          </a:p>
        </p:txBody>
      </p:sp>
      <p:pic>
        <p:nvPicPr>
          <p:cNvPr id="5" name="Picture 4">
            <a:extLst>
              <a:ext uri="{FF2B5EF4-FFF2-40B4-BE49-F238E27FC236}">
                <a16:creationId xmlns:a16="http://schemas.microsoft.com/office/drawing/2014/main" id="{4A15218E-C564-4D38-9E76-E283CACC622E}"/>
              </a:ext>
            </a:extLst>
          </p:cNvPr>
          <p:cNvPicPr>
            <a:picLocks noChangeAspect="1"/>
          </p:cNvPicPr>
          <p:nvPr/>
        </p:nvPicPr>
        <p:blipFill>
          <a:blip r:embed="rId3"/>
          <a:stretch>
            <a:fillRect/>
          </a:stretch>
        </p:blipFill>
        <p:spPr>
          <a:xfrm>
            <a:off x="911882" y="1771662"/>
            <a:ext cx="10368235" cy="3474716"/>
          </a:xfrm>
          <a:prstGeom prst="rect">
            <a:avLst/>
          </a:prstGeom>
        </p:spPr>
      </p:pic>
    </p:spTree>
    <p:extLst>
      <p:ext uri="{BB962C8B-B14F-4D97-AF65-F5344CB8AC3E}">
        <p14:creationId xmlns:p14="http://schemas.microsoft.com/office/powerpoint/2010/main" val="4169896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2C6E-0DCF-4583-A640-DD3020B101D3}"/>
              </a:ext>
            </a:extLst>
          </p:cNvPr>
          <p:cNvSpPr>
            <a:spLocks noGrp="1"/>
          </p:cNvSpPr>
          <p:nvPr>
            <p:ph type="title"/>
          </p:nvPr>
        </p:nvSpPr>
        <p:spPr>
          <a:xfrm>
            <a:off x="1484311" y="685801"/>
            <a:ext cx="10018713" cy="536510"/>
          </a:xfrm>
        </p:spPr>
        <p:txBody>
          <a:bodyPr>
            <a:noAutofit/>
          </a:bodyPr>
          <a:lstStyle/>
          <a:p>
            <a:r>
              <a:rPr lang="en-US" sz="3600" dirty="0"/>
              <a:t>Initial Findings Continued: Flight Hours and Miles</a:t>
            </a:r>
          </a:p>
        </p:txBody>
      </p:sp>
      <p:pic>
        <p:nvPicPr>
          <p:cNvPr id="5" name="Picture 4">
            <a:extLst>
              <a:ext uri="{FF2B5EF4-FFF2-40B4-BE49-F238E27FC236}">
                <a16:creationId xmlns:a16="http://schemas.microsoft.com/office/drawing/2014/main" id="{2D48F057-FEDF-4FEF-B661-660E16C2D65E}"/>
              </a:ext>
            </a:extLst>
          </p:cNvPr>
          <p:cNvPicPr>
            <a:picLocks noChangeAspect="1"/>
          </p:cNvPicPr>
          <p:nvPr/>
        </p:nvPicPr>
        <p:blipFill>
          <a:blip r:embed="rId3"/>
          <a:stretch>
            <a:fillRect/>
          </a:stretch>
        </p:blipFill>
        <p:spPr>
          <a:xfrm>
            <a:off x="952100" y="2113628"/>
            <a:ext cx="10287799" cy="3200649"/>
          </a:xfrm>
          <a:prstGeom prst="rect">
            <a:avLst/>
          </a:prstGeom>
        </p:spPr>
      </p:pic>
    </p:spTree>
    <p:extLst>
      <p:ext uri="{BB962C8B-B14F-4D97-AF65-F5344CB8AC3E}">
        <p14:creationId xmlns:p14="http://schemas.microsoft.com/office/powerpoint/2010/main" val="210120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CCD5-7761-47BB-9CF2-869DE2D5D6F4}"/>
              </a:ext>
            </a:extLst>
          </p:cNvPr>
          <p:cNvSpPr>
            <a:spLocks noGrp="1"/>
          </p:cNvSpPr>
          <p:nvPr>
            <p:ph type="title"/>
          </p:nvPr>
        </p:nvSpPr>
        <p:spPr>
          <a:xfrm>
            <a:off x="970878" y="972669"/>
            <a:ext cx="3342939" cy="2617695"/>
          </a:xfrm>
        </p:spPr>
        <p:txBody>
          <a:bodyPr anchor="t"/>
          <a:lstStyle/>
          <a:p>
            <a:r>
              <a:rPr lang="en-US" sz="4400" dirty="0"/>
              <a:t>Initial Findings Continued: Simple Stats</a:t>
            </a:r>
            <a:endParaRPr lang="en-US" dirty="0"/>
          </a:p>
        </p:txBody>
      </p:sp>
      <p:graphicFrame>
        <p:nvGraphicFramePr>
          <p:cNvPr id="4" name="Table 3">
            <a:extLst>
              <a:ext uri="{FF2B5EF4-FFF2-40B4-BE49-F238E27FC236}">
                <a16:creationId xmlns:a16="http://schemas.microsoft.com/office/drawing/2014/main" id="{E1D99A47-FCE6-4B77-805D-E08059152E24}"/>
              </a:ext>
            </a:extLst>
          </p:cNvPr>
          <p:cNvGraphicFramePr>
            <a:graphicFrameLocks noGrp="1"/>
          </p:cNvGraphicFramePr>
          <p:nvPr>
            <p:extLst>
              <p:ext uri="{D42A27DB-BD31-4B8C-83A1-F6EECF244321}">
                <p14:modId xmlns:p14="http://schemas.microsoft.com/office/powerpoint/2010/main" val="3592886792"/>
              </p:ext>
            </p:extLst>
          </p:nvPr>
        </p:nvGraphicFramePr>
        <p:xfrm>
          <a:off x="4673785" y="1326405"/>
          <a:ext cx="6375215" cy="2395983"/>
        </p:xfrm>
        <a:graphic>
          <a:graphicData uri="http://schemas.openxmlformats.org/drawingml/2006/table">
            <a:tbl>
              <a:tblPr firstRow="1" bandRow="1">
                <a:tableStyleId>{5C22544A-7EE6-4342-B048-85BDC9FD1C3A}</a:tableStyleId>
              </a:tblPr>
              <a:tblGrid>
                <a:gridCol w="1657217">
                  <a:extLst>
                    <a:ext uri="{9D8B030D-6E8A-4147-A177-3AD203B41FA5}">
                      <a16:colId xmlns:a16="http://schemas.microsoft.com/office/drawing/2014/main" val="1363562810"/>
                    </a:ext>
                  </a:extLst>
                </a:gridCol>
                <a:gridCol w="1535088">
                  <a:extLst>
                    <a:ext uri="{9D8B030D-6E8A-4147-A177-3AD203B41FA5}">
                      <a16:colId xmlns:a16="http://schemas.microsoft.com/office/drawing/2014/main" val="4276364310"/>
                    </a:ext>
                  </a:extLst>
                </a:gridCol>
                <a:gridCol w="1707322">
                  <a:extLst>
                    <a:ext uri="{9D8B030D-6E8A-4147-A177-3AD203B41FA5}">
                      <a16:colId xmlns:a16="http://schemas.microsoft.com/office/drawing/2014/main" val="1183456182"/>
                    </a:ext>
                  </a:extLst>
                </a:gridCol>
                <a:gridCol w="1475588">
                  <a:extLst>
                    <a:ext uri="{9D8B030D-6E8A-4147-A177-3AD203B41FA5}">
                      <a16:colId xmlns:a16="http://schemas.microsoft.com/office/drawing/2014/main" val="1525471520"/>
                    </a:ext>
                  </a:extLst>
                </a:gridCol>
              </a:tblGrid>
              <a:tr h="345255">
                <a:tc gridSpan="4">
                  <a:txBody>
                    <a:bodyPr/>
                    <a:lstStyle/>
                    <a:p>
                      <a:pPr algn="ctr" fontAlgn="b"/>
                      <a:r>
                        <a:rPr lang="en-US" sz="2100" u="none" strike="noStrike" dirty="0">
                          <a:solidFill>
                            <a:sysClr val="windowText" lastClr="000000"/>
                          </a:solidFill>
                          <a:effectLst/>
                        </a:rPr>
                        <a:t>2019</a:t>
                      </a:r>
                      <a:endParaRPr lang="en-US" sz="2100" b="0" i="0" u="none" strike="noStrike" dirty="0">
                        <a:solidFill>
                          <a:sysClr val="windowText" lastClr="000000"/>
                        </a:solidFill>
                        <a:effectLst/>
                        <a:latin typeface="Calibri" panose="020F0502020204030204" pitchFamily="34" charset="0"/>
                      </a:endParaRPr>
                    </a:p>
                  </a:txBody>
                  <a:tcPr marL="18281" marR="18281" marT="18281" marB="0" anchor="b">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49557681"/>
                  </a:ext>
                </a:extLst>
              </a:tr>
              <a:tr h="345255">
                <a:tc gridSpan="2">
                  <a:txBody>
                    <a:bodyPr/>
                    <a:lstStyle/>
                    <a:p>
                      <a:pPr algn="ctr" fontAlgn="b"/>
                      <a:r>
                        <a:rPr lang="en-US" sz="2100" u="none" strike="noStrike" dirty="0">
                          <a:effectLst/>
                        </a:rPr>
                        <a:t>Airline Travel</a:t>
                      </a:r>
                      <a:endParaRPr lang="en-US" sz="2100" b="0" i="0" u="none" strike="noStrike" dirty="0">
                        <a:solidFill>
                          <a:srgbClr val="000000"/>
                        </a:solidFill>
                        <a:effectLst/>
                        <a:latin typeface="Calibri" panose="020F0502020204030204" pitchFamily="34" charset="0"/>
                      </a:endParaRPr>
                    </a:p>
                  </a:txBody>
                  <a:tcPr marL="18281" marR="18281" marT="18281" marB="0" anchor="b">
                    <a:solidFill>
                      <a:schemeClr val="accent6">
                        <a:lumMod val="60000"/>
                        <a:lumOff val="40000"/>
                      </a:schemeClr>
                    </a:solidFill>
                  </a:tcPr>
                </a:tc>
                <a:tc hMerge="1">
                  <a:txBody>
                    <a:bodyPr/>
                    <a:lstStyle/>
                    <a:p>
                      <a:endParaRPr lang="en-US"/>
                    </a:p>
                  </a:txBody>
                  <a:tcPr/>
                </a:tc>
                <a:tc gridSpan="2">
                  <a:txBody>
                    <a:bodyPr/>
                    <a:lstStyle/>
                    <a:p>
                      <a:pPr algn="ctr" fontAlgn="b"/>
                      <a:r>
                        <a:rPr lang="en-US" sz="2100" u="none" strike="noStrike" dirty="0">
                          <a:effectLst/>
                        </a:rPr>
                        <a:t>Motor Travel</a:t>
                      </a:r>
                      <a:endParaRPr lang="en-US" sz="2100" b="0" i="0" u="none" strike="noStrike" dirty="0">
                        <a:solidFill>
                          <a:srgbClr val="000000"/>
                        </a:solidFill>
                        <a:effectLst/>
                        <a:latin typeface="Calibri" panose="020F0502020204030204" pitchFamily="34" charset="0"/>
                      </a:endParaRPr>
                    </a:p>
                  </a:txBody>
                  <a:tcPr marL="18281" marR="18281" marT="18281" marB="0" anchor="b">
                    <a:solidFill>
                      <a:schemeClr val="accent6">
                        <a:lumMod val="60000"/>
                        <a:lumOff val="40000"/>
                      </a:schemeClr>
                    </a:solidFill>
                  </a:tcPr>
                </a:tc>
                <a:tc hMerge="1">
                  <a:txBody>
                    <a:bodyPr/>
                    <a:lstStyle/>
                    <a:p>
                      <a:endParaRPr lang="en-US"/>
                    </a:p>
                  </a:txBody>
                  <a:tcPr/>
                </a:tc>
                <a:extLst>
                  <a:ext uri="{0D108BD9-81ED-4DB2-BD59-A6C34878D82A}">
                    <a16:rowId xmlns:a16="http://schemas.microsoft.com/office/drawing/2014/main" val="4274155018"/>
                  </a:ext>
                </a:extLst>
              </a:tr>
              <a:tr h="345255">
                <a:tc>
                  <a:txBody>
                    <a:bodyPr/>
                    <a:lstStyle/>
                    <a:p>
                      <a:pPr algn="ctr" fontAlgn="b"/>
                      <a:r>
                        <a:rPr lang="en-US" sz="2100" u="none" strike="noStrike" dirty="0">
                          <a:effectLst/>
                        </a:rPr>
                        <a:t>Fatality Rate</a:t>
                      </a:r>
                      <a:endParaRPr lang="en-US" sz="2100" b="0" i="0" u="none" strike="noStrike" dirty="0">
                        <a:solidFill>
                          <a:srgbClr val="000000"/>
                        </a:solidFill>
                        <a:effectLst/>
                        <a:latin typeface="Calibri" panose="020F0502020204030204" pitchFamily="34" charset="0"/>
                      </a:endParaRPr>
                    </a:p>
                  </a:txBody>
                  <a:tcPr marL="18281" marR="18281" marT="18281" marB="0" anchor="b">
                    <a:solidFill>
                      <a:schemeClr val="accent1">
                        <a:lumMod val="40000"/>
                        <a:lumOff val="60000"/>
                      </a:schemeClr>
                    </a:solidFill>
                  </a:tcPr>
                </a:tc>
                <a:tc>
                  <a:txBody>
                    <a:bodyPr/>
                    <a:lstStyle/>
                    <a:p>
                      <a:pPr algn="ctr" fontAlgn="b"/>
                      <a:r>
                        <a:rPr lang="en-US" sz="2100" u="none" strike="noStrike" dirty="0">
                          <a:effectLst/>
                        </a:rPr>
                        <a:t>Injury Rate</a:t>
                      </a:r>
                      <a:endParaRPr lang="en-US" sz="2100" b="0" i="0" u="none" strike="noStrike" dirty="0">
                        <a:solidFill>
                          <a:srgbClr val="000000"/>
                        </a:solidFill>
                        <a:effectLst/>
                        <a:latin typeface="Calibri" panose="020F0502020204030204" pitchFamily="34" charset="0"/>
                      </a:endParaRPr>
                    </a:p>
                  </a:txBody>
                  <a:tcPr marL="18281" marR="18281" marT="18281" marB="0" anchor="b">
                    <a:solidFill>
                      <a:schemeClr val="accent1">
                        <a:lumMod val="40000"/>
                        <a:lumOff val="60000"/>
                      </a:schemeClr>
                    </a:solidFill>
                  </a:tcPr>
                </a:tc>
                <a:tc>
                  <a:txBody>
                    <a:bodyPr/>
                    <a:lstStyle/>
                    <a:p>
                      <a:pPr algn="ctr" fontAlgn="b"/>
                      <a:r>
                        <a:rPr lang="en-US" sz="2100" u="none" strike="noStrike" dirty="0">
                          <a:effectLst/>
                        </a:rPr>
                        <a:t>Fatality Rate</a:t>
                      </a:r>
                      <a:endParaRPr lang="en-US" sz="2100" b="0" i="0" u="none" strike="noStrike" dirty="0">
                        <a:solidFill>
                          <a:srgbClr val="000000"/>
                        </a:solidFill>
                        <a:effectLst/>
                        <a:latin typeface="Calibri" panose="020F0502020204030204" pitchFamily="34" charset="0"/>
                      </a:endParaRPr>
                    </a:p>
                  </a:txBody>
                  <a:tcPr marL="18281" marR="18281" marT="18281" marB="0" anchor="b">
                    <a:solidFill>
                      <a:schemeClr val="accent1">
                        <a:lumMod val="40000"/>
                        <a:lumOff val="60000"/>
                      </a:schemeClr>
                    </a:solidFill>
                  </a:tcPr>
                </a:tc>
                <a:tc>
                  <a:txBody>
                    <a:bodyPr/>
                    <a:lstStyle/>
                    <a:p>
                      <a:pPr algn="ctr" fontAlgn="b"/>
                      <a:r>
                        <a:rPr lang="en-US" sz="2100" u="none" strike="noStrike" dirty="0">
                          <a:effectLst/>
                        </a:rPr>
                        <a:t>Injury Rate</a:t>
                      </a:r>
                      <a:endParaRPr lang="en-US" sz="2100" b="0" i="0" u="none" strike="noStrike" dirty="0">
                        <a:solidFill>
                          <a:srgbClr val="000000"/>
                        </a:solidFill>
                        <a:effectLst/>
                        <a:latin typeface="Calibri" panose="020F0502020204030204" pitchFamily="34" charset="0"/>
                      </a:endParaRPr>
                    </a:p>
                  </a:txBody>
                  <a:tcPr marL="18281" marR="18281" marT="18281" marB="0" anchor="b">
                    <a:solidFill>
                      <a:schemeClr val="accent1">
                        <a:lumMod val="40000"/>
                        <a:lumOff val="60000"/>
                      </a:schemeClr>
                    </a:solidFill>
                  </a:tcPr>
                </a:tc>
                <a:extLst>
                  <a:ext uri="{0D108BD9-81ED-4DB2-BD59-A6C34878D82A}">
                    <a16:rowId xmlns:a16="http://schemas.microsoft.com/office/drawing/2014/main" val="1980941673"/>
                  </a:ext>
                </a:extLst>
              </a:tr>
              <a:tr h="345255">
                <a:tc>
                  <a:txBody>
                    <a:bodyPr/>
                    <a:lstStyle/>
                    <a:p>
                      <a:pPr algn="ctr" fontAlgn="b"/>
                      <a:r>
                        <a:rPr lang="en-US" sz="2100" u="none" strike="noStrike" dirty="0">
                          <a:effectLst/>
                        </a:rPr>
                        <a:t>0.00001%</a:t>
                      </a:r>
                      <a:endParaRPr lang="en-US" sz="2100" b="0" i="0" u="none" strike="noStrike" dirty="0">
                        <a:solidFill>
                          <a:srgbClr val="000000"/>
                        </a:solidFill>
                        <a:effectLst/>
                        <a:latin typeface="Calibri" panose="020F0502020204030204" pitchFamily="34" charset="0"/>
                      </a:endParaRPr>
                    </a:p>
                  </a:txBody>
                  <a:tcPr marL="18281" marR="18281" marT="18281" marB="0" anchor="b">
                    <a:solidFill>
                      <a:schemeClr val="accent1">
                        <a:lumMod val="40000"/>
                        <a:lumOff val="60000"/>
                      </a:schemeClr>
                    </a:solidFill>
                  </a:tcPr>
                </a:tc>
                <a:tc>
                  <a:txBody>
                    <a:bodyPr/>
                    <a:lstStyle/>
                    <a:p>
                      <a:pPr algn="ctr" fontAlgn="b"/>
                      <a:r>
                        <a:rPr lang="en-US" sz="2100" u="none" strike="noStrike" dirty="0">
                          <a:effectLst/>
                        </a:rPr>
                        <a:t>0.00002%</a:t>
                      </a:r>
                      <a:endParaRPr lang="en-US" sz="2100" b="0" i="0" u="none" strike="noStrike" dirty="0">
                        <a:solidFill>
                          <a:srgbClr val="000000"/>
                        </a:solidFill>
                        <a:effectLst/>
                        <a:latin typeface="Calibri" panose="020F0502020204030204" pitchFamily="34" charset="0"/>
                      </a:endParaRPr>
                    </a:p>
                  </a:txBody>
                  <a:tcPr marL="18281" marR="18281" marT="18281" marB="0" anchor="b">
                    <a:solidFill>
                      <a:schemeClr val="accent1">
                        <a:lumMod val="40000"/>
                        <a:lumOff val="60000"/>
                      </a:schemeClr>
                    </a:solidFill>
                  </a:tcPr>
                </a:tc>
                <a:tc>
                  <a:txBody>
                    <a:bodyPr/>
                    <a:lstStyle/>
                    <a:p>
                      <a:pPr algn="ctr" fontAlgn="b"/>
                      <a:r>
                        <a:rPr lang="en-US" sz="2100" u="none" strike="noStrike" dirty="0">
                          <a:effectLst/>
                        </a:rPr>
                        <a:t>0.00102%</a:t>
                      </a:r>
                      <a:endParaRPr lang="en-US" sz="2100" b="0" i="0" u="none" strike="noStrike" dirty="0">
                        <a:solidFill>
                          <a:srgbClr val="000000"/>
                        </a:solidFill>
                        <a:effectLst/>
                        <a:latin typeface="Calibri" panose="020F0502020204030204" pitchFamily="34" charset="0"/>
                      </a:endParaRPr>
                    </a:p>
                  </a:txBody>
                  <a:tcPr marL="18281" marR="18281" marT="18281" marB="0" anchor="b">
                    <a:solidFill>
                      <a:schemeClr val="accent1">
                        <a:lumMod val="40000"/>
                        <a:lumOff val="60000"/>
                      </a:schemeClr>
                    </a:solidFill>
                  </a:tcPr>
                </a:tc>
                <a:tc>
                  <a:txBody>
                    <a:bodyPr/>
                    <a:lstStyle/>
                    <a:p>
                      <a:pPr algn="ctr" fontAlgn="b"/>
                      <a:r>
                        <a:rPr lang="en-US" sz="2100" u="none" strike="noStrike" dirty="0">
                          <a:effectLst/>
                        </a:rPr>
                        <a:t>0.05875%</a:t>
                      </a:r>
                      <a:endParaRPr lang="en-US" sz="2100" b="0" i="0" u="none" strike="noStrike" dirty="0">
                        <a:solidFill>
                          <a:srgbClr val="000000"/>
                        </a:solidFill>
                        <a:effectLst/>
                        <a:latin typeface="Calibri" panose="020F0502020204030204" pitchFamily="34" charset="0"/>
                      </a:endParaRPr>
                    </a:p>
                  </a:txBody>
                  <a:tcPr marL="18281" marR="18281" marT="18281" marB="0" anchor="b">
                    <a:solidFill>
                      <a:schemeClr val="accent1">
                        <a:lumMod val="40000"/>
                        <a:lumOff val="60000"/>
                      </a:schemeClr>
                    </a:solidFill>
                  </a:tcPr>
                </a:tc>
                <a:extLst>
                  <a:ext uri="{0D108BD9-81ED-4DB2-BD59-A6C34878D82A}">
                    <a16:rowId xmlns:a16="http://schemas.microsoft.com/office/drawing/2014/main" val="539709982"/>
                  </a:ext>
                </a:extLst>
              </a:tr>
              <a:tr h="220841">
                <a:tc>
                  <a:txBody>
                    <a:bodyPr/>
                    <a:lstStyle/>
                    <a:p>
                      <a:pPr algn="ctr" fontAlgn="b"/>
                      <a:r>
                        <a:rPr lang="en-US" sz="2100" u="none" strike="noStrike" dirty="0">
                          <a:effectLst/>
                        </a:rPr>
                        <a:t>Fatality per</a:t>
                      </a:r>
                      <a:endParaRPr lang="en-US" sz="2100" b="0" i="0" u="none" strike="noStrike" dirty="0">
                        <a:solidFill>
                          <a:srgbClr val="000000"/>
                        </a:solidFill>
                        <a:effectLst/>
                        <a:latin typeface="Calibri" panose="020F0502020204030204" pitchFamily="34" charset="0"/>
                      </a:endParaRPr>
                    </a:p>
                  </a:txBody>
                  <a:tcPr marL="18281" marR="18281" marT="18281" marB="0" anchor="b">
                    <a:solidFill>
                      <a:schemeClr val="accent2">
                        <a:lumMod val="40000"/>
                        <a:lumOff val="60000"/>
                      </a:schemeClr>
                    </a:solidFill>
                  </a:tcPr>
                </a:tc>
                <a:tc>
                  <a:txBody>
                    <a:bodyPr/>
                    <a:lstStyle/>
                    <a:p>
                      <a:pPr algn="ctr" fontAlgn="b"/>
                      <a:r>
                        <a:rPr lang="en-US" sz="2100" u="none" strike="noStrike" dirty="0">
                          <a:effectLst/>
                        </a:rPr>
                        <a:t>Injury per</a:t>
                      </a:r>
                      <a:endParaRPr lang="en-US" sz="2100" b="0" i="0" u="none" strike="noStrike" dirty="0">
                        <a:solidFill>
                          <a:srgbClr val="000000"/>
                        </a:solidFill>
                        <a:effectLst/>
                        <a:latin typeface="Calibri" panose="020F0502020204030204" pitchFamily="34" charset="0"/>
                      </a:endParaRPr>
                    </a:p>
                  </a:txBody>
                  <a:tcPr marL="18281" marR="18281" marT="18281" marB="0" anchor="b">
                    <a:solidFill>
                      <a:schemeClr val="accent2">
                        <a:lumMod val="40000"/>
                        <a:lumOff val="60000"/>
                      </a:schemeClr>
                    </a:solidFill>
                  </a:tcPr>
                </a:tc>
                <a:tc>
                  <a:txBody>
                    <a:bodyPr/>
                    <a:lstStyle/>
                    <a:p>
                      <a:pPr algn="ctr" fontAlgn="b"/>
                      <a:r>
                        <a:rPr lang="en-US" sz="2100" u="none" strike="noStrike" dirty="0">
                          <a:effectLst/>
                        </a:rPr>
                        <a:t>Fatality per</a:t>
                      </a:r>
                      <a:endParaRPr lang="en-US" sz="2100" b="0" i="0" u="none" strike="noStrike" dirty="0">
                        <a:solidFill>
                          <a:srgbClr val="000000"/>
                        </a:solidFill>
                        <a:effectLst/>
                        <a:latin typeface="Calibri" panose="020F0502020204030204" pitchFamily="34" charset="0"/>
                      </a:endParaRPr>
                    </a:p>
                  </a:txBody>
                  <a:tcPr marL="18281" marR="18281" marT="18281" marB="0" anchor="b">
                    <a:solidFill>
                      <a:schemeClr val="accent2">
                        <a:lumMod val="40000"/>
                        <a:lumOff val="60000"/>
                      </a:schemeClr>
                    </a:solidFill>
                  </a:tcPr>
                </a:tc>
                <a:tc>
                  <a:txBody>
                    <a:bodyPr/>
                    <a:lstStyle/>
                    <a:p>
                      <a:pPr algn="ctr" fontAlgn="b"/>
                      <a:r>
                        <a:rPr lang="en-US" sz="2100" u="none" strike="noStrike" dirty="0">
                          <a:effectLst/>
                        </a:rPr>
                        <a:t>Injury per</a:t>
                      </a:r>
                      <a:endParaRPr lang="en-US" sz="2100" b="0" i="0" u="none" strike="noStrike" dirty="0">
                        <a:solidFill>
                          <a:srgbClr val="000000"/>
                        </a:solidFill>
                        <a:effectLst/>
                        <a:latin typeface="Calibri" panose="020F0502020204030204" pitchFamily="34" charset="0"/>
                      </a:endParaRPr>
                    </a:p>
                  </a:txBody>
                  <a:tcPr marL="18281" marR="18281" marT="18281" marB="0" anchor="b">
                    <a:solidFill>
                      <a:schemeClr val="accent2">
                        <a:lumMod val="40000"/>
                        <a:lumOff val="60000"/>
                      </a:schemeClr>
                    </a:solidFill>
                  </a:tcPr>
                </a:tc>
                <a:extLst>
                  <a:ext uri="{0D108BD9-81ED-4DB2-BD59-A6C34878D82A}">
                    <a16:rowId xmlns:a16="http://schemas.microsoft.com/office/drawing/2014/main" val="1601521135"/>
                  </a:ext>
                </a:extLst>
              </a:tr>
              <a:tr h="0">
                <a:tc>
                  <a:txBody>
                    <a:bodyPr/>
                    <a:lstStyle/>
                    <a:p>
                      <a:pPr algn="ctr" fontAlgn="b"/>
                      <a:r>
                        <a:rPr lang="en-US" sz="2100" u="none" strike="noStrike" dirty="0">
                          <a:effectLst/>
                        </a:rPr>
                        <a:t>9,894,206 </a:t>
                      </a:r>
                      <a:endParaRPr lang="en-US" sz="2100" b="0" i="0" u="none" strike="noStrike" dirty="0">
                        <a:solidFill>
                          <a:srgbClr val="000000"/>
                        </a:solidFill>
                        <a:effectLst/>
                        <a:latin typeface="Calibri" panose="020F0502020204030204" pitchFamily="34" charset="0"/>
                      </a:endParaRPr>
                    </a:p>
                  </a:txBody>
                  <a:tcPr marL="18281" marR="18281" marT="18281" marB="0" anchor="b">
                    <a:solidFill>
                      <a:schemeClr val="accent2">
                        <a:lumMod val="40000"/>
                        <a:lumOff val="60000"/>
                      </a:schemeClr>
                    </a:solidFill>
                  </a:tcPr>
                </a:tc>
                <a:tc>
                  <a:txBody>
                    <a:bodyPr/>
                    <a:lstStyle/>
                    <a:p>
                      <a:pPr algn="ctr" fontAlgn="b"/>
                      <a:r>
                        <a:rPr lang="en-US" sz="2100" u="none" strike="noStrike" dirty="0">
                          <a:effectLst/>
                        </a:rPr>
                        <a:t>6,596,137 </a:t>
                      </a:r>
                      <a:endParaRPr lang="en-US" sz="2100" b="0" i="0" u="none" strike="noStrike" dirty="0">
                        <a:solidFill>
                          <a:srgbClr val="000000"/>
                        </a:solidFill>
                        <a:effectLst/>
                        <a:latin typeface="Calibri" panose="020F0502020204030204" pitchFamily="34" charset="0"/>
                      </a:endParaRPr>
                    </a:p>
                  </a:txBody>
                  <a:tcPr marL="18281" marR="18281" marT="18281" marB="0" anchor="b">
                    <a:solidFill>
                      <a:schemeClr val="accent2">
                        <a:lumMod val="40000"/>
                        <a:lumOff val="60000"/>
                      </a:schemeClr>
                    </a:solidFill>
                  </a:tcPr>
                </a:tc>
                <a:tc>
                  <a:txBody>
                    <a:bodyPr/>
                    <a:lstStyle/>
                    <a:p>
                      <a:pPr algn="ctr" fontAlgn="b"/>
                      <a:r>
                        <a:rPr lang="en-US" sz="2100" u="none" strike="noStrike" dirty="0">
                          <a:effectLst/>
                        </a:rPr>
                        <a:t>98,116 </a:t>
                      </a:r>
                      <a:endParaRPr lang="en-US" sz="2100" b="0" i="0" u="none" strike="noStrike" dirty="0">
                        <a:solidFill>
                          <a:srgbClr val="000000"/>
                        </a:solidFill>
                        <a:effectLst/>
                        <a:latin typeface="Calibri" panose="020F0502020204030204" pitchFamily="34" charset="0"/>
                      </a:endParaRPr>
                    </a:p>
                  </a:txBody>
                  <a:tcPr marL="18281" marR="18281" marT="18281" marB="0" anchor="b">
                    <a:solidFill>
                      <a:schemeClr val="accent2">
                        <a:lumMod val="40000"/>
                        <a:lumOff val="60000"/>
                      </a:schemeClr>
                    </a:solidFill>
                  </a:tcPr>
                </a:tc>
                <a:tc>
                  <a:txBody>
                    <a:bodyPr/>
                    <a:lstStyle/>
                    <a:p>
                      <a:pPr algn="ctr" fontAlgn="b"/>
                      <a:r>
                        <a:rPr lang="en-US" sz="2100" u="none" strike="noStrike" dirty="0">
                          <a:effectLst/>
                        </a:rPr>
                        <a:t>1,702 </a:t>
                      </a:r>
                      <a:endParaRPr lang="en-US" sz="2100" b="0" i="0" u="none" strike="noStrike" dirty="0">
                        <a:solidFill>
                          <a:srgbClr val="000000"/>
                        </a:solidFill>
                        <a:effectLst/>
                        <a:latin typeface="Calibri" panose="020F0502020204030204" pitchFamily="34" charset="0"/>
                      </a:endParaRPr>
                    </a:p>
                  </a:txBody>
                  <a:tcPr marL="18281" marR="18281" marT="18281" marB="0" anchor="b">
                    <a:solidFill>
                      <a:schemeClr val="accent2">
                        <a:lumMod val="40000"/>
                        <a:lumOff val="60000"/>
                      </a:schemeClr>
                    </a:solidFill>
                  </a:tcPr>
                </a:tc>
                <a:extLst>
                  <a:ext uri="{0D108BD9-81ED-4DB2-BD59-A6C34878D82A}">
                    <a16:rowId xmlns:a16="http://schemas.microsoft.com/office/drawing/2014/main" val="2402194454"/>
                  </a:ext>
                </a:extLst>
              </a:tr>
              <a:tr h="0">
                <a:tc>
                  <a:txBody>
                    <a:bodyPr/>
                    <a:lstStyle/>
                    <a:p>
                      <a:pPr algn="ctr" fontAlgn="b"/>
                      <a:r>
                        <a:rPr lang="en-US" sz="2100" u="none" strike="noStrike" dirty="0">
                          <a:effectLst/>
                        </a:rPr>
                        <a:t> hours flown </a:t>
                      </a:r>
                      <a:endParaRPr lang="en-US" sz="2100" b="0" i="0" u="none" strike="noStrike" dirty="0">
                        <a:solidFill>
                          <a:srgbClr val="000000"/>
                        </a:solidFill>
                        <a:effectLst/>
                        <a:latin typeface="Calibri" panose="020F0502020204030204" pitchFamily="34" charset="0"/>
                      </a:endParaRPr>
                    </a:p>
                  </a:txBody>
                  <a:tcPr marL="18281" marR="18281" marT="18281" marB="0" anchor="b">
                    <a:solidFill>
                      <a:schemeClr val="accent2">
                        <a:lumMod val="40000"/>
                        <a:lumOff val="60000"/>
                      </a:schemeClr>
                    </a:solidFill>
                  </a:tcPr>
                </a:tc>
                <a:tc>
                  <a:txBody>
                    <a:bodyPr/>
                    <a:lstStyle/>
                    <a:p>
                      <a:pPr algn="ctr" fontAlgn="b"/>
                      <a:r>
                        <a:rPr lang="en-US" sz="2100" u="none" strike="noStrike" dirty="0">
                          <a:effectLst/>
                        </a:rPr>
                        <a:t> hours flown </a:t>
                      </a:r>
                      <a:endParaRPr lang="en-US" sz="2100" b="0" i="0" u="none" strike="noStrike" dirty="0">
                        <a:solidFill>
                          <a:srgbClr val="000000"/>
                        </a:solidFill>
                        <a:effectLst/>
                        <a:latin typeface="Calibri" panose="020F0502020204030204" pitchFamily="34" charset="0"/>
                      </a:endParaRPr>
                    </a:p>
                  </a:txBody>
                  <a:tcPr marL="18281" marR="18281" marT="18281" marB="0" anchor="b">
                    <a:solidFill>
                      <a:schemeClr val="accent2">
                        <a:lumMod val="40000"/>
                        <a:lumOff val="60000"/>
                      </a:schemeClr>
                    </a:solidFill>
                  </a:tcPr>
                </a:tc>
                <a:tc>
                  <a:txBody>
                    <a:bodyPr/>
                    <a:lstStyle/>
                    <a:p>
                      <a:pPr algn="ctr" fontAlgn="b"/>
                      <a:r>
                        <a:rPr lang="en-US" sz="2100" u="none" strike="noStrike" dirty="0">
                          <a:effectLst/>
                        </a:rPr>
                        <a:t>miles driven</a:t>
                      </a:r>
                      <a:endParaRPr lang="en-US" sz="2100" b="0" i="0" u="none" strike="noStrike" dirty="0">
                        <a:solidFill>
                          <a:srgbClr val="000000"/>
                        </a:solidFill>
                        <a:effectLst/>
                        <a:latin typeface="Calibri" panose="020F0502020204030204" pitchFamily="34" charset="0"/>
                      </a:endParaRPr>
                    </a:p>
                  </a:txBody>
                  <a:tcPr marL="18281" marR="18281" marT="18281" marB="0" anchor="b">
                    <a:solidFill>
                      <a:schemeClr val="accent2">
                        <a:lumMod val="40000"/>
                        <a:lumOff val="60000"/>
                      </a:schemeClr>
                    </a:solidFill>
                  </a:tcPr>
                </a:tc>
                <a:tc>
                  <a:txBody>
                    <a:bodyPr/>
                    <a:lstStyle/>
                    <a:p>
                      <a:pPr algn="ctr" fontAlgn="b"/>
                      <a:r>
                        <a:rPr lang="en-US" sz="2100" u="none" strike="noStrike" dirty="0">
                          <a:effectLst/>
                        </a:rPr>
                        <a:t>miles driven</a:t>
                      </a:r>
                      <a:endParaRPr lang="en-US" sz="2100" b="0" i="0" u="none" strike="noStrike" dirty="0">
                        <a:solidFill>
                          <a:srgbClr val="000000"/>
                        </a:solidFill>
                        <a:effectLst/>
                        <a:latin typeface="Calibri" panose="020F0502020204030204" pitchFamily="34" charset="0"/>
                      </a:endParaRPr>
                    </a:p>
                  </a:txBody>
                  <a:tcPr marL="18281" marR="18281" marT="18281" marB="0" anchor="b">
                    <a:solidFill>
                      <a:schemeClr val="accent2">
                        <a:lumMod val="40000"/>
                        <a:lumOff val="60000"/>
                      </a:schemeClr>
                    </a:solidFill>
                  </a:tcPr>
                </a:tc>
                <a:extLst>
                  <a:ext uri="{0D108BD9-81ED-4DB2-BD59-A6C34878D82A}">
                    <a16:rowId xmlns:a16="http://schemas.microsoft.com/office/drawing/2014/main" val="543745374"/>
                  </a:ext>
                </a:extLst>
              </a:tr>
            </a:tbl>
          </a:graphicData>
        </a:graphic>
      </p:graphicFrame>
      <p:graphicFrame>
        <p:nvGraphicFramePr>
          <p:cNvPr id="5" name="Table 4">
            <a:extLst>
              <a:ext uri="{FF2B5EF4-FFF2-40B4-BE49-F238E27FC236}">
                <a16:creationId xmlns:a16="http://schemas.microsoft.com/office/drawing/2014/main" id="{8803671F-EECD-403C-B668-E858F487594D}"/>
              </a:ext>
            </a:extLst>
          </p:cNvPr>
          <p:cNvGraphicFramePr>
            <a:graphicFrameLocks noGrp="1"/>
          </p:cNvGraphicFramePr>
          <p:nvPr>
            <p:extLst>
              <p:ext uri="{D42A27DB-BD31-4B8C-83A1-F6EECF244321}">
                <p14:modId xmlns:p14="http://schemas.microsoft.com/office/powerpoint/2010/main" val="3849091921"/>
              </p:ext>
            </p:extLst>
          </p:nvPr>
        </p:nvGraphicFramePr>
        <p:xfrm>
          <a:off x="7855658" y="3925190"/>
          <a:ext cx="3193342" cy="942975"/>
        </p:xfrm>
        <a:graphic>
          <a:graphicData uri="http://schemas.openxmlformats.org/drawingml/2006/table">
            <a:tbl>
              <a:tblPr>
                <a:tableStyleId>{5C22544A-7EE6-4342-B048-85BDC9FD1C3A}</a:tableStyleId>
              </a:tblPr>
              <a:tblGrid>
                <a:gridCol w="1700539">
                  <a:extLst>
                    <a:ext uri="{9D8B030D-6E8A-4147-A177-3AD203B41FA5}">
                      <a16:colId xmlns:a16="http://schemas.microsoft.com/office/drawing/2014/main" val="1181202053"/>
                    </a:ext>
                  </a:extLst>
                </a:gridCol>
                <a:gridCol w="1492803">
                  <a:extLst>
                    <a:ext uri="{9D8B030D-6E8A-4147-A177-3AD203B41FA5}">
                      <a16:colId xmlns:a16="http://schemas.microsoft.com/office/drawing/2014/main" val="1130487247"/>
                    </a:ext>
                  </a:extLst>
                </a:gridCol>
              </a:tblGrid>
              <a:tr h="305249">
                <a:tc>
                  <a:txBody>
                    <a:bodyPr/>
                    <a:lstStyle/>
                    <a:p>
                      <a:pPr algn="ctr" fontAlgn="b"/>
                      <a:r>
                        <a:rPr lang="en-US" sz="2000" u="none" strike="noStrike" dirty="0">
                          <a:effectLst/>
                        </a:rPr>
                        <a:t>1 Fatality per</a:t>
                      </a:r>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2000" u="none" strike="noStrike" dirty="0">
                          <a:effectLst/>
                        </a:rPr>
                        <a:t>1 Injury per</a:t>
                      </a:r>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extLst>
                  <a:ext uri="{0D108BD9-81ED-4DB2-BD59-A6C34878D82A}">
                    <a16:rowId xmlns:a16="http://schemas.microsoft.com/office/drawing/2014/main" val="1825040519"/>
                  </a:ext>
                </a:extLst>
              </a:tr>
              <a:tr h="305249">
                <a:tc>
                  <a:txBody>
                    <a:bodyPr/>
                    <a:lstStyle/>
                    <a:p>
                      <a:pPr algn="ctr" fontAlgn="b"/>
                      <a:r>
                        <a:rPr lang="en-US" sz="2000" u="none" strike="noStrike" dirty="0">
                          <a:effectLst/>
                        </a:rPr>
                        <a:t>1,635 </a:t>
                      </a:r>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2000" u="none" strike="noStrike" dirty="0">
                          <a:effectLst/>
                        </a:rPr>
                        <a:t>28 </a:t>
                      </a:r>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extLst>
                  <a:ext uri="{0D108BD9-81ED-4DB2-BD59-A6C34878D82A}">
                    <a16:rowId xmlns:a16="http://schemas.microsoft.com/office/drawing/2014/main" val="1185624860"/>
                  </a:ext>
                </a:extLst>
              </a:tr>
              <a:tr h="305249">
                <a:tc>
                  <a:txBody>
                    <a:bodyPr/>
                    <a:lstStyle/>
                    <a:p>
                      <a:pPr algn="ctr" fontAlgn="b"/>
                      <a:r>
                        <a:rPr lang="en-US" sz="2000" u="none" strike="noStrike" dirty="0">
                          <a:effectLst/>
                        </a:rPr>
                        <a:t>hours driven*</a:t>
                      </a:r>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tc>
                  <a:txBody>
                    <a:bodyPr/>
                    <a:lstStyle/>
                    <a:p>
                      <a:pPr algn="ctr" fontAlgn="b"/>
                      <a:r>
                        <a:rPr lang="en-US" sz="2000" u="none" strike="noStrike" dirty="0">
                          <a:effectLst/>
                        </a:rPr>
                        <a:t>hours drive*</a:t>
                      </a:r>
                      <a:endParaRPr lang="en-US" sz="2000" b="0" i="0" u="none" strike="noStrike" dirty="0">
                        <a:solidFill>
                          <a:srgbClr val="000000"/>
                        </a:solidFill>
                        <a:effectLst/>
                        <a:latin typeface="Calibri" panose="020F0502020204030204" pitchFamily="34" charset="0"/>
                      </a:endParaRPr>
                    </a:p>
                  </a:txBody>
                  <a:tcPr marL="9525" marR="9525" marT="9525" marB="0" anchor="b">
                    <a:solidFill>
                      <a:schemeClr val="accent4">
                        <a:lumMod val="40000"/>
                        <a:lumOff val="60000"/>
                      </a:schemeClr>
                    </a:solidFill>
                  </a:tcPr>
                </a:tc>
                <a:extLst>
                  <a:ext uri="{0D108BD9-81ED-4DB2-BD59-A6C34878D82A}">
                    <a16:rowId xmlns:a16="http://schemas.microsoft.com/office/drawing/2014/main" val="641310609"/>
                  </a:ext>
                </a:extLst>
              </a:tr>
            </a:tbl>
          </a:graphicData>
        </a:graphic>
      </p:graphicFrame>
      <p:sp>
        <p:nvSpPr>
          <p:cNvPr id="6" name="TextBox 5">
            <a:extLst>
              <a:ext uri="{FF2B5EF4-FFF2-40B4-BE49-F238E27FC236}">
                <a16:creationId xmlns:a16="http://schemas.microsoft.com/office/drawing/2014/main" id="{AE2FB171-9194-4C6C-A9D8-F16EA2394622}"/>
              </a:ext>
            </a:extLst>
          </p:cNvPr>
          <p:cNvSpPr txBox="1"/>
          <p:nvPr/>
        </p:nvSpPr>
        <p:spPr>
          <a:xfrm>
            <a:off x="7855658" y="5007588"/>
            <a:ext cx="3193342" cy="369332"/>
          </a:xfrm>
          <a:prstGeom prst="rect">
            <a:avLst/>
          </a:prstGeom>
          <a:noFill/>
        </p:spPr>
        <p:txBody>
          <a:bodyPr wrap="square" rtlCol="0">
            <a:spAutoFit/>
          </a:bodyPr>
          <a:lstStyle/>
          <a:p>
            <a:r>
              <a:rPr lang="en-US" dirty="0"/>
              <a:t>* Assumes avg speed of 60mph</a:t>
            </a:r>
          </a:p>
        </p:txBody>
      </p:sp>
    </p:spTree>
    <p:extLst>
      <p:ext uri="{BB962C8B-B14F-4D97-AF65-F5344CB8AC3E}">
        <p14:creationId xmlns:p14="http://schemas.microsoft.com/office/powerpoint/2010/main" val="328516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2C6E-0DCF-4583-A640-DD3020B101D3}"/>
              </a:ext>
            </a:extLst>
          </p:cNvPr>
          <p:cNvSpPr>
            <a:spLocks noGrp="1"/>
          </p:cNvSpPr>
          <p:nvPr>
            <p:ph type="title"/>
          </p:nvPr>
        </p:nvSpPr>
        <p:spPr>
          <a:xfrm>
            <a:off x="1484311" y="685801"/>
            <a:ext cx="10018713" cy="536510"/>
          </a:xfrm>
        </p:spPr>
        <p:txBody>
          <a:bodyPr>
            <a:normAutofit fontScale="90000"/>
          </a:bodyPr>
          <a:lstStyle/>
          <a:p>
            <a:r>
              <a:rPr lang="en-US" dirty="0"/>
              <a:t>Initial Findings Continued: Search Term Review</a:t>
            </a:r>
          </a:p>
        </p:txBody>
      </p:sp>
      <p:pic>
        <p:nvPicPr>
          <p:cNvPr id="5" name="Picture 4">
            <a:extLst>
              <a:ext uri="{FF2B5EF4-FFF2-40B4-BE49-F238E27FC236}">
                <a16:creationId xmlns:a16="http://schemas.microsoft.com/office/drawing/2014/main" id="{CAB717BF-936F-416A-A634-2C4D89E60E20}"/>
              </a:ext>
            </a:extLst>
          </p:cNvPr>
          <p:cNvPicPr>
            <a:picLocks noChangeAspect="1"/>
          </p:cNvPicPr>
          <p:nvPr/>
        </p:nvPicPr>
        <p:blipFill>
          <a:blip r:embed="rId3"/>
          <a:stretch>
            <a:fillRect/>
          </a:stretch>
        </p:blipFill>
        <p:spPr>
          <a:xfrm>
            <a:off x="2294994" y="1633287"/>
            <a:ext cx="7602011" cy="3591426"/>
          </a:xfrm>
          <a:prstGeom prst="rect">
            <a:avLst/>
          </a:prstGeom>
        </p:spPr>
      </p:pic>
    </p:spTree>
    <p:extLst>
      <p:ext uri="{BB962C8B-B14F-4D97-AF65-F5344CB8AC3E}">
        <p14:creationId xmlns:p14="http://schemas.microsoft.com/office/powerpoint/2010/main" val="195662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2C6E-0DCF-4583-A640-DD3020B101D3}"/>
              </a:ext>
            </a:extLst>
          </p:cNvPr>
          <p:cNvSpPr>
            <a:spLocks noGrp="1"/>
          </p:cNvSpPr>
          <p:nvPr>
            <p:ph type="title"/>
          </p:nvPr>
        </p:nvSpPr>
        <p:spPr>
          <a:xfrm>
            <a:off x="1484311" y="685801"/>
            <a:ext cx="10018713" cy="536510"/>
          </a:xfrm>
        </p:spPr>
        <p:txBody>
          <a:bodyPr>
            <a:normAutofit fontScale="90000"/>
          </a:bodyPr>
          <a:lstStyle/>
          <a:p>
            <a:r>
              <a:rPr lang="en-US" dirty="0"/>
              <a:t>Initial Findings Continued: Revenue Forecast</a:t>
            </a:r>
          </a:p>
        </p:txBody>
      </p:sp>
      <p:pic>
        <p:nvPicPr>
          <p:cNvPr id="7" name="Picture 6">
            <a:extLst>
              <a:ext uri="{FF2B5EF4-FFF2-40B4-BE49-F238E27FC236}">
                <a16:creationId xmlns:a16="http://schemas.microsoft.com/office/drawing/2014/main" id="{E1D0C64B-803E-47B3-A584-A569CA18F05C}"/>
              </a:ext>
            </a:extLst>
          </p:cNvPr>
          <p:cNvPicPr>
            <a:picLocks noChangeAspect="1"/>
          </p:cNvPicPr>
          <p:nvPr/>
        </p:nvPicPr>
        <p:blipFill>
          <a:blip r:embed="rId3"/>
          <a:stretch>
            <a:fillRect/>
          </a:stretch>
        </p:blipFill>
        <p:spPr>
          <a:xfrm>
            <a:off x="1889566" y="1282174"/>
            <a:ext cx="8412868" cy="4890025"/>
          </a:xfrm>
          <a:prstGeom prst="rect">
            <a:avLst/>
          </a:prstGeom>
        </p:spPr>
      </p:pic>
    </p:spTree>
    <p:extLst>
      <p:ext uri="{BB962C8B-B14F-4D97-AF65-F5344CB8AC3E}">
        <p14:creationId xmlns:p14="http://schemas.microsoft.com/office/powerpoint/2010/main" val="111759465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594</TotalTime>
  <Words>1392</Words>
  <Application>Microsoft Office PowerPoint</Application>
  <PresentationFormat>Widescreen</PresentationFormat>
  <Paragraphs>107</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Corbel</vt:lpstr>
      <vt:lpstr>Basis</vt:lpstr>
      <vt:lpstr>Airline Safety in The News  A Review of Recent Trends</vt:lpstr>
      <vt:lpstr>PowerPoint Presentation</vt:lpstr>
      <vt:lpstr>Background</vt:lpstr>
      <vt:lpstr>Initial Findings: 2020 Travel Fatalities</vt:lpstr>
      <vt:lpstr>Initial Findings Continued: Injuries and Fatalities</vt:lpstr>
      <vt:lpstr>Initial Findings Continued: Flight Hours and Miles</vt:lpstr>
      <vt:lpstr>Initial Findings Continued: Simple Stats</vt:lpstr>
      <vt:lpstr>Initial Findings Continued: Search Term Review</vt:lpstr>
      <vt:lpstr>Initial Findings Continued: Revenue Forecast</vt:lpstr>
      <vt:lpstr>Summary and Next Steps</vt:lpstr>
      <vt:lpstr>Appendix – 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Long</dc:creator>
  <cp:lastModifiedBy>Ryan Long</cp:lastModifiedBy>
  <cp:revision>31</cp:revision>
  <dcterms:created xsi:type="dcterms:W3CDTF">2022-01-19T15:49:46Z</dcterms:created>
  <dcterms:modified xsi:type="dcterms:W3CDTF">2022-01-23T20:23:54Z</dcterms:modified>
</cp:coreProperties>
</file>