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7" r:id="rId3"/>
    <p:sldId id="274" r:id="rId4"/>
    <p:sldId id="283" r:id="rId5"/>
    <p:sldId id="282" r:id="rId6"/>
    <p:sldId id="281" r:id="rId7"/>
    <p:sldId id="280" r:id="rId8"/>
    <p:sldId id="279" r:id="rId9"/>
    <p:sldId id="278" r:id="rId10"/>
    <p:sldId id="277" r:id="rId11"/>
    <p:sldId id="276" r:id="rId12"/>
    <p:sldId id="275" r:id="rId13"/>
  </p:sldIdLst>
  <p:sldSz cx="9144000" cy="6858000" type="screen4x3"/>
  <p:notesSz cx="6858000" cy="9144000"/>
  <p:embeddedFontLst>
    <p:embeddedFont>
      <p:font typeface="SimSun" panose="02010600030101010101" pitchFamily="2" charset="-122"/>
      <p:regular r:id="rId19"/>
    </p:embeddedFont>
    <p:embeddedFont>
      <p:font typeface="Calibri" panose="020F0502020204030204" pitchFamily="2" charset="0"/>
      <p:regular r:id="rId20"/>
      <p:bold r:id="rId21"/>
      <p:italic r:id="rId22"/>
      <p:boldItalic r:id="rId23"/>
    </p:embeddedFont>
    <p:embeddedFont>
      <p:font typeface="MS PGothic" panose="020B0600070205080204" pitchFamily="2" charset="-128"/>
      <p:regular r:id="rId24"/>
    </p:embeddedFont>
    <p:embeddedFont>
      <p:font typeface="Segoe UI" panose="020B0502040204020203" charset="0"/>
      <p:regular r:id="rId25"/>
      <p:bold r:id="rId26"/>
      <p:italic r:id="rId27"/>
      <p:boldItalic r:id="rId28"/>
    </p:embeddedFont>
  </p:embeddedFontLst>
  <p:defaultTextStyle>
    <a:defPPr>
      <a:defRPr lang="en-US"/>
    </a:defPPr>
    <a:lvl1pPr marL="0" lvl="0"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1pPr>
    <a:lvl2pPr marL="457200" lvl="1"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2pPr>
    <a:lvl3pPr marL="914400" lvl="2"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3pPr>
    <a:lvl4pPr marL="1371600" lvl="3"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4pPr>
    <a:lvl5pPr marL="1828800" lvl="4"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5pPr>
    <a:lvl6pPr marL="2286000" lvl="5"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6pPr>
    <a:lvl7pPr marL="2743200" lvl="6"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7pPr>
    <a:lvl8pPr marL="3200400" lvl="7"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8pPr>
    <a:lvl9pPr marL="3657600" lvl="8"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64" d="100"/>
          <a:sy n="64" d="100"/>
        </p:scale>
        <p:origin x="804" y="52"/>
      </p:cViewPr>
      <p:guideLst>
        <p:guide orient="horz" pos="217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2" charset="0"/>
                <a:ea typeface="MS PGothic" panose="020B0600070205080204" pitchFamily="2" charset="-128"/>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2" charset="0"/>
                <a:ea typeface="MS PGothic" panose="020B0600070205080204" pitchFamily="2" charset="-128"/>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2" charset="0"/>
                <a:ea typeface="MS PGothic" panose="020B0600070205080204" pitchFamily="2" charset="-128"/>
                <a:cs typeface="+mn-cs"/>
              </a:rPr>
            </a:fld>
            <a:endParaRPr lang="zh-CN" altLang="en-US" strike="noStrike" noProof="1"/>
          </a:p>
        </p:txBody>
      </p:sp>
      <p:sp>
        <p:nvSpPr>
          <p:cNvPr id="307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Click to edit Master text style</a:t>
            </a:r>
            <a:endParaRPr kumimoji="0" lang="zh-CN" altLang="en-US"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Second level</a:t>
            </a:r>
            <a:endParaRPr kumimoji="0" lang="zh-CN" altLang="en-US"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Third level</a:t>
            </a:r>
            <a:endParaRPr kumimoji="0" lang="zh-CN" altLang="en-US"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Fourth level</a:t>
            </a:r>
            <a:endParaRPr kumimoji="0" lang="zh-CN" altLang="en-US"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2" charset="0"/>
                <a:ea typeface="MS PGothic" panose="020B0600070205080204" pitchFamily="2" charset="-128"/>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Calibri" panose="020F0502020204030204" pitchFamily="2" charset="0"/>
        <a:cs typeface="+mn-cs"/>
      </a:defRPr>
    </a:lvl1pPr>
    <a:lvl2pPr marL="457200" algn="l" defTabSz="914400" rtl="0" eaLnBrk="1" latinLnBrk="0" hangingPunct="1">
      <a:defRPr sz="1200" kern="1200">
        <a:solidFill>
          <a:schemeClr val="tx1"/>
        </a:solidFill>
        <a:latin typeface="+mn-lt"/>
        <a:ea typeface="Calibri" panose="020F0502020204030204" pitchFamily="2" charset="0"/>
        <a:cs typeface="+mn-cs"/>
      </a:defRPr>
    </a:lvl2pPr>
    <a:lvl3pPr marL="914400" algn="l" defTabSz="914400" rtl="0" eaLnBrk="1" latinLnBrk="0" hangingPunct="1">
      <a:defRPr sz="1200" kern="1200">
        <a:solidFill>
          <a:schemeClr val="tx1"/>
        </a:solidFill>
        <a:latin typeface="+mn-lt"/>
        <a:ea typeface="Calibri" panose="020F0502020204030204" pitchFamily="2" charset="0"/>
        <a:cs typeface="+mn-cs"/>
      </a:defRPr>
    </a:lvl3pPr>
    <a:lvl4pPr marL="1371600" algn="l" defTabSz="914400" rtl="0" eaLnBrk="1" latinLnBrk="0" hangingPunct="1">
      <a:defRPr sz="1200" kern="1200">
        <a:solidFill>
          <a:schemeClr val="tx1"/>
        </a:solidFill>
        <a:latin typeface="+mn-lt"/>
        <a:ea typeface="Calibri" panose="020F0502020204030204" pitchFamily="2" charset="0"/>
        <a:cs typeface="+mn-cs"/>
      </a:defRPr>
    </a:lvl4pPr>
    <a:lvl5pPr marL="1828800" algn="l" defTabSz="914400" rtl="0" eaLnBrk="1" latinLnBrk="0" hangingPunct="1">
      <a:defRPr sz="1200" kern="1200">
        <a:solidFill>
          <a:schemeClr val="tx1"/>
        </a:solidFill>
        <a:latin typeface="+mn-lt"/>
        <a:ea typeface="Calibri" panose="020F0502020204030204" pitchFamily="2"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en-US" strike="noStrike" noProof="1">
              <a:latin typeface="Calibri" panose="020F0502020204030204" pitchFamily="2" charset="0"/>
            </a:endParaRPr>
          </a:p>
        </p:txBody>
      </p:sp>
      <p:sp>
        <p:nvSpPr>
          <p:cNvPr id="3" name="Footer Placeholder 2"/>
          <p:cNvSpPr>
            <a:spLocks noGrp="1"/>
          </p:cNvSpPr>
          <p:nvPr>
            <p:ph type="ftr" sz="quarter" idx="11"/>
          </p:nvPr>
        </p:nvSpPr>
        <p:spPr/>
        <p:txBody>
          <a:bodyPr/>
          <a:lstStyle/>
          <a:p>
            <a:pPr lvl="0" fontAlgn="base"/>
            <a:endParaRPr strike="noStrike" noProof="1">
              <a:latin typeface="Calibri" panose="020F0502020204030204" pitchFamily="2" charset="0"/>
            </a:endParaRPr>
          </a:p>
        </p:txBody>
      </p:sp>
      <p:sp>
        <p:nvSpPr>
          <p:cNvPr id="4" name="Slide Number Placeholder 3"/>
          <p:cNvSpPr>
            <a:spLocks noGrp="1"/>
          </p:cNvSpPr>
          <p:nvPr>
            <p:ph type="sldNum" sz="quarter" idx="12"/>
          </p:nvPr>
        </p:nvSpPr>
        <p:spPr/>
        <p:txBody>
          <a:bodyPr/>
          <a:lstStyle/>
          <a:p>
            <a:pPr lvl="0" fontAlgn="base"/>
            <a:fld id="{9A0DB2DC-4C9A-4742-B13C-FB6460FD3503}" type="slidenum">
              <a:rPr lang="en-US" strike="noStrike" noProof="1">
                <a:latin typeface="Calibri" panose="020F0502020204030204" pitchFamily="2" charset="0"/>
                <a:ea typeface="MS PGothic" panose="020B0600070205080204" pitchFamily="2" charset="-128"/>
                <a:cs typeface="+mn-cs"/>
              </a:rPr>
            </a:fld>
            <a:endParaRPr lang="en-US" strike="noStrike" noProof="1">
              <a:latin typeface="Calibri" panose="020F050202020403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indent="0"/>
            <a:r>
              <a:rPr lang="en-US" altLang="zh-CN"/>
              <a:t>Click to edit Master title style</a:t>
            </a:r>
            <a:endParaRPr lang="en-US" altLang="zh-CN"/>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nchor="t"/>
          <a:lstStyle/>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8" name="Date Placeholder 3"/>
          <p:cNvSpPr>
            <a:spLocks noGrp="1"/>
          </p:cNvSpPr>
          <p:nvPr>
            <p:ph type="dt" sz="half" idx="2"/>
          </p:nvPr>
        </p:nvSpPr>
        <p:spPr>
          <a:xfrm>
            <a:off x="457200" y="6356350"/>
            <a:ext cx="2133600" cy="365125"/>
          </a:xfrm>
          <a:prstGeom prst="rect">
            <a:avLst/>
          </a:prstGeom>
          <a:noFill/>
          <a:ln w="9525">
            <a:noFill/>
          </a:ln>
        </p:spPr>
        <p:txBody>
          <a:bodyPr anchor="ctr"/>
          <a:lstStyle>
            <a:lvl1pPr>
              <a:defRPr sz="1200">
                <a:solidFill>
                  <a:srgbClr val="8B8B8B"/>
                </a:solidFill>
              </a:defRPr>
            </a:lvl1pPr>
          </a:lstStyle>
          <a:p>
            <a:pPr lvl="0" fontAlgn="base"/>
            <a:endParaRPr lang="en-US" strike="noStrike" noProof="1">
              <a:latin typeface="Calibri" panose="020F0502020204030204" pitchFamily="2" charset="0"/>
            </a:endParaRPr>
          </a:p>
        </p:txBody>
      </p:sp>
      <p:sp>
        <p:nvSpPr>
          <p:cNvPr id="1029" name="Footer Placeholder 4"/>
          <p:cNvSpPr>
            <a:spLocks noGrp="1"/>
          </p:cNvSpPr>
          <p:nvPr>
            <p:ph type="ftr" sz="quarter" idx="3"/>
          </p:nvPr>
        </p:nvSpPr>
        <p:spPr>
          <a:xfrm>
            <a:off x="3124200" y="6356350"/>
            <a:ext cx="2895600" cy="365125"/>
          </a:xfrm>
          <a:prstGeom prst="rect">
            <a:avLst/>
          </a:prstGeom>
          <a:noFill/>
          <a:ln w="9525">
            <a:noFill/>
          </a:ln>
        </p:spPr>
        <p:txBody>
          <a:bodyPr anchor="ctr"/>
          <a:lstStyle>
            <a:lvl1pPr algn="ctr">
              <a:defRPr sz="1200">
                <a:solidFill>
                  <a:srgbClr val="8B8B8B"/>
                </a:solidFill>
              </a:defRPr>
            </a:lvl1pPr>
          </a:lstStyle>
          <a:p>
            <a:pPr lvl="0" fontAlgn="base"/>
            <a:endParaRPr strike="noStrike" noProof="1">
              <a:latin typeface="Calibri" panose="020F0502020204030204" pitchFamily="2" charset="0"/>
            </a:endParaRPr>
          </a:p>
        </p:txBody>
      </p:sp>
      <p:sp>
        <p:nvSpPr>
          <p:cNvPr id="1030" name="Slide Number Placeholder 5"/>
          <p:cNvSpPr>
            <a:spLocks noGrp="1"/>
          </p:cNvSpPr>
          <p:nvPr>
            <p:ph type="sldNum" sz="quarter" idx="4"/>
          </p:nvPr>
        </p:nvSpPr>
        <p:spPr>
          <a:xfrm>
            <a:off x="6553200" y="6356350"/>
            <a:ext cx="2133600" cy="365125"/>
          </a:xfrm>
          <a:prstGeom prst="rect">
            <a:avLst/>
          </a:prstGeom>
          <a:noFill/>
          <a:ln w="9525">
            <a:noFill/>
          </a:ln>
        </p:spPr>
        <p:txBody>
          <a:bodyPr anchor="ctr"/>
          <a:lstStyle>
            <a:lvl1pPr algn="r">
              <a:defRPr sz="1200">
                <a:solidFill>
                  <a:srgbClr val="8B8B8B"/>
                </a:solidFill>
              </a:defRPr>
            </a:lvl1pPr>
          </a:lstStyle>
          <a:p>
            <a:pPr lvl="0" fontAlgn="base"/>
            <a:fld id="{9A0DB2DC-4C9A-4742-B13C-FB6460FD3503}" type="slidenum">
              <a:rPr lang="en-US" strike="noStrike" noProof="1">
                <a:latin typeface="Calibri" panose="020F0502020204030204" pitchFamily="2" charset="0"/>
                <a:ea typeface="MS PGothic" panose="020B0600070205080204" pitchFamily="2" charset="-128"/>
                <a:cs typeface="+mn-cs"/>
              </a:rPr>
            </a:fld>
            <a:endParaRPr lang="en-US" strike="noStrike" noProof="1">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marL="0" lvl="0" indent="0" algn="ctr" defTabSz="4572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457200" eaLnBrk="1" fontAlgn="base" latinLnBrk="0" hangingPunct="1">
        <a:lnSpc>
          <a:spcPct val="100000"/>
        </a:lnSpc>
        <a:spcBef>
          <a:spcPct val="20000"/>
        </a:spcBef>
        <a:spcAft>
          <a:spcPct val="0"/>
        </a:spcAft>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457200" eaLnBrk="1" fontAlgn="base" latinLnBrk="0" hangingPunct="1">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45720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mn-lt"/>
          <a:ea typeface="+mn-ea"/>
          <a:cs typeface="+mn-cs"/>
        </a:defRPr>
      </a:lvl3pPr>
      <a:lvl4pPr marL="1600200" lvl="3" indent="-228600" algn="l" defTabSz="4572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4pPr>
      <a:lvl5pPr marL="2057400" lvl="4" indent="-228600" algn="l" defTabSz="4572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5pPr>
      <a:lvl6pPr marL="2514600" lvl="5" indent="-228600" algn="l" defTabSz="4572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6pPr>
      <a:lvl7pPr marL="2971800" lvl="6" indent="-228600" algn="l" defTabSz="4572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7pPr>
      <a:lvl8pPr marL="3429000" lvl="7" indent="-228600" algn="l" defTabSz="4572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8pPr>
      <a:lvl9pPr marL="3886200" lvl="8" indent="-228600" algn="l" defTabSz="4572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9pPr>
    </p:bodyStyle>
    <p:otherStyle>
      <a:lvl1pPr marL="0" lvl="0" indent="0" algn="l" defTabSz="4572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4572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2pPr>
      <a:lvl3pPr marL="914400" lvl="2" indent="0" algn="l" defTabSz="4572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3pPr>
      <a:lvl4pPr marL="1371600" lvl="3" indent="0" algn="l" defTabSz="4572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4pPr>
      <a:lvl5pPr marL="1828800" lvl="4" indent="0" algn="l" defTabSz="4572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5pPr>
      <a:lvl6pPr marL="2286000" lvl="5" indent="0" algn="l" defTabSz="4572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6pPr>
      <a:lvl7pPr marL="2743200" lvl="6" indent="0" algn="l" defTabSz="4572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7pPr>
      <a:lvl8pPr marL="3200400" lvl="7" indent="0" algn="l" defTabSz="4572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8pPr>
      <a:lvl9pPr marL="3657600" lvl="8" indent="0" algn="l" defTabSz="4572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MS PGothic" panose="020B0600070205080204" pitchFamily="2" charset="-128"/>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p:nvPr/>
        </p:nvSpPr>
        <p:spPr>
          <a:xfrm>
            <a:off x="1799590" y="1945640"/>
            <a:ext cx="6297295" cy="1198880"/>
          </a:xfrm>
          <a:prstGeom prst="rect">
            <a:avLst/>
          </a:prstGeom>
          <a:noFill/>
          <a:ln w="9525">
            <a:noFill/>
          </a:ln>
        </p:spPr>
        <p:txBody>
          <a:bodyPr wrap="square" anchor="t">
            <a:spAutoFit/>
          </a:bodyPr>
          <a:p>
            <a:r>
              <a:rPr lang="en-US" altLang="zh-CN" sz="7200" b="1"/>
              <a:t>ASSESSMENT - I</a:t>
            </a:r>
            <a:endParaRPr lang="en-US" altLang="zh-CN" sz="7200" b="1">
              <a:ea typeface="Arial" panose="020B0604020202020204" pitchFamily="34" charset="0"/>
            </a:endParaRPr>
          </a:p>
        </p:txBody>
      </p:sp>
      <p:sp>
        <p:nvSpPr>
          <p:cNvPr id="3076" name="TextBox 4"/>
          <p:cNvSpPr txBox="1"/>
          <p:nvPr/>
        </p:nvSpPr>
        <p:spPr>
          <a:xfrm>
            <a:off x="1799590" y="3067685"/>
            <a:ext cx="6063615" cy="460375"/>
          </a:xfrm>
          <a:prstGeom prst="rect">
            <a:avLst/>
          </a:prstGeom>
          <a:noFill/>
          <a:ln w="9525">
            <a:noFill/>
          </a:ln>
        </p:spPr>
        <p:txBody>
          <a:bodyPr wrap="square" anchor="t">
            <a:spAutoFit/>
          </a:bodyPr>
          <a:p>
            <a:pPr algn="ctr"/>
            <a:r>
              <a:rPr lang="zh-CN" altLang="en-US" sz="2400" dirty="0">
                <a:latin typeface="Arial" panose="020B0604020202020204" pitchFamily="34" charset="0"/>
                <a:ea typeface="Calibri" panose="020F0502020204030204" pitchFamily="2" charset="0"/>
                <a:cs typeface="Arial" panose="020B0604020202020204" pitchFamily="34" charset="0"/>
              </a:rPr>
              <a:t> </a:t>
            </a:r>
            <a:r>
              <a:rPr lang="en-US" sz="2400" b="1" dirty="0">
                <a:latin typeface="Arial" panose="020B0604020202020204" pitchFamily="34" charset="0"/>
                <a:ea typeface="Calibri" panose="020F0502020204030204" pitchFamily="2" charset="0"/>
                <a:cs typeface="Arial" panose="020B0604020202020204" pitchFamily="34" charset="0"/>
              </a:rPr>
              <a:t>ARDINI YUANITA LUBIS 714222073</a:t>
            </a:r>
            <a:endParaRPr lang="en-US" sz="2400" b="1" dirty="0">
              <a:latin typeface="Arial" panose="020B0604020202020204" pitchFamily="34" charset="0"/>
              <a:ea typeface="Calibri" panose="020F0502020204030204" pitchFamily="2"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32207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Identifikasi beberapa metode pengujian yang dapat digunakan untuk memverifikasi keamanan platform e-commerce terhadap serangan potensial, seperti serangan injeksi SQL atau cross-site scripting (XSS) !</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734695" y="2447925"/>
            <a:ext cx="7877810" cy="2306955"/>
          </a:xfrm>
          <a:prstGeom prst="rect">
            <a:avLst/>
          </a:prstGeom>
          <a:noFill/>
          <a:ln w="9525">
            <a:noFill/>
          </a:ln>
        </p:spPr>
        <p:txBody>
          <a:bodyPr wrap="square">
            <a:spAutoFit/>
          </a:bodyPr>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Serangan Injeksi :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Cross-Site Scripting (XSS) :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Cross-Site Request Forgery (CSRF) :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Manipulasi Parameter URL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Brute Force dan Kehandalan Kata Sandi</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Keamanan Sesi dan Otentikasi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Enkripsi dan Proteksi Data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Manajemen Kesalahan </a:t>
            </a:r>
            <a:endParaRPr lang="en-US">
              <a:solidFill>
                <a:srgbClr val="1F2328"/>
              </a:solidFill>
              <a:latin typeface="Arial" panose="020B0604020202020204" pitchFamily="34" charset="0"/>
              <a:cs typeface="Segoe UI"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01473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Bagaimana Anda akan melakukan pengujian fungsional untuk memverifikasi bahwa platform e-commerce beroperasi dengan benar dan memenuhi persyaratan bisnis yang ditetapkan?</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725805" y="2221230"/>
            <a:ext cx="7877810" cy="3969385"/>
          </a:xfrm>
          <a:prstGeom prst="rect">
            <a:avLst/>
          </a:prstGeom>
          <a:noFill/>
          <a:ln w="9525">
            <a:noFill/>
          </a:ln>
        </p:spPr>
        <p:txBody>
          <a:bodyPr wrap="square">
            <a:spAutoFit/>
          </a:bodyPr>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Menguji setiap modul fungsional apakah sudah sesuai dengan kebutuhan dan persyaratan bisnis yang ditetapkan.</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Menguji aliran bisnis utama di platform e-commerce, mulai dari proses pemesanan hingga pengiriman dan penagihan.</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Memverifikasi integrasi antara platform e-commerce dan sistem backend yang relevan, seperti sistem pengiriman.</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Menguji responsivitas platform e-commerce terhadap tindakan pengguna, seperti mengklik tombol, mengisi formulir, atau melakukan transaksi.</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Memastikan bahwa platform e-commerce terlihat dan berfungsi dengan baik di semua perangkat dan browser yang didukung.</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Memastikan bahwa manajemen konten dilakukan dengan benar dan perubahan yang diterapkan terlihat di platform e-commerce.</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Menguji validasi dan validitas data yang dimasukkan dalam manajemen konten, serta kemampuan sistem untuk menyimpan dan menampilkan data dengan benar.</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Menguji fitur khusus yang unik atau inovatif yang ada di platform e-commerce, seperti rekomendasi produk, sistem ulasan pengguna, filter pencarian yang kompleks, atau fitur sosial.</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Memastikan bahwa platform e-commerce tetap dapat diakses dan memberikan respons yang cepat bahkan dalam situasi beban tinggi atau kondisi jaringan yang buruk.</a:t>
            </a:r>
            <a:endParaRPr lang="en-US" sz="1200">
              <a:solidFill>
                <a:srgbClr val="1F2328"/>
              </a:solidFill>
              <a:latin typeface="Arial" panose="020B0604020202020204" pitchFamily="34" charset="0"/>
              <a:cs typeface="Segoe UI" panose="020B0502040204020203" charset="0"/>
            </a:endParaRPr>
          </a:p>
          <a:p>
            <a:pPr marL="285750" indent="-285750" algn="just">
              <a:buFont typeface="Wingdings" panose="05000000000000000000" charset="0"/>
              <a:buChar char="ü"/>
            </a:pPr>
            <a:r>
              <a:rPr lang="en-US" sz="1200">
                <a:solidFill>
                  <a:srgbClr val="1F2328"/>
                </a:solidFill>
                <a:latin typeface="Arial" panose="020B0604020202020204" pitchFamily="34" charset="0"/>
                <a:cs typeface="Segoe UI" panose="020B0502040204020203" charset="0"/>
              </a:rPr>
              <a:t>Menguji toleransi kesalahan dan pemulihan dari kegagalan sistem untuk memastikan bahwa platform            e-commerce dapat pulih dengan cepat dan tanpa kehilangan data atau fungsionalitas. </a:t>
            </a:r>
            <a:endParaRPr lang="en-US" sz="1200">
              <a:solidFill>
                <a:srgbClr val="1F2328"/>
              </a:solidFill>
              <a:latin typeface="Arial" panose="020B0604020202020204" pitchFamily="34" charset="0"/>
              <a:cs typeface="Segoe UI" panose="020B0502040204020203" charset="0"/>
            </a:endParaRPr>
          </a:p>
          <a:p>
            <a:pPr algn="just"/>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01473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Bagaimana QA dapat memverifikasi keamanan platform              e-commerce ini untuk melindungi data sensitif pelanggan, seperti informasi pembayaran dan data pribadi?</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725805" y="2221230"/>
            <a:ext cx="7877810" cy="1476375"/>
          </a:xfrm>
          <a:prstGeom prst="rect">
            <a:avLst/>
          </a:prstGeom>
          <a:noFill/>
          <a:ln w="9525">
            <a:noFill/>
          </a:ln>
        </p:spPr>
        <p:txBody>
          <a:bodyPr wrap="square">
            <a:spAutoFit/>
          </a:bodyPr>
          <a:p>
            <a:pPr algn="just"/>
            <a:r>
              <a:rPr lang="en-US">
                <a:solidFill>
                  <a:srgbClr val="1F2328"/>
                </a:solidFill>
                <a:latin typeface="Arial" panose="020B0604020202020204" pitchFamily="34" charset="0"/>
                <a:cs typeface="Segoe UI" panose="020B0502040204020203" charset="0"/>
              </a:rPr>
              <a:t>Kita dapat membuat desain skenario pengujian keamanan yang mencakup pengujian kerentanan, pengujian penetrasi dan pengujian fungsionalitas yang berkaitan dengan keamanan data dimana semua aspek keamanan seperti enkripsi data, otentikasi, otorisasi dan manajemen sesi diuji secara menyeluruh.</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01473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Bagaimana QA dapat menguji performa platform e-commerce ini dalam skenario beban tinggi, seperti saat ada peningkatan lalu lintas selama periode penjualan besar-besaran?</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725805" y="2221230"/>
            <a:ext cx="7877810" cy="2306955"/>
          </a:xfrm>
          <a:prstGeom prst="rect">
            <a:avLst/>
          </a:prstGeom>
          <a:noFill/>
          <a:ln w="9525">
            <a:noFill/>
          </a:ln>
        </p:spPr>
        <p:txBody>
          <a:bodyPr wrap="square">
            <a:spAutoFit/>
          </a:bodyPr>
          <a:p>
            <a:pPr algn="just"/>
            <a:r>
              <a:rPr lang="en-US">
                <a:solidFill>
                  <a:srgbClr val="1F2328"/>
                </a:solidFill>
                <a:latin typeface="Arial" panose="020B0604020202020204" pitchFamily="34" charset="0"/>
                <a:cs typeface="Segoe UI" panose="020B0502040204020203" charset="0"/>
              </a:rPr>
              <a:t>Dengan melakukan performance testing dimana indikator kinerja utama yang diuji  meliputi :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Ketahanan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Beban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Skalabilitas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Spike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Stress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Volume </a:t>
            </a:r>
            <a:endParaRPr lang="en-US">
              <a:solidFill>
                <a:srgbClr val="1F2328"/>
              </a:solidFill>
              <a:latin typeface="Arial" panose="020B0604020202020204" pitchFamily="34"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01473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Apa strategi yang tepat untuk menguji ketersediaan dan keandalan platform e-commerce ini, terutama saat menghadapi serangan DDoS atau serangan lainnya?</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725805" y="2221230"/>
            <a:ext cx="7877810" cy="3138170"/>
          </a:xfrm>
          <a:prstGeom prst="rect">
            <a:avLst/>
          </a:prstGeom>
          <a:noFill/>
          <a:ln w="9525">
            <a:noFill/>
          </a:ln>
        </p:spPr>
        <p:txBody>
          <a:bodyPr wrap="square">
            <a:spAutoFit/>
          </a:bodyPr>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Melakukan uji beban dengan skenario pengujian yang mencakup serangan DDoS serta serangan lainnya.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Melakukan pengujian Responsifitas yang bertujuan untuk melihat responsnya terhadap serangan atau situasi yang tidak terduga.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Melakukan pengujian pemulihan sistem setelah terjadinya serangan DDoS atau serangan lainnya.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Melakukan pengujian terhadap keamanan jaringan</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Melakukan simulasi skenario pemulihan bencana dan uji rencana pemulihan bencana e-commerce.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Melakukan evaluasi keamanan seperti firewall, enkripsi data, validasi input, dan pengelolaan akses yang tepat.</a:t>
            </a:r>
            <a:endParaRPr lang="en-US">
              <a:solidFill>
                <a:srgbClr val="1F2328"/>
              </a:solidFill>
              <a:latin typeface="Arial" panose="020B0604020202020204" pitchFamily="34" charset="0"/>
              <a:cs typeface="Segoe UI"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32207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Bagaimana QA dapat memastikan kesesuaian platform e-commerce ini dengan standar kepatuhan industri yang relevan, seperti PCI-DSS (Payment Card Industry Data Security Standard)?</a:t>
            </a:r>
            <a:endParaRPr lang="en-US" sz="2000" b="1">
              <a:solidFill>
                <a:srgbClr val="1F2328"/>
              </a:solidFill>
              <a:latin typeface="Arial" panose="020B0604020202020204" pitchFamily="34" charset="0"/>
              <a:cs typeface="Segoe UI" panose="020B0502040204020203" charset="0"/>
            </a:endParaRPr>
          </a:p>
        </p:txBody>
      </p:sp>
      <p:pic>
        <p:nvPicPr>
          <p:cNvPr id="3" name="Picture 1"/>
          <p:cNvPicPr>
            <a:picLocks noChangeAspect="1"/>
          </p:cNvPicPr>
          <p:nvPr/>
        </p:nvPicPr>
        <p:blipFill>
          <a:blip r:embed="rId1"/>
          <a:stretch>
            <a:fillRect/>
          </a:stretch>
        </p:blipFill>
        <p:spPr>
          <a:xfrm>
            <a:off x="1628140" y="2466975"/>
            <a:ext cx="6075045" cy="326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01473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Bagaimana QA dapat menguji integrasi platform e-commerce ini dengan sistem backend, seperti sistem manajemen inventaris atau sistem keuangan perusahaan?</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725805" y="2221230"/>
            <a:ext cx="7877810" cy="1476375"/>
          </a:xfrm>
          <a:prstGeom prst="rect">
            <a:avLst/>
          </a:prstGeom>
          <a:noFill/>
          <a:ln w="9525">
            <a:noFill/>
          </a:ln>
        </p:spPr>
        <p:txBody>
          <a:bodyPr wrap="square">
            <a:spAutoFit/>
          </a:bodyPr>
          <a:p>
            <a:pPr algn="just"/>
            <a:r>
              <a:rPr lang="en-US">
                <a:solidFill>
                  <a:srgbClr val="1F2328"/>
                </a:solidFill>
                <a:latin typeface="Arial" panose="020B0604020202020204" pitchFamily="34" charset="0"/>
                <a:cs typeface="Segoe UI" panose="020B0502040204020203" charset="0"/>
              </a:rPr>
              <a:t>Dengan menggunakan tools pengujian integrasi seperti Postman, JMeter, Apache Kafka, Selenium, Charles Proxy, Custom Scripts dan Frameworks dimana pilihan tools yang digunakan disesuaikan pada kebutuhan spesifik, teknologi yang digunakan dan tingkat kompleksitas integrasi sitem yang akan diuji.</a:t>
            </a:r>
            <a:endParaRPr lang="en-US">
              <a:solidFill>
                <a:srgbClr val="1F2328"/>
              </a:solidFill>
              <a:latin typeface="Arial" panose="020B0604020202020204" pitchFamily="34" charset="0"/>
              <a:cs typeface="Segoe UI"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01473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Jelaskan langkah-langkah yang akan Anda ambil untuk menguji keandalan dan ketersediaan platform e-commerce selama periode lonjakan lalu lintas atau peningkatan beban kerja !</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725805" y="2221230"/>
            <a:ext cx="7877810" cy="3553460"/>
          </a:xfrm>
          <a:prstGeom prst="rect">
            <a:avLst/>
          </a:prstGeom>
          <a:noFill/>
          <a:ln w="9525">
            <a:noFill/>
          </a:ln>
        </p:spPr>
        <p:txBody>
          <a:bodyPr wrap="square">
            <a:spAutoFit/>
          </a:bodyPr>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Melakukan analisis beban dan identifikasi situasi yang dapat menyebabkan lonjakan.</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Membuat skenario pengujian yang mencakup berbagai kasus penggunaan yang realistis selama periode lonjakan lalu lintas. </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Melakukan uji beban dengan menggunakan alat pengujian beban.</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Melakukan evaluasi kinerja sistem e-commerce selama periode lonjakan lalu lintas. </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Melakukan uji skalabilitas sistem e-commerce untuk mengatasi peningkatan beban kerja. </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Simulasikan skenario pemulihan setelah lonjakan lalu lintas. </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Melakukan pengujian pada tingkat beban yang melebihi kapasitas normal sistem        e-commerce. </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Selama pengujian, gunakan alat pemantauan dan analisis kinerja untuk mengamati perilaku sistem dan menganalisis data. </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Berdasarkan hasil pengujian, identifikasi dan perbaiki masalah yang ditemukan. </a:t>
            </a:r>
            <a:endParaRPr lang="en-US" sz="1500">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sz="1500">
                <a:solidFill>
                  <a:srgbClr val="1F2328"/>
                </a:solidFill>
                <a:latin typeface="Arial" panose="020B0604020202020204" pitchFamily="34" charset="0"/>
                <a:cs typeface="Segoe UI" panose="020B0502040204020203" charset="0"/>
              </a:rPr>
              <a:t>Setelah pengujian, pastikan untuk terus memantau dan memonitor kinerja sistem e-commerce secara berkala, termasuk selama periode lonjakan lalu lintas. </a:t>
            </a:r>
            <a:endParaRPr lang="en-US" sz="1500">
              <a:solidFill>
                <a:srgbClr val="1F2328"/>
              </a:solidFill>
              <a:latin typeface="Arial" panose="020B0604020202020204" pitchFamily="34" charset="0"/>
              <a:cs typeface="Segoe UI"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32207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Buatlah serangkaian skenario pengujian untuk memverifikasi integrasi platform e-commerce dengan sistem backend yang relevan, seperti sistem manajemen inventaris atau sistem keuangan !</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679450" y="2348865"/>
            <a:ext cx="7877810" cy="2861310"/>
          </a:xfrm>
          <a:prstGeom prst="rect">
            <a:avLst/>
          </a:prstGeom>
          <a:noFill/>
          <a:ln w="9525">
            <a:noFill/>
          </a:ln>
        </p:spPr>
        <p:txBody>
          <a:bodyPr wrap="square">
            <a:spAutoFit/>
          </a:bodyPr>
          <a:p>
            <a:pPr marL="228600" indent="-228600" algn="just">
              <a:buFont typeface="+mj-lt"/>
              <a:buAutoNum type="alphaLcPeriod"/>
            </a:pPr>
            <a:r>
              <a:rPr lang="en-US" sz="1800">
                <a:solidFill>
                  <a:srgbClr val="1F2328"/>
                </a:solidFill>
                <a:latin typeface="Arial" panose="020B0604020202020204" pitchFamily="34" charset="0"/>
                <a:cs typeface="Segoe UI" panose="020B0502040204020203" charset="0"/>
              </a:rPr>
              <a:t>Skenario Pengujian Sinkronisasi Data Produk </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a:pPr>
            <a:r>
              <a:rPr lang="en-US" sz="1800">
                <a:solidFill>
                  <a:srgbClr val="1F2328"/>
                </a:solidFill>
                <a:latin typeface="Arial" panose="020B0604020202020204" pitchFamily="34" charset="0"/>
                <a:cs typeface="Segoe UI" panose="020B0502040204020203" charset="0"/>
              </a:rPr>
              <a:t>Skenario Pengujian Proses Pembayaran </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startAt="2"/>
            </a:pPr>
            <a:r>
              <a:rPr lang="en-US" sz="1800">
                <a:solidFill>
                  <a:srgbClr val="1F2328"/>
                </a:solidFill>
                <a:latin typeface="Arial" panose="020B0604020202020204" pitchFamily="34" charset="0"/>
                <a:cs typeface="Segoe UI" panose="020B0502040204020203" charset="0"/>
              </a:rPr>
              <a:t>Skenario Pengujian Integrasi Faktur</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startAt="2"/>
            </a:pPr>
            <a:r>
              <a:rPr lang="en-US" sz="1800">
                <a:solidFill>
                  <a:srgbClr val="1F2328"/>
                </a:solidFill>
                <a:latin typeface="Arial" panose="020B0604020202020204" pitchFamily="34" charset="0"/>
                <a:cs typeface="Segoe UI" panose="020B0502040204020203" charset="0"/>
              </a:rPr>
              <a:t>Skenario Pengujian Rekonsiliasi Pembayaran </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startAt="2"/>
            </a:pPr>
            <a:r>
              <a:rPr lang="en-US" sz="1800">
                <a:solidFill>
                  <a:srgbClr val="1F2328"/>
                </a:solidFill>
                <a:latin typeface="Arial" panose="020B0604020202020204" pitchFamily="34" charset="0"/>
                <a:cs typeface="Segoe UI" panose="020B0502040204020203" charset="0"/>
              </a:rPr>
              <a:t>Skenario Pengujian Pelaporan Keuangan </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startAt="2"/>
            </a:pPr>
            <a:r>
              <a:rPr lang="en-US" sz="1800">
                <a:solidFill>
                  <a:srgbClr val="1F2328"/>
                </a:solidFill>
                <a:latin typeface="Arial" panose="020B0604020202020204" pitchFamily="34" charset="0"/>
                <a:cs typeface="Segoe UI" panose="020B0502040204020203" charset="0"/>
              </a:rPr>
              <a:t>Skenario Pengujian Pembaruan Data Pelanggan</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startAt="2"/>
            </a:pPr>
            <a:r>
              <a:rPr lang="en-US" sz="1800">
                <a:solidFill>
                  <a:srgbClr val="1F2328"/>
                </a:solidFill>
                <a:latin typeface="Arial" panose="020B0604020202020204" pitchFamily="34" charset="0"/>
                <a:cs typeface="Segoe UI" panose="020B0502040204020203" charset="0"/>
              </a:rPr>
              <a:t>Skenario Pengujian Integritas Data</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startAt="2"/>
            </a:pPr>
            <a:r>
              <a:rPr lang="en-US" sz="1800">
                <a:solidFill>
                  <a:srgbClr val="1F2328"/>
                </a:solidFill>
                <a:latin typeface="Arial" panose="020B0604020202020204" pitchFamily="34" charset="0"/>
                <a:cs typeface="Segoe UI" panose="020B0502040204020203" charset="0"/>
              </a:rPr>
              <a:t>Skenario Pengujian Keamanan dan Otorisasi</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startAt="2"/>
            </a:pPr>
            <a:r>
              <a:rPr lang="en-US" sz="1800">
                <a:solidFill>
                  <a:srgbClr val="1F2328"/>
                </a:solidFill>
                <a:latin typeface="Arial" panose="020B0604020202020204" pitchFamily="34" charset="0"/>
                <a:cs typeface="Segoe UI" panose="020B0502040204020203" charset="0"/>
              </a:rPr>
              <a:t>Skenario Pengujian Ketergantungan Sistem </a:t>
            </a:r>
            <a:endParaRPr lang="en-US" sz="1800">
              <a:solidFill>
                <a:srgbClr val="1F2328"/>
              </a:solidFill>
              <a:latin typeface="Arial" panose="020B0604020202020204" pitchFamily="34" charset="0"/>
              <a:cs typeface="Segoe UI" panose="020B0502040204020203" charset="0"/>
            </a:endParaRPr>
          </a:p>
          <a:p>
            <a:pPr marL="228600" indent="-228600" algn="just">
              <a:buFont typeface="+mj-lt"/>
              <a:buAutoNum type="alphaLcPeriod" startAt="2"/>
            </a:pPr>
            <a:r>
              <a:rPr lang="en-US" sz="1800">
                <a:solidFill>
                  <a:srgbClr val="1F2328"/>
                </a:solidFill>
                <a:latin typeface="Arial" panose="020B0604020202020204" pitchFamily="34" charset="0"/>
                <a:cs typeface="Segoe UI" panose="020B0502040204020203" charset="0"/>
              </a:rPr>
              <a:t>Skenario Pengujian Pemulihan</a:t>
            </a:r>
            <a:endParaRPr lang="en-US" sz="1800">
              <a:solidFill>
                <a:srgbClr val="1F2328"/>
              </a:solidFill>
              <a:latin typeface="Arial" panose="020B0604020202020204" pitchFamily="34" charset="0"/>
              <a:cs typeface="Segoe UI" panose="020B05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87375" y="1026795"/>
            <a:ext cx="7969885" cy="1014730"/>
          </a:xfrm>
          <a:prstGeom prst="rect">
            <a:avLst/>
          </a:prstGeom>
          <a:noFill/>
          <a:ln w="9525">
            <a:noFill/>
          </a:ln>
        </p:spPr>
        <p:txBody>
          <a:bodyPr wrap="square">
            <a:spAutoFit/>
          </a:bodyPr>
          <a:p>
            <a:pPr marL="19685" indent="-19685" algn="just"/>
            <a:r>
              <a:rPr lang="en-US" sz="2000" b="1">
                <a:solidFill>
                  <a:srgbClr val="1F2328"/>
                </a:solidFill>
                <a:latin typeface="Arial" panose="020B0604020202020204" pitchFamily="34" charset="0"/>
                <a:cs typeface="Segoe UI" panose="020B0502040204020203" charset="0"/>
              </a:rPr>
              <a:t>Jelaskan bagaimana Anda akan menguji kemampuan platform e-commerce untuk melindungi informasi sensitif pelanggan, seperti data pembayaran !</a:t>
            </a:r>
            <a:endParaRPr lang="en-US" sz="2000" b="1">
              <a:solidFill>
                <a:srgbClr val="1F2328"/>
              </a:solidFill>
              <a:latin typeface="Arial" panose="020B0604020202020204" pitchFamily="34" charset="0"/>
              <a:cs typeface="Segoe UI" panose="020B0502040204020203" charset="0"/>
            </a:endParaRPr>
          </a:p>
        </p:txBody>
      </p:sp>
      <p:sp>
        <p:nvSpPr>
          <p:cNvPr id="2" name="Text Box 1"/>
          <p:cNvSpPr txBox="1"/>
          <p:nvPr/>
        </p:nvSpPr>
        <p:spPr>
          <a:xfrm>
            <a:off x="725805" y="2221230"/>
            <a:ext cx="7877810" cy="2861310"/>
          </a:xfrm>
          <a:prstGeom prst="rect">
            <a:avLst/>
          </a:prstGeom>
          <a:noFill/>
          <a:ln w="9525">
            <a:noFill/>
          </a:ln>
        </p:spPr>
        <p:txBody>
          <a:bodyPr wrap="square">
            <a:spAutoFit/>
          </a:bodyPr>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Verifikasi Keamanan Komunikasi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Uji Enkripsi Data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Validasi Input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Uji Proteksi Terhadap Serangan Injeksi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Keaslian Pengguna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Uji Proteksi Terhadap Serangan Pemalsuan</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Metode Pembayaran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Proteksi Data </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Pengujian Kebocoran Informasi</a:t>
            </a:r>
            <a:endParaRPr lang="en-US">
              <a:solidFill>
                <a:srgbClr val="1F2328"/>
              </a:solidFill>
              <a:latin typeface="Arial" panose="020B0604020202020204" pitchFamily="34" charset="0"/>
              <a:cs typeface="Segoe UI" panose="020B0502040204020203" charset="0"/>
            </a:endParaRPr>
          </a:p>
          <a:p>
            <a:pPr marL="342900" indent="-342900" algn="just">
              <a:buFont typeface="+mj-lt"/>
              <a:buAutoNum type="alphaLcPeriod"/>
            </a:pPr>
            <a:r>
              <a:rPr lang="en-US">
                <a:solidFill>
                  <a:srgbClr val="1F2328"/>
                </a:solidFill>
                <a:latin typeface="Arial" panose="020B0604020202020204" pitchFamily="34" charset="0"/>
                <a:cs typeface="Segoe UI" panose="020B0502040204020203" charset="0"/>
              </a:rPr>
              <a:t>Pemantauan Keamanan </a:t>
            </a:r>
            <a:endParaRPr lang="en-US">
              <a:solidFill>
                <a:srgbClr val="1F2328"/>
              </a:solidFill>
              <a:latin typeface="Arial" panose="020B0604020202020204" pitchFamily="34" charset="0"/>
              <a:cs typeface="Segoe UI"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
      <a:dk1>
        <a:srgbClr val="1B1B1B"/>
      </a:dk1>
      <a:lt1>
        <a:srgbClr val="ED145B"/>
      </a:lt1>
      <a:dk2>
        <a:srgbClr val="6E6E6E"/>
      </a:dk2>
      <a:lt2>
        <a:srgbClr val="EEECE1"/>
      </a:lt2>
      <a:accent1>
        <a:srgbClr val="4F81BD"/>
      </a:accent1>
      <a:accent2>
        <a:srgbClr val="C0504D"/>
      </a:accent2>
      <a:accent3>
        <a:srgbClr val="F4AAB6"/>
      </a:accent3>
      <a:accent4>
        <a:srgbClr val="151515"/>
      </a:accent4>
      <a:accent5>
        <a:srgbClr val="B3C1DA"/>
      </a:accent5>
      <a:accent6>
        <a:srgbClr val="AC4744"/>
      </a:accent6>
      <a:hlink>
        <a:srgbClr val="0000FF"/>
      </a:hlink>
      <a:folHlink>
        <a:srgbClr val="800080"/>
      </a:folHlink>
    </a:clrScheme>
    <a:fontScheme name="">
      <a:majorFont>
        <a:latin typeface="Calibri"/>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B1B1B"/>
        </a:dk1>
        <a:lt1>
          <a:srgbClr val="ED145B"/>
        </a:lt1>
        <a:dk2>
          <a:srgbClr val="6E6E6E"/>
        </a:dk2>
        <a:lt2>
          <a:srgbClr val="EEECE1"/>
        </a:lt2>
        <a:accent1>
          <a:srgbClr val="4F81BD"/>
        </a:accent1>
        <a:accent2>
          <a:srgbClr val="C0504D"/>
        </a:accent2>
        <a:accent3>
          <a:srgbClr val="F4AAB6"/>
        </a:accent3>
        <a:accent4>
          <a:srgbClr val="151515"/>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6287</Words>
  <Application>WPS Presentation</Application>
  <PresentationFormat>全屏显示(4:3)</PresentationFormat>
  <Paragraphs>97</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Calibri</vt:lpstr>
      <vt:lpstr>MS PGothic</vt:lpstr>
      <vt:lpstr>Georgia</vt:lpstr>
      <vt:lpstr>Microsoft YaHei</vt:lpstr>
      <vt:lpstr>Arial Unicode MS</vt:lpstr>
      <vt:lpstr>STIXGeneral</vt:lpstr>
      <vt:lpstr>Segoe UI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Silver Ink</dc:creator>
  <cp:lastModifiedBy>USER</cp:lastModifiedBy>
  <cp:revision>81</cp:revision>
  <dcterms:created xsi:type="dcterms:W3CDTF">2012-05-26T11:43:00Z</dcterms:created>
  <dcterms:modified xsi:type="dcterms:W3CDTF">2023-07-14T21:33:49Z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A2287FDB14204A778C74CCE16BA254F2</vt:lpwstr>
  </property>
</Properties>
</file>