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37"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400" dirty="0" smtClean="0">
                <a:effectLst>
                  <a:outerShdw blurRad="38100" dist="38100" dir="2700000" algn="tl">
                    <a:srgbClr val="000000">
                      <a:alpha val="43137"/>
                    </a:srgbClr>
                  </a:outerShdw>
                </a:effectLst>
              </a:rPr>
              <a:t>Google File System </a:t>
            </a:r>
            <a:r>
              <a:rPr lang="en-US" sz="5400" dirty="0">
                <a:effectLst>
                  <a:outerShdw blurRad="38100" dist="38100" dir="2700000" algn="tl">
                    <a:srgbClr val="000000">
                      <a:alpha val="43137"/>
                    </a:srgbClr>
                  </a:outerShdw>
                </a:effectLst>
              </a:rPr>
              <a:t>&amp; 	</a:t>
            </a:r>
            <a:r>
              <a:rPr lang="en-US" sz="5400" dirty="0" smtClean="0">
                <a:effectLst>
                  <a:outerShdw blurRad="38100" dist="38100" dir="2700000" algn="tl">
                    <a:srgbClr val="000000">
                      <a:alpha val="43137"/>
                    </a:srgbClr>
                  </a:outerShdw>
                </a:effectLst>
              </a:rPr>
              <a:t/>
            </a:r>
            <a:br>
              <a:rPr lang="en-US" sz="5400" dirty="0" smtClean="0">
                <a:effectLst>
                  <a:outerShdw blurRad="38100" dist="38100" dir="2700000" algn="tl">
                    <a:srgbClr val="000000">
                      <a:alpha val="43137"/>
                    </a:srgbClr>
                  </a:outerShdw>
                </a:effectLst>
              </a:rPr>
            </a:br>
            <a:r>
              <a:rPr lang="en-US" sz="5400" dirty="0" smtClean="0">
                <a:effectLst>
                  <a:outerShdw blurRad="38100" dist="38100" dir="2700000" algn="tl">
                    <a:srgbClr val="000000">
                      <a:alpha val="43137"/>
                    </a:srgbClr>
                  </a:outerShdw>
                </a:effectLst>
              </a:rPr>
              <a:t>A Comparison of Approaches to Large-Scale Data Analysis</a:t>
            </a:r>
            <a:endParaRPr lang="en-US" sz="5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US" dirty="0" smtClean="0">
                <a:solidFill>
                  <a:schemeClr val="accent1">
                    <a:lumMod val="40000"/>
                    <a:lumOff val="60000"/>
                  </a:schemeClr>
                </a:solidFill>
              </a:rPr>
              <a:t>By: Ryan Plunkett										May 9, 2014</a:t>
            </a:r>
          </a:p>
          <a:p>
            <a:endParaRPr lang="en-US" dirty="0" smtClean="0"/>
          </a:p>
          <a:p>
            <a:endParaRPr lang="en-US" dirty="0"/>
          </a:p>
        </p:txBody>
      </p:sp>
    </p:spTree>
    <p:extLst>
      <p:ext uri="{BB962C8B-B14F-4D97-AF65-F5344CB8AC3E}">
        <p14:creationId xmlns:p14="http://schemas.microsoft.com/office/powerpoint/2010/main" val="153202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Google File System</a:t>
            </a:r>
            <a:endParaRPr lang="en-US" dirty="0"/>
          </a:p>
        </p:txBody>
      </p:sp>
      <p:sp>
        <p:nvSpPr>
          <p:cNvPr id="3" name="Content Placeholder 2"/>
          <p:cNvSpPr>
            <a:spLocks noGrp="1"/>
          </p:cNvSpPr>
          <p:nvPr>
            <p:ph idx="1"/>
          </p:nvPr>
        </p:nvSpPr>
        <p:spPr>
          <a:xfrm>
            <a:off x="1103312" y="1412112"/>
            <a:ext cx="8946541" cy="4836288"/>
          </a:xfrm>
        </p:spPr>
        <p:txBody>
          <a:bodyPr>
            <a:noAutofit/>
          </a:bodyPr>
          <a:lstStyle/>
          <a:p>
            <a:pPr marL="0" indent="0">
              <a:buNone/>
            </a:pPr>
            <a:r>
              <a:rPr lang="en-US" sz="1600" b="1" dirty="0" smtClean="0"/>
              <a:t>Summary</a:t>
            </a:r>
          </a:p>
          <a:p>
            <a:pPr>
              <a:buFontTx/>
              <a:buChar char="-"/>
            </a:pPr>
            <a:r>
              <a:rPr lang="en-US" sz="1600" dirty="0" smtClean="0"/>
              <a:t>Google needed to create a system  that is made from cheap commodity hardware and is able to handle large data sets.</a:t>
            </a:r>
          </a:p>
          <a:p>
            <a:pPr>
              <a:buFontTx/>
              <a:buChar char="-"/>
            </a:pPr>
            <a:r>
              <a:rPr lang="en-US" sz="1600" dirty="0" smtClean="0"/>
              <a:t>The system would also need to be scalable and provide high fault tolerance.</a:t>
            </a:r>
          </a:p>
          <a:p>
            <a:pPr marL="0" indent="0">
              <a:buNone/>
            </a:pPr>
            <a:r>
              <a:rPr lang="en-US" sz="1600" b="1" dirty="0" smtClean="0"/>
              <a:t>Problem</a:t>
            </a:r>
          </a:p>
          <a:p>
            <a:pPr>
              <a:buFontTx/>
              <a:buChar char="-"/>
            </a:pPr>
            <a:r>
              <a:rPr lang="en-US" sz="1600" dirty="0" smtClean="0"/>
              <a:t>There are a large amount of low end components which mean they will often fail. </a:t>
            </a:r>
            <a:endParaRPr lang="en-US" sz="1600" dirty="0"/>
          </a:p>
          <a:p>
            <a:pPr>
              <a:buFontTx/>
              <a:buChar char="-"/>
            </a:pPr>
            <a:r>
              <a:rPr lang="en-US" sz="1600" dirty="0" smtClean="0"/>
              <a:t>Google usually deals with fast growing data comprised of many Tbs.</a:t>
            </a:r>
          </a:p>
          <a:p>
            <a:pPr>
              <a:buFontTx/>
              <a:buChar char="-"/>
            </a:pPr>
            <a:r>
              <a:rPr lang="en-US" sz="1600" dirty="0" smtClean="0"/>
              <a:t>Must be able to handle multiple clients (who could all be working of the same file)</a:t>
            </a:r>
          </a:p>
          <a:p>
            <a:pPr>
              <a:buFontTx/>
              <a:buChar char="-"/>
            </a:pPr>
            <a:endParaRPr lang="en-US" sz="1600" dirty="0"/>
          </a:p>
          <a:p>
            <a:pPr marL="0" indent="0">
              <a:buNone/>
            </a:pPr>
            <a:r>
              <a:rPr lang="en-US" sz="1600" dirty="0" smtClean="0"/>
              <a:t>The paper describes the problem and some techniques used to accomplish their goals, although there are tradeoffs that had to be made.</a:t>
            </a:r>
          </a:p>
        </p:txBody>
      </p:sp>
    </p:spTree>
    <p:extLst>
      <p:ext uri="{BB962C8B-B14F-4D97-AF65-F5344CB8AC3E}">
        <p14:creationId xmlns:p14="http://schemas.microsoft.com/office/powerpoint/2010/main" val="392674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p:txBody>
          <a:bodyPr>
            <a:normAutofit/>
          </a:bodyPr>
          <a:lstStyle/>
          <a:p>
            <a:pPr>
              <a:buFontTx/>
              <a:buChar char="-"/>
            </a:pPr>
            <a:r>
              <a:rPr lang="en-US" sz="1600" dirty="0" smtClean="0"/>
              <a:t>In the google file contains one </a:t>
            </a:r>
            <a:r>
              <a:rPr lang="en-US" sz="1600" dirty="0"/>
              <a:t>master server and </a:t>
            </a:r>
            <a:r>
              <a:rPr lang="en-US" sz="1600" dirty="0" smtClean="0"/>
              <a:t>many large sized chunk servers made of 64 bit chunks and all metadata is maintained by the master.</a:t>
            </a:r>
          </a:p>
          <a:p>
            <a:pPr>
              <a:buFontTx/>
              <a:buChar char="-"/>
            </a:pPr>
            <a:r>
              <a:rPr lang="en-US" sz="1600" dirty="0" smtClean="0"/>
              <a:t>This allowed for easy chunk addressing, reduces the cost of chunk summing, and reduces the amount of requests the clients need to give the master. The master only directs the clients to their desired chunk server.</a:t>
            </a:r>
          </a:p>
          <a:p>
            <a:pPr>
              <a:buFontTx/>
              <a:buChar char="-"/>
            </a:pPr>
            <a:r>
              <a:rPr lang="en-US" sz="1600" dirty="0" smtClean="0"/>
              <a:t>Uses lazy space allocation to avoid wasting space. To correct the largest problem with using a large chunk size.</a:t>
            </a:r>
          </a:p>
          <a:p>
            <a:pPr>
              <a:buFontTx/>
              <a:buChar char="-"/>
            </a:pPr>
            <a:r>
              <a:rPr lang="en-US" sz="1600" dirty="0" smtClean="0"/>
              <a:t>The use of operation logs maintains a consistent record of metadata. For consistency the operation logs are replicated on multiple remote machines.</a:t>
            </a:r>
            <a:endParaRPr lang="en-US" sz="1400" dirty="0" smtClean="0"/>
          </a:p>
          <a:p>
            <a:pPr>
              <a:buFontTx/>
              <a:buChar char="-"/>
            </a:pPr>
            <a:endParaRPr lang="en-US" sz="1600" dirty="0" smtClean="0"/>
          </a:p>
          <a:p>
            <a:pPr>
              <a:buFontTx/>
              <a:buChar char="-"/>
            </a:pPr>
            <a:endParaRPr lang="en-US" sz="1600" dirty="0"/>
          </a:p>
        </p:txBody>
      </p:sp>
    </p:spTree>
    <p:extLst>
      <p:ext uri="{BB962C8B-B14F-4D97-AF65-F5344CB8AC3E}">
        <p14:creationId xmlns:p14="http://schemas.microsoft.com/office/powerpoint/2010/main" val="238521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a:t>
            </a:r>
            <a:endParaRPr lang="en-US" dirty="0"/>
          </a:p>
        </p:txBody>
      </p:sp>
      <p:sp>
        <p:nvSpPr>
          <p:cNvPr id="3" name="Content Placeholder 2"/>
          <p:cNvSpPr>
            <a:spLocks noGrp="1"/>
          </p:cNvSpPr>
          <p:nvPr>
            <p:ph idx="1"/>
          </p:nvPr>
        </p:nvSpPr>
        <p:spPr/>
        <p:txBody>
          <a:bodyPr/>
          <a:lstStyle/>
          <a:p>
            <a:pPr>
              <a:buFontTx/>
              <a:buChar char="-"/>
            </a:pPr>
            <a:r>
              <a:rPr lang="en-US" sz="1600" dirty="0" smtClean="0"/>
              <a:t>The google file system effectively accomplishes the task it was created for. But in doing so they has to make some compromises which may have the potential to hinder them.</a:t>
            </a:r>
          </a:p>
          <a:p>
            <a:pPr>
              <a:buFontTx/>
              <a:buChar char="-"/>
            </a:pPr>
            <a:r>
              <a:rPr lang="en-US" sz="1600" dirty="0" smtClean="0"/>
              <a:t>Although the use of chunking is very effective for large files and will improve their scalability and latency it leaves the possibility of a large number of small files building up and overwhelming the master because it is only optimized for large single reads</a:t>
            </a:r>
          </a:p>
          <a:p>
            <a:pPr>
              <a:buFontTx/>
              <a:buChar char="-"/>
            </a:pPr>
            <a:r>
              <a:rPr lang="en-US" sz="1600" dirty="0" smtClean="0"/>
              <a:t>Because there is so much need for fault tolerance the waste a lot of disk space on redundancy </a:t>
            </a:r>
          </a:p>
        </p:txBody>
      </p:sp>
    </p:spTree>
    <p:extLst>
      <p:ext uri="{BB962C8B-B14F-4D97-AF65-F5344CB8AC3E}">
        <p14:creationId xmlns:p14="http://schemas.microsoft.com/office/powerpoint/2010/main" val="356368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a:t>
            </a:r>
            <a:endParaRPr lang="en-US" dirty="0"/>
          </a:p>
        </p:txBody>
      </p:sp>
      <p:sp>
        <p:nvSpPr>
          <p:cNvPr id="3" name="Content Placeholder 2"/>
          <p:cNvSpPr>
            <a:spLocks noGrp="1"/>
          </p:cNvSpPr>
          <p:nvPr>
            <p:ph idx="1"/>
          </p:nvPr>
        </p:nvSpPr>
        <p:spPr/>
        <p:txBody>
          <a:bodyPr>
            <a:normAutofit/>
          </a:bodyPr>
          <a:lstStyle/>
          <a:p>
            <a:pPr>
              <a:buFontTx/>
              <a:buChar char="-"/>
            </a:pPr>
            <a:r>
              <a:rPr lang="en-US" sz="1600" dirty="0" smtClean="0"/>
              <a:t>The two systems that are implementing in each paper while fundamentally difference bring about the same conclusion</a:t>
            </a:r>
          </a:p>
          <a:p>
            <a:pPr>
              <a:buFontTx/>
              <a:buChar char="-"/>
            </a:pPr>
            <a:r>
              <a:rPr lang="en-US" sz="1600" dirty="0"/>
              <a:t>Both systems can run on commodity machines and are highly </a:t>
            </a:r>
            <a:r>
              <a:rPr lang="en-US" sz="1600" dirty="0" smtClean="0"/>
              <a:t>scalable</a:t>
            </a:r>
          </a:p>
          <a:p>
            <a:pPr>
              <a:buFontTx/>
              <a:buChar char="-"/>
            </a:pPr>
            <a:r>
              <a:rPr lang="en-US" sz="1600" dirty="0" smtClean="0"/>
              <a:t>Both systems are able to handle large sets of data (terabytes at a time) for many clients while also providing redundancy and fault tolerance</a:t>
            </a:r>
          </a:p>
          <a:p>
            <a:pPr>
              <a:buFontTx/>
              <a:buChar char="-"/>
            </a:pPr>
            <a:r>
              <a:rPr lang="en-US" sz="1600" dirty="0" smtClean="0"/>
              <a:t>The Google File System does this by using a chunking system of grouping data into large easily readable stacks.</a:t>
            </a:r>
          </a:p>
          <a:p>
            <a:pPr>
              <a:buFontTx/>
              <a:buChar char="-"/>
            </a:pPr>
            <a:r>
              <a:rPr lang="en-US" sz="1600" dirty="0" smtClean="0"/>
              <a:t>Map reduce works for simplicity, it is only made of two functions map() ands reduce()</a:t>
            </a:r>
          </a:p>
          <a:p>
            <a:pPr>
              <a:buFontTx/>
              <a:buChar char="-"/>
            </a:pPr>
            <a:r>
              <a:rPr lang="en-US" sz="1600" dirty="0" smtClean="0"/>
              <a:t>Both systems are pretty opposite, GFS makes small data into large chunks and Map Reduce makes small data into large sets.</a:t>
            </a:r>
          </a:p>
        </p:txBody>
      </p:sp>
    </p:spTree>
    <p:extLst>
      <p:ext uri="{BB962C8B-B14F-4D97-AF65-F5344CB8AC3E}">
        <p14:creationId xmlns:p14="http://schemas.microsoft.com/office/powerpoint/2010/main" val="340558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Advantages/Disadvantages</a:t>
            </a:r>
            <a:endParaRPr lang="en-US" dirty="0"/>
          </a:p>
        </p:txBody>
      </p:sp>
      <p:sp>
        <p:nvSpPr>
          <p:cNvPr id="3" name="Content Placeholder 2"/>
          <p:cNvSpPr>
            <a:spLocks noGrp="1"/>
          </p:cNvSpPr>
          <p:nvPr>
            <p:ph idx="1"/>
          </p:nvPr>
        </p:nvSpPr>
        <p:spPr/>
        <p:txBody>
          <a:bodyPr>
            <a:normAutofit/>
          </a:bodyPr>
          <a:lstStyle/>
          <a:p>
            <a:pPr>
              <a:buFontTx/>
              <a:buChar char="-"/>
            </a:pPr>
            <a:r>
              <a:rPr lang="en-US" sz="1600" dirty="0" smtClean="0"/>
              <a:t>The biggest advantage for </a:t>
            </a:r>
            <a:r>
              <a:rPr lang="en-US" sz="1600" dirty="0" err="1" smtClean="0"/>
              <a:t>MapReduce</a:t>
            </a:r>
            <a:r>
              <a:rPr lang="en-US" sz="1600" dirty="0" smtClean="0"/>
              <a:t> over GFS is that it works exclusively in small data which means it wont have to deal with the possibility of getting overloaded with small data requests from clients</a:t>
            </a:r>
          </a:p>
          <a:p>
            <a:pPr>
              <a:buFontTx/>
              <a:buChar char="-"/>
            </a:pPr>
            <a:r>
              <a:rPr lang="en-US" sz="1600" dirty="0" smtClean="0"/>
              <a:t>The biggest advantage The Google File System has over </a:t>
            </a:r>
            <a:r>
              <a:rPr lang="en-US" sz="1600" dirty="0" err="1" smtClean="0"/>
              <a:t>MapReduce</a:t>
            </a:r>
            <a:r>
              <a:rPr lang="en-US" sz="1600" dirty="0" smtClean="0"/>
              <a:t> is that it will be much faster and more reliable will reads because it uses large data chunks  Especially when both of these files will be dealing mostly with </a:t>
            </a:r>
            <a:r>
              <a:rPr lang="en-US" sz="1600" smtClean="0"/>
              <a:t>terabyte sized data.</a:t>
            </a:r>
            <a:endParaRPr lang="en-US" sz="1600" dirty="0" smtClean="0"/>
          </a:p>
          <a:p>
            <a:pPr>
              <a:buFontTx/>
              <a:buChar char="-"/>
            </a:pPr>
            <a:r>
              <a:rPr lang="en-US" sz="1600" dirty="0" smtClean="0"/>
              <a:t>While there are positives and negatives to both systems it all comes down to what you are looking for  because at the </a:t>
            </a:r>
            <a:r>
              <a:rPr lang="en-US" sz="1600" dirty="0" err="1" smtClean="0"/>
              <a:t>ens</a:t>
            </a:r>
            <a:r>
              <a:rPr lang="en-US" sz="1600" dirty="0" smtClean="0"/>
              <a:t> of the day they both get the job done.</a:t>
            </a:r>
          </a:p>
          <a:p>
            <a:pPr>
              <a:buFontTx/>
              <a:buChar char="-"/>
            </a:pPr>
            <a:endParaRPr lang="en-US" sz="1600" dirty="0"/>
          </a:p>
        </p:txBody>
      </p:sp>
    </p:spTree>
    <p:extLst>
      <p:ext uri="{BB962C8B-B14F-4D97-AF65-F5344CB8AC3E}">
        <p14:creationId xmlns:p14="http://schemas.microsoft.com/office/powerpoint/2010/main" val="86508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1558</TotalTime>
  <Words>556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Google File System &amp;   A Comparison of Approaches to Large-Scale Data Analysis</vt:lpstr>
      <vt:lpstr>The Google File System</vt:lpstr>
      <vt:lpstr>Implementation</vt:lpstr>
      <vt:lpstr>Analysis</vt:lpstr>
      <vt:lpstr>Comparison</vt:lpstr>
      <vt:lpstr>Advantages/Disadvantages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File System &amp;   A Comparison of Approaches to Large-Scale Data Analysis</dc:title>
  <dc:creator>RYAN PLUNKETT</dc:creator>
  <cp:lastModifiedBy>RYAN PLUNKETT</cp:lastModifiedBy>
  <cp:revision>17</cp:revision>
  <dcterms:created xsi:type="dcterms:W3CDTF">2014-05-07T03:16:41Z</dcterms:created>
  <dcterms:modified xsi:type="dcterms:W3CDTF">2014-05-10T04:24:59Z</dcterms:modified>
</cp:coreProperties>
</file>