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68" r:id="rId4"/>
    <p:sldId id="261" r:id="rId5"/>
    <p:sldId id="269"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snapToGrid="0">
      <p:cViewPr varScale="1">
        <p:scale>
          <a:sx n="69" d="100"/>
          <a:sy n="69" d="100"/>
        </p:scale>
        <p:origin x="7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FB5ED3-EB58-4BDF-BDC4-4AF595BEF61F}"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330281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FB5ED3-EB58-4BDF-BDC4-4AF595BEF61F}"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420136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FB5ED3-EB58-4BDF-BDC4-4AF595BEF61F}"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112003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FB5ED3-EB58-4BDF-BDC4-4AF595BEF61F}"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406393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FB5ED3-EB58-4BDF-BDC4-4AF595BEF61F}"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380272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FB5ED3-EB58-4BDF-BDC4-4AF595BEF61F}"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50418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FB5ED3-EB58-4BDF-BDC4-4AF595BEF61F}" type="datetimeFigureOut">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427879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FB5ED3-EB58-4BDF-BDC4-4AF595BEF61F}" type="datetimeFigureOut">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86371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FB5ED3-EB58-4BDF-BDC4-4AF595BEF61F}" type="datetimeFigureOut">
              <a:rPr lang="en-US" smtClean="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2005525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FB5ED3-EB58-4BDF-BDC4-4AF595BEF61F}"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234458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FB5ED3-EB58-4BDF-BDC4-4AF595BEF61F}"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113989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B5ED3-EB58-4BDF-BDC4-4AF595BEF61F}" type="datetimeFigureOut">
              <a:rPr lang="en-US" smtClean="0"/>
              <a:t>9/30/2020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7CDD1-2F60-4587-B925-A533204EE7EA}" type="slidenum">
              <a:rPr lang="en-US" smtClean="0"/>
              <a:t>‹#›</a:t>
            </a:fld>
            <a:endParaRPr lang="en-US"/>
          </a:p>
        </p:txBody>
      </p:sp>
    </p:spTree>
    <p:extLst>
      <p:ext uri="{BB962C8B-B14F-4D97-AF65-F5344CB8AC3E}">
        <p14:creationId xmlns:p14="http://schemas.microsoft.com/office/powerpoint/2010/main" val="1459834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478367"/>
            <a:ext cx="10515600" cy="472651"/>
          </a:xfrm>
        </p:spPr>
        <p:txBody>
          <a:bodyPr>
            <a:normAutofit/>
          </a:bodyPr>
          <a:lstStyle/>
          <a:p>
            <a:r>
              <a:rPr lang="en-US" sz="1200" dirty="0" smtClean="0"/>
              <a:t/>
            </a:r>
            <a:br>
              <a:rPr lang="en-US" sz="1200" dirty="0" smtClean="0"/>
            </a:br>
            <a:endParaRPr lang="en-US" sz="1200" dirty="0"/>
          </a:p>
        </p:txBody>
      </p:sp>
      <p:sp>
        <p:nvSpPr>
          <p:cNvPr id="4" name="Text Placeholder 3"/>
          <p:cNvSpPr>
            <a:spLocks noGrp="1"/>
          </p:cNvSpPr>
          <p:nvPr>
            <p:ph type="body" idx="1"/>
          </p:nvPr>
        </p:nvSpPr>
        <p:spPr>
          <a:xfrm>
            <a:off x="1699847" y="2749800"/>
            <a:ext cx="2484223" cy="447992"/>
          </a:xfrm>
          <a:ln>
            <a:solidFill>
              <a:schemeClr val="accent1"/>
            </a:solidFill>
          </a:ln>
        </p:spPr>
        <p:txBody>
          <a:bodyPr>
            <a:normAutofit/>
          </a:bodyPr>
          <a:lstStyle/>
          <a:p>
            <a:pPr algn="ctr"/>
            <a:r>
              <a:rPr lang="en-US" sz="1600" dirty="0">
                <a:solidFill>
                  <a:schemeClr val="accent1">
                    <a:lumMod val="75000"/>
                  </a:schemeClr>
                </a:solidFill>
              </a:rPr>
              <a:t>Features</a:t>
            </a:r>
          </a:p>
        </p:txBody>
      </p:sp>
      <p:sp>
        <p:nvSpPr>
          <p:cNvPr id="5" name="Content Placeholder 4"/>
          <p:cNvSpPr>
            <a:spLocks noGrp="1"/>
          </p:cNvSpPr>
          <p:nvPr>
            <p:ph sz="half" idx="2"/>
          </p:nvPr>
        </p:nvSpPr>
        <p:spPr>
          <a:xfrm>
            <a:off x="1699847" y="3197792"/>
            <a:ext cx="2484223" cy="1291073"/>
          </a:xfrm>
          <a:ln>
            <a:solidFill>
              <a:schemeClr val="accent1"/>
            </a:solidFill>
          </a:ln>
        </p:spPr>
        <p:txBody>
          <a:bodyPr>
            <a:normAutofit/>
          </a:bodyPr>
          <a:lstStyle/>
          <a:p>
            <a:pPr marL="0" indent="0">
              <a:buNone/>
            </a:pPr>
            <a:r>
              <a:rPr lang="en-US" sz="1200" dirty="0" smtClean="0">
                <a:cs typeface="Arial" panose="020B0604020202020204" pitchFamily="34" charset="0"/>
              </a:rPr>
              <a:t>This model takes a customer as an input and find other customers that are similar to this input user based on similarity ratings and recommend items those similar customers liked or purchased.</a:t>
            </a:r>
            <a:endParaRPr lang="en-US" sz="1200" dirty="0">
              <a:cs typeface="Arial" panose="020B0604020202020204" pitchFamily="34" charset="0"/>
            </a:endParaRPr>
          </a:p>
        </p:txBody>
      </p:sp>
      <p:sp>
        <p:nvSpPr>
          <p:cNvPr id="49" name="Subtitle 2"/>
          <p:cNvSpPr txBox="1">
            <a:spLocks/>
          </p:cNvSpPr>
          <p:nvPr/>
        </p:nvSpPr>
        <p:spPr>
          <a:xfrm>
            <a:off x="1699847" y="1450921"/>
            <a:ext cx="8352704" cy="1296563"/>
          </a:xfrm>
          <a:prstGeom prst="rect">
            <a:avLst/>
          </a:prstGeom>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smtClean="0">
                <a:solidFill>
                  <a:schemeClr val="accent1">
                    <a:lumMod val="75000"/>
                  </a:schemeClr>
                </a:solidFill>
              </a:rPr>
              <a:t>User based CF</a:t>
            </a:r>
          </a:p>
          <a:p>
            <a:pPr algn="l"/>
            <a:r>
              <a:rPr lang="en-US" sz="1200" dirty="0"/>
              <a:t>An user based filtering takes a particular user and find the other similar used based on their similarity in purchase history or based on similarity of ratings and recommend items those are similar users liked/purchased</a:t>
            </a:r>
            <a:r>
              <a:rPr lang="en-US" sz="1200" dirty="0" smtClean="0"/>
              <a:t>.</a:t>
            </a:r>
            <a:endParaRPr lang="en-US" sz="1200" dirty="0"/>
          </a:p>
        </p:txBody>
      </p:sp>
      <p:sp>
        <p:nvSpPr>
          <p:cNvPr id="31" name="Text Placeholder 5"/>
          <p:cNvSpPr txBox="1">
            <a:spLocks/>
          </p:cNvSpPr>
          <p:nvPr/>
        </p:nvSpPr>
        <p:spPr>
          <a:xfrm>
            <a:off x="8624454" y="1204171"/>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a:p>
        </p:txBody>
      </p:sp>
      <p:sp>
        <p:nvSpPr>
          <p:cNvPr id="32" name="Text Placeholder 5"/>
          <p:cNvSpPr txBox="1">
            <a:spLocks/>
          </p:cNvSpPr>
          <p:nvPr/>
        </p:nvSpPr>
        <p:spPr>
          <a:xfrm>
            <a:off x="5100843" y="2582138"/>
            <a:ext cx="2242063" cy="8096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35" name="Text Placeholder 5"/>
          <p:cNvSpPr txBox="1">
            <a:spLocks/>
          </p:cNvSpPr>
          <p:nvPr/>
        </p:nvSpPr>
        <p:spPr>
          <a:xfrm>
            <a:off x="5094811" y="2586882"/>
            <a:ext cx="2242063" cy="8096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44" name="Text Placeholder 3"/>
          <p:cNvSpPr>
            <a:spLocks noGrp="1"/>
          </p:cNvSpPr>
          <p:nvPr>
            <p:ph type="body" idx="1"/>
          </p:nvPr>
        </p:nvSpPr>
        <p:spPr>
          <a:xfrm>
            <a:off x="4184070" y="2749800"/>
            <a:ext cx="2484223" cy="447992"/>
          </a:xfrm>
          <a:ln>
            <a:solidFill>
              <a:schemeClr val="accent1"/>
            </a:solidFill>
          </a:ln>
        </p:spPr>
        <p:txBody>
          <a:bodyPr>
            <a:normAutofit/>
          </a:bodyPr>
          <a:lstStyle/>
          <a:p>
            <a:pPr algn="ctr"/>
            <a:r>
              <a:rPr lang="en-US" sz="1600" dirty="0">
                <a:solidFill>
                  <a:schemeClr val="accent1">
                    <a:lumMod val="75000"/>
                  </a:schemeClr>
                </a:solidFill>
              </a:rPr>
              <a:t>Dependency</a:t>
            </a:r>
          </a:p>
        </p:txBody>
      </p:sp>
      <p:sp>
        <p:nvSpPr>
          <p:cNvPr id="45" name="Content Placeholder 4"/>
          <p:cNvSpPr>
            <a:spLocks noGrp="1"/>
          </p:cNvSpPr>
          <p:nvPr>
            <p:ph sz="half" idx="2"/>
          </p:nvPr>
        </p:nvSpPr>
        <p:spPr>
          <a:xfrm>
            <a:off x="4184070" y="3197792"/>
            <a:ext cx="2484223" cy="1291073"/>
          </a:xfrm>
          <a:ln>
            <a:solidFill>
              <a:schemeClr val="accent1"/>
            </a:solidFill>
          </a:ln>
        </p:spPr>
        <p:txBody>
          <a:bodyPr>
            <a:normAutofit/>
          </a:bodyPr>
          <a:lstStyle/>
          <a:p>
            <a:pPr marL="0" indent="0">
              <a:buNone/>
            </a:pPr>
            <a:r>
              <a:rPr lang="en-US" sz="1200" dirty="0" smtClean="0">
                <a:cs typeface="Arial" panose="020B0604020202020204" pitchFamily="34" charset="0"/>
              </a:rPr>
              <a:t>Customer’s demographic </a:t>
            </a:r>
            <a:r>
              <a:rPr lang="en-US" sz="1200" dirty="0" smtClean="0">
                <a:cs typeface="Arial" panose="020B0604020202020204" pitchFamily="34" charset="0"/>
              </a:rPr>
              <a:t>data </a:t>
            </a:r>
            <a:endParaRPr lang="en-US" sz="1200" dirty="0" smtClean="0">
              <a:cs typeface="Arial" panose="020B0604020202020204" pitchFamily="34" charset="0"/>
            </a:endParaRPr>
          </a:p>
          <a:p>
            <a:pPr>
              <a:buAutoNum type="arabicPeriod"/>
            </a:pPr>
            <a:endParaRPr lang="en-US" sz="1200" dirty="0">
              <a:cs typeface="Arial" panose="020B0604020202020204" pitchFamily="34" charset="0"/>
            </a:endParaRPr>
          </a:p>
        </p:txBody>
      </p:sp>
      <p:sp>
        <p:nvSpPr>
          <p:cNvPr id="47" name="Text Placeholder 3"/>
          <p:cNvSpPr>
            <a:spLocks noGrp="1"/>
          </p:cNvSpPr>
          <p:nvPr>
            <p:ph type="body" idx="1"/>
          </p:nvPr>
        </p:nvSpPr>
        <p:spPr>
          <a:xfrm>
            <a:off x="6668293" y="2749800"/>
            <a:ext cx="3384259" cy="447992"/>
          </a:xfrm>
          <a:ln>
            <a:solidFill>
              <a:schemeClr val="accent1"/>
            </a:solidFill>
          </a:ln>
        </p:spPr>
        <p:txBody>
          <a:bodyPr>
            <a:normAutofit/>
          </a:bodyPr>
          <a:lstStyle/>
          <a:p>
            <a:pPr algn="ctr"/>
            <a:r>
              <a:rPr lang="en-US" sz="1600" dirty="0">
                <a:solidFill>
                  <a:schemeClr val="accent1">
                    <a:lumMod val="75000"/>
                  </a:schemeClr>
                </a:solidFill>
              </a:rPr>
              <a:t>Real time use case</a:t>
            </a:r>
          </a:p>
        </p:txBody>
      </p:sp>
      <p:sp>
        <p:nvSpPr>
          <p:cNvPr id="52" name="Content Placeholder 4"/>
          <p:cNvSpPr>
            <a:spLocks noGrp="1"/>
          </p:cNvSpPr>
          <p:nvPr>
            <p:ph sz="half" idx="2"/>
          </p:nvPr>
        </p:nvSpPr>
        <p:spPr>
          <a:xfrm>
            <a:off x="6668293" y="3197792"/>
            <a:ext cx="3384259" cy="1291073"/>
          </a:xfrm>
          <a:ln>
            <a:solidFill>
              <a:schemeClr val="accent1"/>
            </a:solidFill>
          </a:ln>
        </p:spPr>
        <p:txBody>
          <a:bodyPr>
            <a:normAutofit/>
          </a:bodyPr>
          <a:lstStyle/>
          <a:p>
            <a:pPr marL="0" indent="0">
              <a:buNone/>
            </a:pPr>
            <a:r>
              <a:rPr lang="en-US" sz="1200" dirty="0" smtClean="0">
                <a:cs typeface="Arial" panose="020B0604020202020204" pitchFamily="34" charset="0"/>
              </a:rPr>
              <a:t>Recommendation of movies in Netflix based on other similar user watching other movies.</a:t>
            </a:r>
          </a:p>
          <a:p>
            <a:pPr marL="0" indent="0">
              <a:buNone/>
            </a:pPr>
            <a:endParaRPr lang="en-US" sz="1200" dirty="0" smtClean="0">
              <a:cs typeface="Arial" panose="020B0604020202020204" pitchFamily="34" charset="0"/>
            </a:endParaRPr>
          </a:p>
          <a:p>
            <a:pPr marL="0" indent="0">
              <a:buNone/>
            </a:pPr>
            <a:endParaRPr lang="en-US" sz="1200" dirty="0">
              <a:cs typeface="Arial" panose="020B0604020202020204" pitchFamily="34" charset="0"/>
            </a:endParaRPr>
          </a:p>
        </p:txBody>
      </p:sp>
      <p:sp>
        <p:nvSpPr>
          <p:cNvPr id="13" name="Title 1"/>
          <p:cNvSpPr txBox="1">
            <a:spLocks/>
          </p:cNvSpPr>
          <p:nvPr/>
        </p:nvSpPr>
        <p:spPr>
          <a:xfrm>
            <a:off x="1643842" y="95969"/>
            <a:ext cx="9144000" cy="14547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	Collaborative Filtering(CF) Based  Recommendation System</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1200" dirty="0" smtClean="0"/>
              <a:t>Collaborative filtering mostly divided into two sections : </a:t>
            </a:r>
            <a:r>
              <a:rPr lang="en-US" sz="1200" b="1" dirty="0" smtClean="0"/>
              <a:t>User based filtering </a:t>
            </a:r>
            <a:r>
              <a:rPr lang="en-US" sz="1200" dirty="0" smtClean="0"/>
              <a:t>and</a:t>
            </a:r>
            <a:r>
              <a:rPr lang="en-US" sz="1200" b="1" dirty="0" smtClean="0"/>
              <a:t> Item based filtering.</a:t>
            </a:r>
            <a:br>
              <a:rPr lang="en-US" sz="1200" b="1" dirty="0" smtClean="0"/>
            </a:br>
            <a:r>
              <a:rPr lang="en-US" sz="1200" dirty="0" smtClean="0"/>
              <a:t/>
            </a:r>
            <a:br>
              <a:rPr lang="en-US" sz="1200" dirty="0" smtClean="0"/>
            </a:br>
            <a:endParaRPr lang="en-US" sz="1200" dirty="0"/>
          </a:p>
        </p:txBody>
      </p:sp>
    </p:spTree>
    <p:extLst>
      <p:ext uri="{BB962C8B-B14F-4D97-AF65-F5344CB8AC3E}">
        <p14:creationId xmlns:p14="http://schemas.microsoft.com/office/powerpoint/2010/main" val="2446398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660" y="274320"/>
            <a:ext cx="9144000" cy="457200"/>
          </a:xfrm>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Collaborative Filtering(CF) Based  Recommendation System</a:t>
            </a:r>
            <a:r>
              <a:rPr lang="en-US" sz="1200" dirty="0" smtClean="0"/>
              <a:t/>
            </a:r>
            <a:br>
              <a:rPr lang="en-US" sz="1200" dirty="0" smtClean="0"/>
            </a:br>
            <a:endParaRPr lang="en-US" sz="1200" dirty="0"/>
          </a:p>
        </p:txBody>
      </p:sp>
      <p:sp>
        <p:nvSpPr>
          <p:cNvPr id="3" name="Subtitle 2"/>
          <p:cNvSpPr>
            <a:spLocks noGrp="1"/>
          </p:cNvSpPr>
          <p:nvPr>
            <p:ph type="subTitle" idx="1"/>
          </p:nvPr>
        </p:nvSpPr>
        <p:spPr>
          <a:xfrm>
            <a:off x="1116871" y="829182"/>
            <a:ext cx="9144000" cy="818260"/>
          </a:xfrm>
        </p:spPr>
        <p:txBody>
          <a:bodyPr>
            <a:normAutofit/>
          </a:bodyPr>
          <a:lstStyle/>
          <a:p>
            <a:pPr algn="l"/>
            <a:r>
              <a:rPr lang="en-US" sz="1200" dirty="0" smtClean="0"/>
              <a:t>. </a:t>
            </a:r>
            <a:endParaRPr lang="en-US" sz="1200" dirty="0"/>
          </a:p>
        </p:txBody>
      </p:sp>
      <p:sp>
        <p:nvSpPr>
          <p:cNvPr id="11" name="Subtitle 2"/>
          <p:cNvSpPr txBox="1">
            <a:spLocks/>
          </p:cNvSpPr>
          <p:nvPr/>
        </p:nvSpPr>
        <p:spPr>
          <a:xfrm>
            <a:off x="1116871" y="1787857"/>
            <a:ext cx="9542030" cy="41216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t>The process is to calculate the similarities between the target customers and all other customers. The </a:t>
            </a:r>
            <a:r>
              <a:rPr lang="en-US" sz="1200" dirty="0"/>
              <a:t>idea is to find the most similar </a:t>
            </a:r>
            <a:r>
              <a:rPr lang="en-US" sz="1200" dirty="0" smtClean="0"/>
              <a:t>customers </a:t>
            </a:r>
            <a:r>
              <a:rPr lang="en-US" sz="1200" dirty="0"/>
              <a:t>to </a:t>
            </a:r>
            <a:r>
              <a:rPr lang="en-US" sz="1200" dirty="0" smtClean="0"/>
              <a:t>our </a:t>
            </a:r>
            <a:r>
              <a:rPr lang="en-US" sz="1200" dirty="0"/>
              <a:t>target </a:t>
            </a:r>
            <a:r>
              <a:rPr lang="en-US" sz="1200" dirty="0" smtClean="0"/>
              <a:t>customer </a:t>
            </a:r>
            <a:r>
              <a:rPr lang="en-US" sz="1200" dirty="0"/>
              <a:t>(nearest neighbors) and weight their </a:t>
            </a:r>
            <a:r>
              <a:rPr lang="en-US" sz="1200" dirty="0" smtClean="0"/>
              <a:t>transaction they are doing in a product as </a:t>
            </a:r>
            <a:r>
              <a:rPr lang="en-US" sz="1200" dirty="0"/>
              <a:t>the prediction of the rating of this </a:t>
            </a:r>
            <a:r>
              <a:rPr lang="en-US" sz="1200" dirty="0" smtClean="0"/>
              <a:t>product </a:t>
            </a:r>
            <a:r>
              <a:rPr lang="en-US" sz="1200" dirty="0"/>
              <a:t>for target </a:t>
            </a:r>
            <a:r>
              <a:rPr lang="en-US" sz="1200" dirty="0" smtClean="0"/>
              <a:t>customer.</a:t>
            </a:r>
            <a:endParaRPr lang="en-US" sz="12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996" y="4000255"/>
            <a:ext cx="827757" cy="827757"/>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3298" y="3966330"/>
            <a:ext cx="859555" cy="859555"/>
          </a:xfrm>
          <a:prstGeom prst="rect">
            <a:avLst/>
          </a:prstGeom>
        </p:spPr>
      </p:pic>
      <p:sp>
        <p:nvSpPr>
          <p:cNvPr id="14" name="Left-Right Arrow 13"/>
          <p:cNvSpPr/>
          <p:nvPr/>
        </p:nvSpPr>
        <p:spPr>
          <a:xfrm>
            <a:off x="4932281" y="4161676"/>
            <a:ext cx="1247909" cy="568673"/>
          </a:xfrm>
          <a:prstGeom prst="leftRightArrow">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accent6">
                    <a:lumMod val="50000"/>
                  </a:schemeClr>
                </a:solidFill>
              </a:rPr>
              <a:t>Similar</a:t>
            </a:r>
            <a:endParaRPr lang="en-US" sz="1200" dirty="0">
              <a:solidFill>
                <a:schemeClr val="accent6">
                  <a:lumMod val="50000"/>
                </a:schemeClr>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7506" y="5311294"/>
            <a:ext cx="1288836" cy="1013292"/>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1048" y="4965182"/>
            <a:ext cx="940597" cy="755327"/>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0667" y="3378011"/>
            <a:ext cx="800390" cy="880429"/>
          </a:xfrm>
          <a:prstGeom prst="rect">
            <a:avLst/>
          </a:prstGeom>
        </p:spPr>
      </p:pic>
      <p:cxnSp>
        <p:nvCxnSpPr>
          <p:cNvPr id="21" name="Straight Arrow Connector 20"/>
          <p:cNvCxnSpPr>
            <a:stCxn id="12" idx="1"/>
          </p:cNvCxnSpPr>
          <p:nvPr/>
        </p:nvCxnSpPr>
        <p:spPr>
          <a:xfrm flipH="1" flipV="1">
            <a:off x="2579424" y="3966330"/>
            <a:ext cx="1470572" cy="44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1"/>
          </p:cNvCxnSpPr>
          <p:nvPr/>
        </p:nvCxnSpPr>
        <p:spPr>
          <a:xfrm flipH="1">
            <a:off x="2703848" y="4414134"/>
            <a:ext cx="1346148" cy="775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980923">
            <a:off x="3089685" y="3956109"/>
            <a:ext cx="716026" cy="276999"/>
          </a:xfrm>
          <a:prstGeom prst="rect">
            <a:avLst/>
          </a:prstGeom>
          <a:noFill/>
        </p:spPr>
        <p:txBody>
          <a:bodyPr wrap="square" rtlCol="0">
            <a:spAutoFit/>
          </a:bodyPr>
          <a:lstStyle/>
          <a:p>
            <a:pPr algn="ctr"/>
            <a:r>
              <a:rPr lang="en-US" sz="1200" dirty="0" smtClean="0">
                <a:solidFill>
                  <a:schemeClr val="accent1">
                    <a:lumMod val="50000"/>
                  </a:schemeClr>
                </a:solidFill>
              </a:rPr>
              <a:t>Bought</a:t>
            </a:r>
            <a:endParaRPr lang="en-US" sz="1200" dirty="0">
              <a:solidFill>
                <a:schemeClr val="accent1">
                  <a:lumMod val="50000"/>
                </a:schemeClr>
              </a:solidFill>
            </a:endParaRPr>
          </a:p>
        </p:txBody>
      </p:sp>
      <p:sp>
        <p:nvSpPr>
          <p:cNvPr id="26" name="TextBox 25"/>
          <p:cNvSpPr txBox="1"/>
          <p:nvPr/>
        </p:nvSpPr>
        <p:spPr>
          <a:xfrm rot="19664327">
            <a:off x="3136071" y="4767885"/>
            <a:ext cx="632096" cy="276999"/>
          </a:xfrm>
          <a:prstGeom prst="rect">
            <a:avLst/>
          </a:prstGeom>
          <a:noFill/>
        </p:spPr>
        <p:txBody>
          <a:bodyPr wrap="none" rtlCol="0">
            <a:spAutoFit/>
          </a:bodyPr>
          <a:lstStyle/>
          <a:p>
            <a:pPr algn="ctr"/>
            <a:r>
              <a:rPr lang="en-US" sz="1200" dirty="0" smtClean="0">
                <a:solidFill>
                  <a:schemeClr val="accent1">
                    <a:lumMod val="50000"/>
                  </a:schemeClr>
                </a:solidFill>
              </a:rPr>
              <a:t>Bought</a:t>
            </a:r>
            <a:endParaRPr lang="en-US" sz="1200" dirty="0">
              <a:solidFill>
                <a:schemeClr val="accent1">
                  <a:lumMod val="50000"/>
                </a:schemeClr>
              </a:solidFill>
            </a:endParaRPr>
          </a:p>
        </p:txBody>
      </p:sp>
      <p:cxnSp>
        <p:nvCxnSpPr>
          <p:cNvPr id="29" name="Straight Arrow Connector 28"/>
          <p:cNvCxnSpPr>
            <a:stCxn id="13" idx="3"/>
          </p:cNvCxnSpPr>
          <p:nvPr/>
        </p:nvCxnSpPr>
        <p:spPr>
          <a:xfrm flipV="1">
            <a:off x="7132853" y="3523643"/>
            <a:ext cx="1552586" cy="872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p:cNvCxnSpPr>
          <p:nvPr/>
        </p:nvCxnSpPr>
        <p:spPr>
          <a:xfrm>
            <a:off x="7132853" y="4396108"/>
            <a:ext cx="1944975" cy="14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 idx="3"/>
          </p:cNvCxnSpPr>
          <p:nvPr/>
        </p:nvCxnSpPr>
        <p:spPr>
          <a:xfrm>
            <a:off x="7132853" y="4396108"/>
            <a:ext cx="1216982" cy="1080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2488686">
            <a:off x="7282498" y="4832404"/>
            <a:ext cx="632096" cy="276999"/>
          </a:xfrm>
          <a:prstGeom prst="rect">
            <a:avLst/>
          </a:prstGeom>
          <a:noFill/>
        </p:spPr>
        <p:txBody>
          <a:bodyPr wrap="none" rtlCol="0">
            <a:spAutoFit/>
          </a:bodyPr>
          <a:lstStyle/>
          <a:p>
            <a:pPr algn="ctr"/>
            <a:r>
              <a:rPr lang="en-US" sz="1200" dirty="0" smtClean="0">
                <a:solidFill>
                  <a:schemeClr val="accent1">
                    <a:lumMod val="50000"/>
                  </a:schemeClr>
                </a:solidFill>
              </a:rPr>
              <a:t>Bought</a:t>
            </a:r>
            <a:endParaRPr lang="en-US" sz="1200" dirty="0">
              <a:solidFill>
                <a:schemeClr val="accent1">
                  <a:lumMod val="50000"/>
                </a:schemeClr>
              </a:solidFill>
            </a:endParaRPr>
          </a:p>
        </p:txBody>
      </p:sp>
      <p:sp>
        <p:nvSpPr>
          <p:cNvPr id="41" name="TextBox 40"/>
          <p:cNvSpPr txBox="1"/>
          <p:nvPr/>
        </p:nvSpPr>
        <p:spPr>
          <a:xfrm>
            <a:off x="7867344" y="4403400"/>
            <a:ext cx="632096" cy="276999"/>
          </a:xfrm>
          <a:prstGeom prst="rect">
            <a:avLst/>
          </a:prstGeom>
          <a:noFill/>
        </p:spPr>
        <p:txBody>
          <a:bodyPr wrap="none" rtlCol="0">
            <a:spAutoFit/>
          </a:bodyPr>
          <a:lstStyle/>
          <a:p>
            <a:pPr algn="ctr"/>
            <a:r>
              <a:rPr lang="en-US" sz="1200" dirty="0" smtClean="0">
                <a:solidFill>
                  <a:schemeClr val="accent1">
                    <a:lumMod val="50000"/>
                  </a:schemeClr>
                </a:solidFill>
              </a:rPr>
              <a:t>Bought</a:t>
            </a:r>
            <a:endParaRPr lang="en-US" sz="1200" dirty="0">
              <a:solidFill>
                <a:schemeClr val="accent1">
                  <a:lumMod val="50000"/>
                </a:schemeClr>
              </a:solidFill>
            </a:endParaRPr>
          </a:p>
        </p:txBody>
      </p:sp>
      <p:sp>
        <p:nvSpPr>
          <p:cNvPr id="42" name="TextBox 41"/>
          <p:cNvSpPr txBox="1"/>
          <p:nvPr/>
        </p:nvSpPr>
        <p:spPr>
          <a:xfrm rot="19870334">
            <a:off x="7505602" y="3665728"/>
            <a:ext cx="632096" cy="276999"/>
          </a:xfrm>
          <a:prstGeom prst="rect">
            <a:avLst/>
          </a:prstGeom>
          <a:noFill/>
        </p:spPr>
        <p:txBody>
          <a:bodyPr wrap="none" rtlCol="0">
            <a:spAutoFit/>
          </a:bodyPr>
          <a:lstStyle/>
          <a:p>
            <a:pPr algn="ctr"/>
            <a:r>
              <a:rPr lang="en-US" sz="1200" dirty="0" smtClean="0">
                <a:solidFill>
                  <a:schemeClr val="accent1">
                    <a:lumMod val="50000"/>
                  </a:schemeClr>
                </a:solidFill>
              </a:rPr>
              <a:t>Bought</a:t>
            </a:r>
            <a:endParaRPr lang="en-US" sz="1200" dirty="0">
              <a:solidFill>
                <a:schemeClr val="accent1">
                  <a:lumMod val="50000"/>
                </a:schemeClr>
              </a:solidFill>
            </a:endParaRPr>
          </a:p>
        </p:txBody>
      </p:sp>
      <p:cxnSp>
        <p:nvCxnSpPr>
          <p:cNvPr id="46" name="Curved Connector 45"/>
          <p:cNvCxnSpPr>
            <a:stCxn id="12" idx="2"/>
            <a:endCxn id="16" idx="1"/>
          </p:cNvCxnSpPr>
          <p:nvPr/>
        </p:nvCxnSpPr>
        <p:spPr>
          <a:xfrm rot="16200000" flipH="1">
            <a:off x="5895726" y="3396160"/>
            <a:ext cx="989928" cy="3853631"/>
          </a:xfrm>
          <a:prstGeom prst="curvedConnector2">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rot="741957">
            <a:off x="5381515" y="5541818"/>
            <a:ext cx="1234538" cy="307777"/>
          </a:xfrm>
          <a:prstGeom prst="rect">
            <a:avLst/>
          </a:prstGeom>
          <a:noFill/>
        </p:spPr>
        <p:txBody>
          <a:bodyPr wrap="square" rtlCol="0">
            <a:spAutoFit/>
          </a:bodyPr>
          <a:lstStyle/>
          <a:p>
            <a:pPr algn="ctr"/>
            <a:r>
              <a:rPr lang="en-US" sz="1400" dirty="0" smtClean="0">
                <a:solidFill>
                  <a:srgbClr val="FF0000"/>
                </a:solidFill>
              </a:rPr>
              <a:t>Likely Buy</a:t>
            </a:r>
            <a:endParaRPr lang="en-US" sz="1400" dirty="0">
              <a:solidFill>
                <a:srgbClr val="FF0000"/>
              </a:solidFill>
            </a:endParaRPr>
          </a:p>
        </p:txBody>
      </p:sp>
      <p:sp>
        <p:nvSpPr>
          <p:cNvPr id="49" name="Subtitle 2"/>
          <p:cNvSpPr txBox="1">
            <a:spLocks/>
          </p:cNvSpPr>
          <p:nvPr/>
        </p:nvSpPr>
        <p:spPr>
          <a:xfrm>
            <a:off x="1116871" y="1184295"/>
            <a:ext cx="9542030" cy="4201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smtClean="0">
                <a:solidFill>
                  <a:schemeClr val="accent1">
                    <a:lumMod val="75000"/>
                  </a:schemeClr>
                </a:solidFill>
              </a:rPr>
              <a:t>Customer based CF</a:t>
            </a:r>
            <a:endParaRPr lang="en-US" sz="1600" b="1" dirty="0">
              <a:solidFill>
                <a:schemeClr val="accent1">
                  <a:lumMod val="75000"/>
                </a:schemeClr>
              </a:solidFill>
            </a:endParaRPr>
          </a:p>
        </p:txBody>
      </p:sp>
      <p:pic>
        <p:nvPicPr>
          <p:cNvPr id="50" name="Picture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8859" y="2847823"/>
            <a:ext cx="800390" cy="880429"/>
          </a:xfrm>
          <a:prstGeom prst="rect">
            <a:avLst/>
          </a:prstGeom>
        </p:spPr>
      </p:pic>
      <p:pic>
        <p:nvPicPr>
          <p:cNvPr id="51" name="Picture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1248" y="4113856"/>
            <a:ext cx="940597" cy="755327"/>
          </a:xfrm>
          <a:prstGeom prst="rect">
            <a:avLst/>
          </a:prstGeom>
        </p:spPr>
      </p:pic>
    </p:spTree>
    <p:extLst>
      <p:ext uri="{BB962C8B-B14F-4D97-AF65-F5344CB8AC3E}">
        <p14:creationId xmlns:p14="http://schemas.microsoft.com/office/powerpoint/2010/main" val="4092128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478367"/>
            <a:ext cx="10515600" cy="472651"/>
          </a:xfrm>
        </p:spPr>
        <p:txBody>
          <a:bodyPr>
            <a:normAutofit/>
          </a:bodyPr>
          <a:lstStyle/>
          <a:p>
            <a:r>
              <a:rPr lang="en-US" sz="1200" dirty="0" smtClean="0"/>
              <a:t/>
            </a:r>
            <a:br>
              <a:rPr lang="en-US" sz="1200" dirty="0" smtClean="0"/>
            </a:br>
            <a:endParaRPr lang="en-US" sz="1200" dirty="0"/>
          </a:p>
        </p:txBody>
      </p:sp>
      <p:sp>
        <p:nvSpPr>
          <p:cNvPr id="4" name="Text Placeholder 3"/>
          <p:cNvSpPr>
            <a:spLocks noGrp="1"/>
          </p:cNvSpPr>
          <p:nvPr>
            <p:ph type="body" idx="1"/>
          </p:nvPr>
        </p:nvSpPr>
        <p:spPr>
          <a:xfrm>
            <a:off x="1699847" y="2749802"/>
            <a:ext cx="2484223" cy="447992"/>
          </a:xfrm>
          <a:ln>
            <a:solidFill>
              <a:schemeClr val="accent1"/>
            </a:solidFill>
          </a:ln>
        </p:spPr>
        <p:txBody>
          <a:bodyPr>
            <a:normAutofit/>
          </a:bodyPr>
          <a:lstStyle/>
          <a:p>
            <a:pPr algn="ctr"/>
            <a:r>
              <a:rPr lang="en-US" sz="1600" dirty="0">
                <a:solidFill>
                  <a:schemeClr val="accent1">
                    <a:lumMod val="75000"/>
                  </a:schemeClr>
                </a:solidFill>
              </a:rPr>
              <a:t>Features</a:t>
            </a:r>
          </a:p>
        </p:txBody>
      </p:sp>
      <p:sp>
        <p:nvSpPr>
          <p:cNvPr id="5" name="Content Placeholder 4"/>
          <p:cNvSpPr>
            <a:spLocks noGrp="1"/>
          </p:cNvSpPr>
          <p:nvPr>
            <p:ph sz="half" idx="2"/>
          </p:nvPr>
        </p:nvSpPr>
        <p:spPr>
          <a:xfrm>
            <a:off x="1699847" y="3197794"/>
            <a:ext cx="2484223" cy="1291073"/>
          </a:xfrm>
          <a:ln>
            <a:solidFill>
              <a:schemeClr val="accent1"/>
            </a:solidFill>
          </a:ln>
        </p:spPr>
        <p:txBody>
          <a:bodyPr>
            <a:normAutofit fontScale="92500" lnSpcReduction="10000"/>
          </a:bodyPr>
          <a:lstStyle/>
          <a:p>
            <a:pPr marL="0" indent="0">
              <a:buNone/>
            </a:pPr>
            <a:r>
              <a:rPr lang="en-US" sz="1200" dirty="0" smtClean="0">
                <a:cs typeface="Arial" panose="020B0604020202020204" pitchFamily="34" charset="0"/>
              </a:rPr>
              <a:t>For an item </a:t>
            </a:r>
            <a:r>
              <a:rPr lang="en-US" sz="1200" b="1" dirty="0" smtClean="0">
                <a:cs typeface="Arial" panose="020B0604020202020204" pitchFamily="34" charset="0"/>
              </a:rPr>
              <a:t>I</a:t>
            </a:r>
            <a:r>
              <a:rPr lang="en-US" sz="1200" dirty="0" smtClean="0">
                <a:cs typeface="Arial" panose="020B0604020202020204" pitchFamily="34" charset="0"/>
              </a:rPr>
              <a:t>, with a set of similar items determined based on rating vectors consisting of received user ratings, the rating by a user </a:t>
            </a:r>
            <a:r>
              <a:rPr lang="en-US" sz="1200" b="1" dirty="0" smtClean="0">
                <a:cs typeface="Arial" panose="020B0604020202020204" pitchFamily="34" charset="0"/>
              </a:rPr>
              <a:t>U</a:t>
            </a:r>
            <a:r>
              <a:rPr lang="en-US" sz="1200" dirty="0" smtClean="0">
                <a:cs typeface="Arial" panose="020B0604020202020204" pitchFamily="34" charset="0"/>
              </a:rPr>
              <a:t>, who hasn’t rated it, is found by picking out N items from the similarity list that have been rated by </a:t>
            </a:r>
            <a:r>
              <a:rPr lang="en-US" sz="1200" b="1" dirty="0" smtClean="0">
                <a:cs typeface="Arial" panose="020B0604020202020204" pitchFamily="34" charset="0"/>
              </a:rPr>
              <a:t>U</a:t>
            </a:r>
            <a:r>
              <a:rPr lang="en-US" sz="1200" dirty="0" smtClean="0">
                <a:cs typeface="Arial" panose="020B0604020202020204" pitchFamily="34" charset="0"/>
              </a:rPr>
              <a:t> and calculating the rating based on these N ratings.</a:t>
            </a:r>
            <a:endParaRPr lang="en-US" sz="1200" dirty="0">
              <a:cs typeface="Arial" panose="020B0604020202020204" pitchFamily="34" charset="0"/>
            </a:endParaRPr>
          </a:p>
        </p:txBody>
      </p:sp>
      <p:sp>
        <p:nvSpPr>
          <p:cNvPr id="49" name="Subtitle 2"/>
          <p:cNvSpPr txBox="1">
            <a:spLocks/>
          </p:cNvSpPr>
          <p:nvPr/>
        </p:nvSpPr>
        <p:spPr>
          <a:xfrm>
            <a:off x="1699847" y="1450921"/>
            <a:ext cx="8352704" cy="1296563"/>
          </a:xfrm>
          <a:prstGeom prst="rect">
            <a:avLst/>
          </a:prstGeom>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smtClean="0">
                <a:solidFill>
                  <a:schemeClr val="accent1">
                    <a:lumMod val="75000"/>
                  </a:schemeClr>
                </a:solidFill>
              </a:rPr>
              <a:t>Item based CF</a:t>
            </a:r>
          </a:p>
          <a:p>
            <a:pPr algn="l"/>
            <a:r>
              <a:rPr lang="en-US" sz="1200" dirty="0">
                <a:cs typeface="Arial" panose="020B0604020202020204" pitchFamily="34" charset="0"/>
              </a:rPr>
              <a:t>Item filtering will take an item, find users who liked that item and find other items that those users or similar users also liked and recommend those other items. In this approach this model will take an item as an input and recommend other items as output.</a:t>
            </a:r>
          </a:p>
        </p:txBody>
      </p:sp>
      <p:sp>
        <p:nvSpPr>
          <p:cNvPr id="31" name="Text Placeholder 5"/>
          <p:cNvSpPr txBox="1">
            <a:spLocks/>
          </p:cNvSpPr>
          <p:nvPr/>
        </p:nvSpPr>
        <p:spPr>
          <a:xfrm>
            <a:off x="8624454" y="1204171"/>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a:p>
        </p:txBody>
      </p:sp>
      <p:sp>
        <p:nvSpPr>
          <p:cNvPr id="32" name="Text Placeholder 5"/>
          <p:cNvSpPr txBox="1">
            <a:spLocks/>
          </p:cNvSpPr>
          <p:nvPr/>
        </p:nvSpPr>
        <p:spPr>
          <a:xfrm>
            <a:off x="5100843" y="2595993"/>
            <a:ext cx="2242063" cy="8096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35" name="Text Placeholder 5"/>
          <p:cNvSpPr txBox="1">
            <a:spLocks/>
          </p:cNvSpPr>
          <p:nvPr/>
        </p:nvSpPr>
        <p:spPr>
          <a:xfrm>
            <a:off x="5094811" y="2600737"/>
            <a:ext cx="2242063" cy="8096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44" name="Text Placeholder 3"/>
          <p:cNvSpPr>
            <a:spLocks noGrp="1"/>
          </p:cNvSpPr>
          <p:nvPr>
            <p:ph type="body" idx="1"/>
          </p:nvPr>
        </p:nvSpPr>
        <p:spPr>
          <a:xfrm>
            <a:off x="4184070" y="2749802"/>
            <a:ext cx="2484223" cy="447992"/>
          </a:xfrm>
          <a:ln>
            <a:solidFill>
              <a:schemeClr val="accent1"/>
            </a:solidFill>
          </a:ln>
        </p:spPr>
        <p:txBody>
          <a:bodyPr>
            <a:normAutofit/>
          </a:bodyPr>
          <a:lstStyle/>
          <a:p>
            <a:pPr algn="ctr"/>
            <a:r>
              <a:rPr lang="en-US" sz="1600" dirty="0">
                <a:solidFill>
                  <a:schemeClr val="accent1">
                    <a:lumMod val="75000"/>
                  </a:schemeClr>
                </a:solidFill>
              </a:rPr>
              <a:t>Dependency</a:t>
            </a:r>
          </a:p>
        </p:txBody>
      </p:sp>
      <p:sp>
        <p:nvSpPr>
          <p:cNvPr id="45" name="Content Placeholder 4"/>
          <p:cNvSpPr>
            <a:spLocks noGrp="1"/>
          </p:cNvSpPr>
          <p:nvPr>
            <p:ph sz="half" idx="2"/>
          </p:nvPr>
        </p:nvSpPr>
        <p:spPr>
          <a:xfrm>
            <a:off x="4184070" y="3197794"/>
            <a:ext cx="2484223" cy="1291073"/>
          </a:xfrm>
          <a:ln>
            <a:solidFill>
              <a:schemeClr val="accent1"/>
            </a:solidFill>
          </a:ln>
        </p:spPr>
        <p:txBody>
          <a:bodyPr>
            <a:normAutofit/>
          </a:bodyPr>
          <a:lstStyle/>
          <a:p>
            <a:pPr marL="0" indent="0">
              <a:buNone/>
            </a:pPr>
            <a:r>
              <a:rPr lang="en-US" sz="1200" dirty="0">
                <a:cs typeface="Arial" panose="020B0604020202020204" pitchFamily="34" charset="0"/>
              </a:rPr>
              <a:t>1. Product ratings given by customers.</a:t>
            </a:r>
          </a:p>
          <a:p>
            <a:pPr marL="0" indent="0">
              <a:buNone/>
            </a:pPr>
            <a:r>
              <a:rPr lang="en-US" sz="1200" dirty="0">
                <a:cs typeface="Arial" panose="020B0604020202020204" pitchFamily="34" charset="0"/>
              </a:rPr>
              <a:t>2. Transactions done to each products by individual customers</a:t>
            </a:r>
          </a:p>
          <a:p>
            <a:pPr>
              <a:buAutoNum type="arabicPeriod"/>
            </a:pPr>
            <a:endParaRPr lang="en-US" sz="1200" dirty="0">
              <a:cs typeface="Arial" panose="020B0604020202020204" pitchFamily="34" charset="0"/>
            </a:endParaRPr>
          </a:p>
        </p:txBody>
      </p:sp>
      <p:sp>
        <p:nvSpPr>
          <p:cNvPr id="47" name="Text Placeholder 3"/>
          <p:cNvSpPr>
            <a:spLocks noGrp="1"/>
          </p:cNvSpPr>
          <p:nvPr>
            <p:ph type="body" idx="1"/>
          </p:nvPr>
        </p:nvSpPr>
        <p:spPr>
          <a:xfrm>
            <a:off x="6668293" y="2749802"/>
            <a:ext cx="3384259" cy="447992"/>
          </a:xfrm>
          <a:ln>
            <a:solidFill>
              <a:schemeClr val="accent1"/>
            </a:solidFill>
          </a:ln>
        </p:spPr>
        <p:txBody>
          <a:bodyPr>
            <a:normAutofit/>
          </a:bodyPr>
          <a:lstStyle/>
          <a:p>
            <a:pPr algn="ctr"/>
            <a:r>
              <a:rPr lang="en-US" sz="1600" dirty="0">
                <a:solidFill>
                  <a:schemeClr val="accent1">
                    <a:lumMod val="75000"/>
                  </a:schemeClr>
                </a:solidFill>
              </a:rPr>
              <a:t>Real time use case</a:t>
            </a:r>
          </a:p>
        </p:txBody>
      </p:sp>
      <p:sp>
        <p:nvSpPr>
          <p:cNvPr id="52" name="Content Placeholder 4"/>
          <p:cNvSpPr>
            <a:spLocks noGrp="1"/>
          </p:cNvSpPr>
          <p:nvPr>
            <p:ph sz="half" idx="2"/>
          </p:nvPr>
        </p:nvSpPr>
        <p:spPr>
          <a:xfrm>
            <a:off x="6668293" y="3197794"/>
            <a:ext cx="3384259" cy="1291073"/>
          </a:xfrm>
          <a:ln>
            <a:solidFill>
              <a:schemeClr val="accent1"/>
            </a:solidFill>
          </a:ln>
        </p:spPr>
        <p:txBody>
          <a:bodyPr>
            <a:normAutofit/>
          </a:bodyPr>
          <a:lstStyle/>
          <a:p>
            <a:pPr marL="0" indent="0">
              <a:buNone/>
            </a:pPr>
            <a:r>
              <a:rPr lang="en-US" sz="1200" dirty="0">
                <a:cs typeface="Arial" panose="020B0604020202020204" pitchFamily="34" charset="0"/>
              </a:rPr>
              <a:t>1. Netflix movie recommendation based on movie ratings.</a:t>
            </a:r>
          </a:p>
          <a:p>
            <a:pPr marL="0" indent="0">
              <a:buNone/>
            </a:pPr>
            <a:r>
              <a:rPr lang="en-US" sz="1200" dirty="0">
                <a:cs typeface="Arial" panose="020B0604020202020204" pitchFamily="34" charset="0"/>
              </a:rPr>
              <a:t>2. Amazon product recommendation based on product rating.</a:t>
            </a:r>
          </a:p>
          <a:p>
            <a:pPr marL="0" indent="0">
              <a:buNone/>
            </a:pPr>
            <a:endParaRPr lang="en-US" sz="1200" dirty="0" smtClean="0">
              <a:cs typeface="Arial" panose="020B0604020202020204" pitchFamily="34" charset="0"/>
            </a:endParaRPr>
          </a:p>
          <a:p>
            <a:pPr marL="0" indent="0">
              <a:buNone/>
            </a:pPr>
            <a:endParaRPr lang="en-US" sz="1200" dirty="0">
              <a:cs typeface="Arial" panose="020B0604020202020204" pitchFamily="34" charset="0"/>
            </a:endParaRPr>
          </a:p>
        </p:txBody>
      </p:sp>
      <p:sp>
        <p:nvSpPr>
          <p:cNvPr id="13" name="Title 1"/>
          <p:cNvSpPr txBox="1">
            <a:spLocks/>
          </p:cNvSpPr>
          <p:nvPr/>
        </p:nvSpPr>
        <p:spPr>
          <a:xfrm>
            <a:off x="1643842" y="95969"/>
            <a:ext cx="9144000" cy="14547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	Collaborative Filtering(CF) Based  Recommendation System</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1200" dirty="0" smtClean="0"/>
              <a:t>Collaborative filtering mostly divided into two sections : </a:t>
            </a:r>
            <a:r>
              <a:rPr lang="en-US" sz="1200" b="1" dirty="0" smtClean="0"/>
              <a:t>User based filtering </a:t>
            </a:r>
            <a:r>
              <a:rPr lang="en-US" sz="1200" dirty="0" smtClean="0"/>
              <a:t>and</a:t>
            </a:r>
            <a:r>
              <a:rPr lang="en-US" sz="1200" b="1" dirty="0" smtClean="0"/>
              <a:t> Item based filtering.</a:t>
            </a:r>
            <a:br>
              <a:rPr lang="en-US" sz="1200" b="1" dirty="0" smtClean="0"/>
            </a:br>
            <a:r>
              <a:rPr lang="en-US" sz="1200" dirty="0" smtClean="0"/>
              <a:t/>
            </a:r>
            <a:br>
              <a:rPr lang="en-US" sz="1200" dirty="0" smtClean="0"/>
            </a:br>
            <a:endParaRPr lang="en-US" sz="1200" dirty="0"/>
          </a:p>
        </p:txBody>
      </p:sp>
    </p:spTree>
    <p:extLst>
      <p:ext uri="{BB962C8B-B14F-4D97-AF65-F5344CB8AC3E}">
        <p14:creationId xmlns:p14="http://schemas.microsoft.com/office/powerpoint/2010/main" val="1429858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660" y="274320"/>
            <a:ext cx="9144000" cy="457200"/>
          </a:xfrm>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Collaborative Filtering(CF) Based  Recommendation System</a:t>
            </a:r>
            <a:r>
              <a:rPr lang="en-US" sz="1200" dirty="0" smtClean="0"/>
              <a:t/>
            </a:r>
            <a:br>
              <a:rPr lang="en-US" sz="1200" dirty="0" smtClean="0"/>
            </a:br>
            <a:endParaRPr lang="en-US" sz="1200" dirty="0"/>
          </a:p>
        </p:txBody>
      </p:sp>
      <p:sp>
        <p:nvSpPr>
          <p:cNvPr id="11" name="Subtitle 2"/>
          <p:cNvSpPr txBox="1">
            <a:spLocks/>
          </p:cNvSpPr>
          <p:nvPr/>
        </p:nvSpPr>
        <p:spPr>
          <a:xfrm>
            <a:off x="1116871" y="1147057"/>
            <a:ext cx="9542030" cy="7190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smtClean="0"/>
              <a:t>This item-</a:t>
            </a:r>
            <a:r>
              <a:rPr lang="en-US" sz="1200" dirty="0"/>
              <a:t>i</a:t>
            </a:r>
            <a:r>
              <a:rPr lang="en-US" sz="1200" dirty="0" smtClean="0"/>
              <a:t>tem(product) based filtering was invented by Amazon and its widely used in many business now. Here we can execute similarity detection between the products based on their characteristics. Based on the similarity score we can recommend top scored product to the target customer.</a:t>
            </a:r>
            <a:endParaRPr lang="en-US" sz="12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518" y="3220344"/>
            <a:ext cx="1503498" cy="1503498"/>
          </a:xfrm>
          <a:prstGeom prst="rect">
            <a:avLst/>
          </a:prstGeom>
        </p:spPr>
      </p:pic>
      <p:cxnSp>
        <p:nvCxnSpPr>
          <p:cNvPr id="21" name="Straight Arrow Connector 20"/>
          <p:cNvCxnSpPr/>
          <p:nvPr/>
        </p:nvCxnSpPr>
        <p:spPr>
          <a:xfrm flipV="1">
            <a:off x="4070502" y="3059608"/>
            <a:ext cx="2289355" cy="681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20720225">
            <a:off x="4728375" y="3145722"/>
            <a:ext cx="716026" cy="276999"/>
          </a:xfrm>
          <a:prstGeom prst="rect">
            <a:avLst/>
          </a:prstGeom>
          <a:noFill/>
        </p:spPr>
        <p:txBody>
          <a:bodyPr wrap="square" rtlCol="0">
            <a:spAutoFit/>
          </a:bodyPr>
          <a:lstStyle/>
          <a:p>
            <a:pPr algn="ctr"/>
            <a:r>
              <a:rPr lang="en-US" sz="1200" dirty="0" smtClean="0">
                <a:solidFill>
                  <a:schemeClr val="accent1">
                    <a:lumMod val="50000"/>
                  </a:schemeClr>
                </a:solidFill>
              </a:rPr>
              <a:t>Bought</a:t>
            </a:r>
            <a:endParaRPr lang="en-US" sz="1200" dirty="0">
              <a:solidFill>
                <a:schemeClr val="accent1">
                  <a:lumMod val="50000"/>
                </a:schemeClr>
              </a:solidFill>
            </a:endParaRPr>
          </a:p>
        </p:txBody>
      </p:sp>
      <p:sp>
        <p:nvSpPr>
          <p:cNvPr id="49" name="Subtitle 2"/>
          <p:cNvSpPr txBox="1">
            <a:spLocks/>
          </p:cNvSpPr>
          <p:nvPr/>
        </p:nvSpPr>
        <p:spPr>
          <a:xfrm>
            <a:off x="1116871" y="802764"/>
            <a:ext cx="9542030" cy="4201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smtClean="0">
                <a:solidFill>
                  <a:schemeClr val="accent1">
                    <a:lumMod val="75000"/>
                  </a:schemeClr>
                </a:solidFill>
              </a:rPr>
              <a:t>Item(Product) based CF</a:t>
            </a:r>
            <a:endParaRPr lang="en-US" sz="1600" b="1" dirty="0">
              <a:solidFill>
                <a:schemeClr val="accent1">
                  <a:lumMod val="75000"/>
                </a:schemeClr>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531" y="2270082"/>
            <a:ext cx="1270106" cy="1270106"/>
          </a:xfrm>
          <a:prstGeom prst="rect">
            <a:avLst/>
          </a:prstGeom>
        </p:spPr>
      </p:pic>
      <p:sp>
        <p:nvSpPr>
          <p:cNvPr id="35" name="TextBox 34"/>
          <p:cNvSpPr txBox="1"/>
          <p:nvPr/>
        </p:nvSpPr>
        <p:spPr>
          <a:xfrm>
            <a:off x="7688655" y="2766635"/>
            <a:ext cx="1469857" cy="276999"/>
          </a:xfrm>
          <a:prstGeom prst="rect">
            <a:avLst/>
          </a:prstGeom>
          <a:noFill/>
        </p:spPr>
        <p:txBody>
          <a:bodyPr wrap="square" rtlCol="0">
            <a:spAutoFit/>
          </a:bodyPr>
          <a:lstStyle/>
          <a:p>
            <a:pPr algn="ctr"/>
            <a:r>
              <a:rPr lang="en-US" sz="1200" dirty="0" smtClean="0">
                <a:solidFill>
                  <a:schemeClr val="accent1">
                    <a:lumMod val="50000"/>
                  </a:schemeClr>
                </a:solidFill>
              </a:rPr>
              <a:t>Corporate Loan</a:t>
            </a:r>
            <a:endParaRPr lang="en-US" sz="1200" dirty="0">
              <a:solidFill>
                <a:schemeClr val="accent1">
                  <a:lumMod val="50000"/>
                </a:schemeClr>
              </a:solidFill>
            </a:endParaRP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9963" y="5146774"/>
            <a:ext cx="1082674" cy="871117"/>
          </a:xfrm>
          <a:prstGeom prst="rect">
            <a:avLst/>
          </a:prstGeom>
        </p:spPr>
      </p:pic>
      <p:sp>
        <p:nvSpPr>
          <p:cNvPr id="38" name="TextBox 37"/>
          <p:cNvSpPr txBox="1"/>
          <p:nvPr/>
        </p:nvSpPr>
        <p:spPr>
          <a:xfrm>
            <a:off x="7732637" y="5411509"/>
            <a:ext cx="1469857" cy="276999"/>
          </a:xfrm>
          <a:prstGeom prst="rect">
            <a:avLst/>
          </a:prstGeom>
          <a:noFill/>
        </p:spPr>
        <p:txBody>
          <a:bodyPr wrap="square" rtlCol="0">
            <a:spAutoFit/>
          </a:bodyPr>
          <a:lstStyle/>
          <a:p>
            <a:pPr algn="ctr"/>
            <a:r>
              <a:rPr lang="en-US" sz="1200" dirty="0" smtClean="0">
                <a:solidFill>
                  <a:schemeClr val="accent1">
                    <a:lumMod val="50000"/>
                  </a:schemeClr>
                </a:solidFill>
              </a:rPr>
              <a:t>Interest Rate Swap</a:t>
            </a:r>
            <a:endParaRPr lang="en-US" sz="1200" dirty="0">
              <a:solidFill>
                <a:schemeClr val="accent1">
                  <a:lumMod val="50000"/>
                </a:schemeClr>
              </a:solidFill>
            </a:endParaRPr>
          </a:p>
        </p:txBody>
      </p:sp>
      <p:sp>
        <p:nvSpPr>
          <p:cNvPr id="23" name="Up-Down Arrow 22"/>
          <p:cNvSpPr/>
          <p:nvPr/>
        </p:nvSpPr>
        <p:spPr>
          <a:xfrm>
            <a:off x="6956671" y="3574241"/>
            <a:ext cx="426768" cy="1421315"/>
          </a:xfrm>
          <a:prstGeom prst="up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5400000">
            <a:off x="6563802" y="4074334"/>
            <a:ext cx="1254996" cy="338554"/>
          </a:xfrm>
          <a:prstGeom prst="rect">
            <a:avLst/>
          </a:prstGeom>
          <a:noFill/>
        </p:spPr>
        <p:txBody>
          <a:bodyPr wrap="square" rtlCol="0">
            <a:spAutoFit/>
          </a:bodyPr>
          <a:lstStyle/>
          <a:p>
            <a:pPr algn="ctr"/>
            <a:r>
              <a:rPr lang="en-US" sz="1600" dirty="0" smtClean="0">
                <a:solidFill>
                  <a:schemeClr val="accent6">
                    <a:lumMod val="75000"/>
                  </a:schemeClr>
                </a:solidFill>
              </a:rPr>
              <a:t>Similar</a:t>
            </a:r>
            <a:endParaRPr lang="en-US" sz="1600" dirty="0">
              <a:solidFill>
                <a:schemeClr val="accent6">
                  <a:lumMod val="75000"/>
                </a:schemeClr>
              </a:solidFill>
            </a:endParaRPr>
          </a:p>
        </p:txBody>
      </p:sp>
      <p:cxnSp>
        <p:nvCxnSpPr>
          <p:cNvPr id="31" name="Curved Connector 30"/>
          <p:cNvCxnSpPr>
            <a:endCxn id="12" idx="2"/>
          </p:cNvCxnSpPr>
          <p:nvPr/>
        </p:nvCxnSpPr>
        <p:spPr>
          <a:xfrm rot="10800000">
            <a:off x="3536267" y="4723842"/>
            <a:ext cx="3048774" cy="1068766"/>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1244541">
            <a:off x="3891115" y="5590601"/>
            <a:ext cx="1231093" cy="307777"/>
          </a:xfrm>
          <a:prstGeom prst="rect">
            <a:avLst/>
          </a:prstGeom>
          <a:noFill/>
        </p:spPr>
        <p:txBody>
          <a:bodyPr wrap="square" rtlCol="0">
            <a:spAutoFit/>
          </a:bodyPr>
          <a:lstStyle/>
          <a:p>
            <a:pPr algn="ctr"/>
            <a:r>
              <a:rPr lang="en-US" sz="1400" b="1" dirty="0" smtClean="0">
                <a:solidFill>
                  <a:srgbClr val="FF0000"/>
                </a:solidFill>
              </a:rPr>
              <a:t>Recommend</a:t>
            </a:r>
            <a:endParaRPr lang="en-US" sz="1400" b="1" dirty="0">
              <a:solidFill>
                <a:srgbClr val="FF0000"/>
              </a:solidFill>
            </a:endParaRPr>
          </a:p>
        </p:txBody>
      </p:sp>
    </p:spTree>
    <p:extLst>
      <p:ext uri="{BB962C8B-B14F-4D97-AF65-F5344CB8AC3E}">
        <p14:creationId xmlns:p14="http://schemas.microsoft.com/office/powerpoint/2010/main" val="3277563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478367"/>
            <a:ext cx="10515600" cy="472651"/>
          </a:xfrm>
        </p:spPr>
        <p:txBody>
          <a:bodyPr>
            <a:normAutofit/>
          </a:bodyPr>
          <a:lstStyle/>
          <a:p>
            <a:r>
              <a:rPr lang="en-US" sz="1200" dirty="0" smtClean="0"/>
              <a:t/>
            </a:r>
            <a:br>
              <a:rPr lang="en-US" sz="1200" dirty="0" smtClean="0"/>
            </a:br>
            <a:endParaRPr lang="en-US" sz="1200" dirty="0"/>
          </a:p>
        </p:txBody>
      </p:sp>
      <p:sp>
        <p:nvSpPr>
          <p:cNvPr id="4" name="Text Placeholder 3"/>
          <p:cNvSpPr>
            <a:spLocks noGrp="1"/>
          </p:cNvSpPr>
          <p:nvPr>
            <p:ph type="body" idx="1"/>
          </p:nvPr>
        </p:nvSpPr>
        <p:spPr>
          <a:xfrm>
            <a:off x="1699847" y="2237190"/>
            <a:ext cx="2484223" cy="447992"/>
          </a:xfrm>
          <a:ln>
            <a:solidFill>
              <a:schemeClr val="accent1"/>
            </a:solidFill>
          </a:ln>
        </p:spPr>
        <p:txBody>
          <a:bodyPr>
            <a:normAutofit/>
          </a:bodyPr>
          <a:lstStyle/>
          <a:p>
            <a:pPr algn="ctr"/>
            <a:r>
              <a:rPr lang="en-US" sz="1600" dirty="0">
                <a:solidFill>
                  <a:schemeClr val="accent1">
                    <a:lumMod val="75000"/>
                  </a:schemeClr>
                </a:solidFill>
              </a:rPr>
              <a:t>Features</a:t>
            </a:r>
          </a:p>
        </p:txBody>
      </p:sp>
      <p:sp>
        <p:nvSpPr>
          <p:cNvPr id="5" name="Content Placeholder 4"/>
          <p:cNvSpPr>
            <a:spLocks noGrp="1"/>
          </p:cNvSpPr>
          <p:nvPr>
            <p:ph sz="half" idx="2"/>
          </p:nvPr>
        </p:nvSpPr>
        <p:spPr>
          <a:xfrm>
            <a:off x="1699847" y="2685182"/>
            <a:ext cx="2484223" cy="1291073"/>
          </a:xfrm>
          <a:ln>
            <a:solidFill>
              <a:schemeClr val="accent1"/>
            </a:solidFill>
          </a:ln>
        </p:spPr>
        <p:txBody>
          <a:bodyPr>
            <a:normAutofit/>
          </a:bodyPr>
          <a:lstStyle/>
          <a:p>
            <a:pPr marL="0" indent="0">
              <a:buNone/>
            </a:pPr>
            <a:r>
              <a:rPr lang="en-US" sz="1200" dirty="0" smtClean="0">
                <a:cs typeface="Arial" panose="020B0604020202020204" pitchFamily="34" charset="0"/>
              </a:rPr>
              <a:t>This model checks the customer information from various source of data and using similarity detection n algorithm on customer information it will identify the customer as similar  </a:t>
            </a:r>
            <a:endParaRPr lang="en-US" sz="1200" dirty="0">
              <a:cs typeface="Arial" panose="020B0604020202020204" pitchFamily="34" charset="0"/>
            </a:endParaRPr>
          </a:p>
        </p:txBody>
      </p:sp>
      <p:sp>
        <p:nvSpPr>
          <p:cNvPr id="31" name="Text Placeholder 5"/>
          <p:cNvSpPr txBox="1">
            <a:spLocks/>
          </p:cNvSpPr>
          <p:nvPr/>
        </p:nvSpPr>
        <p:spPr>
          <a:xfrm>
            <a:off x="8624454" y="1204171"/>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a:p>
        </p:txBody>
      </p:sp>
      <p:sp>
        <p:nvSpPr>
          <p:cNvPr id="32" name="Text Placeholder 5"/>
          <p:cNvSpPr txBox="1">
            <a:spLocks/>
          </p:cNvSpPr>
          <p:nvPr/>
        </p:nvSpPr>
        <p:spPr>
          <a:xfrm>
            <a:off x="5100843" y="2083381"/>
            <a:ext cx="2242063" cy="8096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35" name="Text Placeholder 5"/>
          <p:cNvSpPr txBox="1">
            <a:spLocks/>
          </p:cNvSpPr>
          <p:nvPr/>
        </p:nvSpPr>
        <p:spPr>
          <a:xfrm>
            <a:off x="5094811" y="2088125"/>
            <a:ext cx="2242063" cy="8096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44" name="Text Placeholder 3"/>
          <p:cNvSpPr>
            <a:spLocks noGrp="1"/>
          </p:cNvSpPr>
          <p:nvPr>
            <p:ph type="body" idx="1"/>
          </p:nvPr>
        </p:nvSpPr>
        <p:spPr>
          <a:xfrm>
            <a:off x="4184070" y="2237190"/>
            <a:ext cx="2484223" cy="447992"/>
          </a:xfrm>
          <a:ln>
            <a:solidFill>
              <a:schemeClr val="accent1"/>
            </a:solidFill>
          </a:ln>
        </p:spPr>
        <p:txBody>
          <a:bodyPr>
            <a:normAutofit/>
          </a:bodyPr>
          <a:lstStyle/>
          <a:p>
            <a:pPr algn="ctr"/>
            <a:r>
              <a:rPr lang="en-US" sz="1600" dirty="0">
                <a:solidFill>
                  <a:schemeClr val="accent1">
                    <a:lumMod val="75000"/>
                  </a:schemeClr>
                </a:solidFill>
              </a:rPr>
              <a:t>Dependency</a:t>
            </a:r>
          </a:p>
        </p:txBody>
      </p:sp>
      <p:sp>
        <p:nvSpPr>
          <p:cNvPr id="45" name="Content Placeholder 4"/>
          <p:cNvSpPr>
            <a:spLocks noGrp="1"/>
          </p:cNvSpPr>
          <p:nvPr>
            <p:ph sz="half" idx="2"/>
          </p:nvPr>
        </p:nvSpPr>
        <p:spPr>
          <a:xfrm>
            <a:off x="4184070" y="2685182"/>
            <a:ext cx="2484223" cy="1291073"/>
          </a:xfrm>
          <a:ln>
            <a:solidFill>
              <a:schemeClr val="accent1"/>
            </a:solidFill>
          </a:ln>
        </p:spPr>
        <p:txBody>
          <a:bodyPr>
            <a:normAutofit/>
          </a:bodyPr>
          <a:lstStyle/>
          <a:p>
            <a:pPr marL="0" indent="0">
              <a:buNone/>
            </a:pPr>
            <a:r>
              <a:rPr lang="en-US" sz="1200" dirty="0" smtClean="0">
                <a:cs typeface="Arial" panose="020B0604020202020204" pitchFamily="34" charset="0"/>
              </a:rPr>
              <a:t>1. Set of attributes of customer KYC to identify a customer uniquely. e.g. Customer First name, Last name, Date of birth, email , SSN(Passport number) can uniquely identify a customer.</a:t>
            </a:r>
            <a:endParaRPr lang="en-US" sz="1200" dirty="0">
              <a:cs typeface="Arial" panose="020B0604020202020204" pitchFamily="34" charset="0"/>
            </a:endParaRPr>
          </a:p>
        </p:txBody>
      </p:sp>
      <p:sp>
        <p:nvSpPr>
          <p:cNvPr id="47" name="Text Placeholder 3"/>
          <p:cNvSpPr>
            <a:spLocks noGrp="1"/>
          </p:cNvSpPr>
          <p:nvPr>
            <p:ph type="body" idx="1"/>
          </p:nvPr>
        </p:nvSpPr>
        <p:spPr>
          <a:xfrm>
            <a:off x="6668293" y="2237190"/>
            <a:ext cx="3384259" cy="447992"/>
          </a:xfrm>
          <a:ln>
            <a:solidFill>
              <a:schemeClr val="accent1"/>
            </a:solidFill>
          </a:ln>
        </p:spPr>
        <p:txBody>
          <a:bodyPr>
            <a:normAutofit/>
          </a:bodyPr>
          <a:lstStyle/>
          <a:p>
            <a:pPr algn="ctr"/>
            <a:r>
              <a:rPr lang="en-US" sz="1600" dirty="0">
                <a:solidFill>
                  <a:schemeClr val="accent1">
                    <a:lumMod val="75000"/>
                  </a:schemeClr>
                </a:solidFill>
              </a:rPr>
              <a:t>Real time use case</a:t>
            </a:r>
          </a:p>
        </p:txBody>
      </p:sp>
      <p:sp>
        <p:nvSpPr>
          <p:cNvPr id="52" name="Content Placeholder 4"/>
          <p:cNvSpPr>
            <a:spLocks noGrp="1"/>
          </p:cNvSpPr>
          <p:nvPr>
            <p:ph sz="half" idx="2"/>
          </p:nvPr>
        </p:nvSpPr>
        <p:spPr>
          <a:xfrm>
            <a:off x="6668293" y="2685182"/>
            <a:ext cx="3384259" cy="1291073"/>
          </a:xfrm>
          <a:ln>
            <a:solidFill>
              <a:schemeClr val="accent1"/>
            </a:solidFill>
          </a:ln>
        </p:spPr>
        <p:txBody>
          <a:bodyPr>
            <a:normAutofit/>
          </a:bodyPr>
          <a:lstStyle/>
          <a:p>
            <a:pPr>
              <a:buAutoNum type="arabicPeriod"/>
            </a:pPr>
            <a:r>
              <a:rPr lang="en-US" sz="1200" dirty="0" smtClean="0">
                <a:cs typeface="Arial" panose="020B0604020202020204" pitchFamily="34" charset="0"/>
              </a:rPr>
              <a:t>De duplication check in Direct banking system</a:t>
            </a:r>
          </a:p>
          <a:p>
            <a:pPr>
              <a:buAutoNum type="arabicPeriod"/>
            </a:pPr>
            <a:r>
              <a:rPr lang="en-US" sz="1200" dirty="0" smtClean="0">
                <a:cs typeface="Arial" panose="020B0604020202020204" pitchFamily="34" charset="0"/>
              </a:rPr>
              <a:t>New user registration in Netflix, Spotify etc.</a:t>
            </a:r>
          </a:p>
          <a:p>
            <a:pPr marL="0" indent="0">
              <a:buNone/>
            </a:pPr>
            <a:endParaRPr lang="en-US" sz="1200" dirty="0">
              <a:cs typeface="Arial" panose="020B0604020202020204" pitchFamily="34" charset="0"/>
            </a:endParaRPr>
          </a:p>
        </p:txBody>
      </p:sp>
      <p:sp>
        <p:nvSpPr>
          <p:cNvPr id="13" name="Title 1"/>
          <p:cNvSpPr txBox="1">
            <a:spLocks/>
          </p:cNvSpPr>
          <p:nvPr/>
        </p:nvSpPr>
        <p:spPr>
          <a:xfrm>
            <a:off x="1643842" y="95969"/>
            <a:ext cx="9144000" cy="14547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Deduplication check using Similarity Detection</a:t>
            </a: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1200" dirty="0"/>
              <a:t>Customer data is currently scattered across multiple systems, There are too many systems maintaining data of same customer There is no universal customer ID and every system has a different identifier for the customer. </a:t>
            </a:r>
          </a:p>
          <a:p>
            <a:r>
              <a:rPr lang="en-US" sz="1200" dirty="0" smtClean="0"/>
              <a:t/>
            </a:r>
            <a:br>
              <a:rPr lang="en-US" sz="1200" dirty="0" smtClean="0"/>
            </a:br>
            <a:endParaRPr lang="en-US" sz="1200" dirty="0"/>
          </a:p>
        </p:txBody>
      </p:sp>
    </p:spTree>
    <p:extLst>
      <p:ext uri="{BB962C8B-B14F-4D97-AF65-F5344CB8AC3E}">
        <p14:creationId xmlns:p14="http://schemas.microsoft.com/office/powerpoint/2010/main" val="2584550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660" y="274320"/>
            <a:ext cx="9144000" cy="457200"/>
          </a:xfrm>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Deduplication check using Similarity Detection</a:t>
            </a:r>
            <a:r>
              <a:rPr lang="en-US" sz="1200" dirty="0" smtClean="0"/>
              <a:t/>
            </a:r>
            <a:br>
              <a:rPr lang="en-US" sz="1200" dirty="0" smtClean="0"/>
            </a:br>
            <a:endParaRPr lang="en-US" sz="1200" dirty="0"/>
          </a:p>
        </p:txBody>
      </p:sp>
      <p:sp>
        <p:nvSpPr>
          <p:cNvPr id="11" name="Subtitle 2"/>
          <p:cNvSpPr txBox="1">
            <a:spLocks/>
          </p:cNvSpPr>
          <p:nvPr/>
        </p:nvSpPr>
        <p:spPr>
          <a:xfrm>
            <a:off x="1185645" y="731520"/>
            <a:ext cx="9542030" cy="17112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050" dirty="0" smtClean="0"/>
              <a:t>We represent </a:t>
            </a:r>
            <a:r>
              <a:rPr lang="en-US" sz="1050" dirty="0"/>
              <a:t>customer information and relationships in a graph DB by bringing together a reference data from multiple </a:t>
            </a:r>
            <a:r>
              <a:rPr lang="en-US" sz="1050" dirty="0" smtClean="0"/>
              <a:t>systems with the help of </a:t>
            </a:r>
            <a:r>
              <a:rPr lang="en-US" sz="1050" dirty="0" smtClean="0">
                <a:solidFill>
                  <a:srgbClr val="FF0000"/>
                </a:solidFill>
              </a:rPr>
              <a:t>similarity detection</a:t>
            </a:r>
            <a:r>
              <a:rPr lang="en-US" sz="1050" dirty="0" smtClean="0"/>
              <a:t> algorithm present in </a:t>
            </a:r>
            <a:r>
              <a:rPr lang="en-US" sz="1050" dirty="0" smtClean="0">
                <a:solidFill>
                  <a:srgbClr val="FF0000"/>
                </a:solidFill>
              </a:rPr>
              <a:t>Neo4j</a:t>
            </a:r>
            <a:endParaRPr lang="en-US" sz="1050" dirty="0">
              <a:solidFill>
                <a:srgbClr val="FF0000"/>
              </a:solidFill>
            </a:endParaRPr>
          </a:p>
          <a:p>
            <a:pPr algn="l"/>
            <a:r>
              <a:rPr lang="en-US" sz="1050" dirty="0" smtClean="0"/>
              <a:t>We have taken a sample customer data below where customer data is scattered in different LOB systems(GBM, CMB </a:t>
            </a:r>
            <a:r>
              <a:rPr lang="en-US" sz="1050" dirty="0" err="1" smtClean="0"/>
              <a:t>etc</a:t>
            </a:r>
            <a:r>
              <a:rPr lang="en-US" sz="1050" dirty="0" smtClean="0"/>
              <a:t>). Here We are (POC scope) that KYC Name(Customer’s official name as per KYC) is unique.</a:t>
            </a:r>
          </a:p>
          <a:p>
            <a:pPr algn="l"/>
            <a:r>
              <a:rPr lang="en-US" sz="1050" dirty="0" smtClean="0"/>
              <a:t>As per below data though customer Names are different and from different LOB but their KYC names are same so similarity detection algorithm is identifying </a:t>
            </a:r>
            <a:r>
              <a:rPr lang="en-US" sz="1050" dirty="0"/>
              <a:t> </a:t>
            </a:r>
            <a:r>
              <a:rPr lang="en-US" sz="1050" dirty="0" smtClean="0"/>
              <a:t>that these are same customers but their data are scattered in different systems. Similarly CIND 1002 &amp; 1007 have same Name but here KYC Names are different so Similarity algorithm will identify these as different customers.</a:t>
            </a:r>
            <a:endParaRPr lang="en-US" sz="1050" dirty="0"/>
          </a:p>
        </p:txBody>
      </p:sp>
      <p:graphicFrame>
        <p:nvGraphicFramePr>
          <p:cNvPr id="3" name="Table 2"/>
          <p:cNvGraphicFramePr>
            <a:graphicFrameLocks noGrp="1"/>
          </p:cNvGraphicFramePr>
          <p:nvPr>
            <p:extLst>
              <p:ext uri="{D42A27DB-BD31-4B8C-83A1-F6EECF244321}">
                <p14:modId xmlns:p14="http://schemas.microsoft.com/office/powerpoint/2010/main" val="3866362474"/>
              </p:ext>
            </p:extLst>
          </p:nvPr>
        </p:nvGraphicFramePr>
        <p:xfrm>
          <a:off x="1479911" y="2828921"/>
          <a:ext cx="4978041" cy="1948815"/>
        </p:xfrm>
        <a:graphic>
          <a:graphicData uri="http://schemas.openxmlformats.org/drawingml/2006/table">
            <a:tbl>
              <a:tblPr/>
              <a:tblGrid>
                <a:gridCol w="392291">
                  <a:extLst>
                    <a:ext uri="{9D8B030D-6E8A-4147-A177-3AD203B41FA5}">
                      <a16:colId xmlns:a16="http://schemas.microsoft.com/office/drawing/2014/main" val="3844599784"/>
                    </a:ext>
                  </a:extLst>
                </a:gridCol>
                <a:gridCol w="1095710">
                  <a:extLst>
                    <a:ext uri="{9D8B030D-6E8A-4147-A177-3AD203B41FA5}">
                      <a16:colId xmlns:a16="http://schemas.microsoft.com/office/drawing/2014/main" val="37919958"/>
                    </a:ext>
                  </a:extLst>
                </a:gridCol>
                <a:gridCol w="622256">
                  <a:extLst>
                    <a:ext uri="{9D8B030D-6E8A-4147-A177-3AD203B41FA5}">
                      <a16:colId xmlns:a16="http://schemas.microsoft.com/office/drawing/2014/main" val="3611621363"/>
                    </a:ext>
                  </a:extLst>
                </a:gridCol>
                <a:gridCol w="1772074">
                  <a:extLst>
                    <a:ext uri="{9D8B030D-6E8A-4147-A177-3AD203B41FA5}">
                      <a16:colId xmlns:a16="http://schemas.microsoft.com/office/drawing/2014/main" val="3926677998"/>
                    </a:ext>
                  </a:extLst>
                </a:gridCol>
                <a:gridCol w="1095710">
                  <a:extLst>
                    <a:ext uri="{9D8B030D-6E8A-4147-A177-3AD203B41FA5}">
                      <a16:colId xmlns:a16="http://schemas.microsoft.com/office/drawing/2014/main" val="2080687385"/>
                    </a:ext>
                  </a:extLst>
                </a:gridCol>
              </a:tblGrid>
              <a:tr h="109105">
                <a:tc>
                  <a:txBody>
                    <a:bodyPr/>
                    <a:lstStyle/>
                    <a:p>
                      <a:pPr algn="ctr" fontAlgn="b"/>
                      <a:r>
                        <a:rPr lang="en-US" sz="1100" b="1" i="0" u="none" strike="noStrike">
                          <a:solidFill>
                            <a:srgbClr val="000000"/>
                          </a:solidFill>
                          <a:effectLst/>
                          <a:latin typeface="Calibri" panose="020F0502020204030204" pitchFamily="34" charset="0"/>
                        </a:rPr>
                        <a:t>CIND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100" b="1" i="0" u="none" strike="noStrike">
                          <a:solidFill>
                            <a:srgbClr val="000000"/>
                          </a:solidFill>
                          <a:effectLst/>
                          <a:latin typeface="Calibri" panose="020F0502020204030204" pitchFamily="34" charset="0"/>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100" b="1" i="0" u="none" strike="noStrike" dirty="0" smtClean="0">
                          <a:solidFill>
                            <a:srgbClr val="000000"/>
                          </a:solidFill>
                          <a:effectLst/>
                          <a:latin typeface="Calibri" panose="020F0502020204030204" pitchFamily="34" charset="0"/>
                        </a:rPr>
                        <a:t>LOB</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100" b="1" i="0" u="none" strike="noStrike">
                          <a:solidFill>
                            <a:srgbClr val="000000"/>
                          </a:solidFill>
                          <a:effectLst/>
                          <a:latin typeface="Calibri" panose="020F0502020204030204" pitchFamily="34" charset="0"/>
                        </a:rPr>
                        <a:t>Product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100" b="1" i="0" u="none" strike="noStrike">
                          <a:solidFill>
                            <a:srgbClr val="000000"/>
                          </a:solidFill>
                          <a:effectLst/>
                          <a:latin typeface="Calibri" panose="020F0502020204030204" pitchFamily="34" charset="0"/>
                        </a:rPr>
                        <a:t>KYC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4013721636"/>
                  </a:ext>
                </a:extLst>
              </a:tr>
              <a:tr h="109105">
                <a:tc>
                  <a:txBody>
                    <a:bodyPr/>
                    <a:lstStyle/>
                    <a:p>
                      <a:pPr algn="r" fontAlgn="b"/>
                      <a:r>
                        <a:rPr lang="en-US" sz="1100" b="0" i="0" u="none" strike="noStrike">
                          <a:solidFill>
                            <a:srgbClr val="000000"/>
                          </a:solidFill>
                          <a:effectLst/>
                          <a:latin typeface="Calibri" panose="020F0502020204030204" pitchFamily="34" charset="0"/>
                        </a:rPr>
                        <a:t>1001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Wendy's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GBM</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PAD, PAY, Loans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Wendy's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9211824"/>
                  </a:ext>
                </a:extLst>
              </a:tr>
              <a:tr h="109105">
                <a:tc>
                  <a:txBody>
                    <a:bodyPr/>
                    <a:lstStyle/>
                    <a:p>
                      <a:pPr algn="r" fontAlgn="b"/>
                      <a:r>
                        <a:rPr lang="en-US" sz="1100" b="0" i="0" u="none" strike="noStrike" dirty="0">
                          <a:solidFill>
                            <a:srgbClr val="000000"/>
                          </a:solidFill>
                          <a:effectLst/>
                          <a:latin typeface="Calibri" panose="020F0502020204030204" pitchFamily="34" charset="0"/>
                        </a:rPr>
                        <a:t>1002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Richard Johnson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n-US" sz="1100" b="0" i="0" u="none" strike="noStrike" dirty="0" smtClean="0">
                          <a:solidFill>
                            <a:srgbClr val="000000"/>
                          </a:solidFill>
                          <a:effectLst/>
                          <a:latin typeface="Calibri" panose="020F0502020204030204" pitchFamily="34" charset="0"/>
                        </a:rPr>
                        <a:t>GBM</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PAY,Loans</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Rick John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5096477"/>
                  </a:ext>
                </a:extLst>
              </a:tr>
              <a:tr h="109105">
                <a:tc>
                  <a:txBody>
                    <a:bodyPr/>
                    <a:lstStyle/>
                    <a:p>
                      <a:pPr algn="r" fontAlgn="b"/>
                      <a:r>
                        <a:rPr lang="en-US" sz="1100" b="0" i="0" u="none" strike="noStrike" dirty="0">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Sina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Lamers</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1100" b="0" i="0" u="none" strike="noStrike" dirty="0" smtClean="0">
                          <a:solidFill>
                            <a:srgbClr val="000000"/>
                          </a:solidFill>
                          <a:effectLst/>
                          <a:latin typeface="Calibri" panose="020F0502020204030204" pitchFamily="34" charset="0"/>
                        </a:rPr>
                        <a:t>CMB</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PAY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Sina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Lamers</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03090099"/>
                  </a:ext>
                </a:extLst>
              </a:tr>
              <a:tr h="109105">
                <a:tc>
                  <a:txBody>
                    <a:bodyPr/>
                    <a:lstStyle/>
                    <a:p>
                      <a:pPr algn="r" fontAlgn="b"/>
                      <a:r>
                        <a:rPr lang="en-US" sz="1100" b="0" i="0" u="none" strike="noStrike" dirty="0">
                          <a:solidFill>
                            <a:srgbClr val="000000"/>
                          </a:solidFill>
                          <a:effectLst/>
                          <a:latin typeface="Calibri" panose="020F0502020204030204" pitchFamily="34" charset="0"/>
                        </a:rPr>
                        <a:t>1004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Jonathan Parker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US" sz="1100" b="0" i="0" u="none" strike="noStrike" dirty="0" smtClean="0">
                          <a:solidFill>
                            <a:srgbClr val="000000"/>
                          </a:solidFill>
                          <a:effectLst/>
                          <a:latin typeface="Calibri" panose="020F0502020204030204" pitchFamily="34" charset="0"/>
                        </a:rPr>
                        <a:t>CMB</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PAD, Loans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Jonathan Parker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93205802"/>
                  </a:ext>
                </a:extLst>
              </a:tr>
              <a:tr h="109105">
                <a:tc>
                  <a:txBody>
                    <a:bodyPr/>
                    <a:lstStyle/>
                    <a:p>
                      <a:pPr algn="r" fontAlgn="b"/>
                      <a:r>
                        <a:rPr lang="en-US" sz="1100" b="0" i="0" u="none" strike="noStrike">
                          <a:solidFill>
                            <a:srgbClr val="000000"/>
                          </a:solidFill>
                          <a:effectLst/>
                          <a:latin typeface="Calibri" panose="020F0502020204030204" pitchFamily="34" charset="0"/>
                        </a:rPr>
                        <a:t>1005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Steve Moore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GBM</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ADD, PAY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Steven max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919937"/>
                  </a:ext>
                </a:extLst>
              </a:tr>
              <a:tr h="109105">
                <a:tc>
                  <a:txBody>
                    <a:bodyPr/>
                    <a:lstStyle/>
                    <a:p>
                      <a:pPr algn="r" fontAlgn="b"/>
                      <a:r>
                        <a:rPr lang="en-US" sz="1100" b="0" i="0" u="none" strike="noStrike">
                          <a:solidFill>
                            <a:srgbClr val="000000"/>
                          </a:solidFill>
                          <a:effectLst/>
                          <a:latin typeface="Calibri" panose="020F0502020204030204" pitchFamily="34" charset="0"/>
                        </a:rPr>
                        <a:t>1006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Wendy's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GBM</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ADD, PAY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John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3001816"/>
                  </a:ext>
                </a:extLst>
              </a:tr>
              <a:tr h="109105">
                <a:tc>
                  <a:txBody>
                    <a:bodyPr/>
                    <a:lstStyle/>
                    <a:p>
                      <a:pPr algn="r" fontAlgn="b"/>
                      <a:r>
                        <a:rPr lang="en-US" sz="1100" b="0" i="0" u="none" strike="noStrike" dirty="0">
                          <a:solidFill>
                            <a:srgbClr val="000000"/>
                          </a:solidFill>
                          <a:effectLst/>
                          <a:latin typeface="Calibri" panose="020F0502020204030204" pitchFamily="34" charset="0"/>
                        </a:rPr>
                        <a:t>1007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Richard Johnson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n-US" sz="1100" b="0" i="0" u="none" strike="noStrike" dirty="0" smtClean="0">
                          <a:solidFill>
                            <a:srgbClr val="000000"/>
                          </a:solidFill>
                          <a:effectLst/>
                          <a:latin typeface="Calibri" panose="020F0502020204030204" pitchFamily="34" charset="0"/>
                        </a:rPr>
                        <a:t>CMB</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PAY, </a:t>
                      </a:r>
                      <a:r>
                        <a:rPr lang="en-US" sz="1100" b="0" i="0" u="none" strike="noStrike" dirty="0" err="1">
                          <a:solidFill>
                            <a:srgbClr val="000000"/>
                          </a:solidFill>
                          <a:effectLst/>
                          <a:latin typeface="Calibri" panose="020F0502020204030204" pitchFamily="34" charset="0"/>
                        </a:rPr>
                        <a:t>Forx</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PreciousM</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Richard Johnson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136326359"/>
                  </a:ext>
                </a:extLst>
              </a:tr>
              <a:tr h="109105">
                <a:tc>
                  <a:txBody>
                    <a:bodyPr/>
                    <a:lstStyle/>
                    <a:p>
                      <a:pPr algn="r" fontAlgn="b"/>
                      <a:r>
                        <a:rPr lang="en-US" sz="1100" b="0" i="0" u="none" strike="noStrike" dirty="0">
                          <a:solidFill>
                            <a:srgbClr val="000000"/>
                          </a:solidFill>
                          <a:effectLst/>
                          <a:latin typeface="Calibri" panose="020F0502020204030204" pitchFamily="34" charset="0"/>
                        </a:rPr>
                        <a:t>1008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S </a:t>
                      </a:r>
                      <a:r>
                        <a:rPr lang="en-US" sz="1100" b="0" i="0" u="none" strike="noStrike" dirty="0" err="1">
                          <a:solidFill>
                            <a:srgbClr val="000000"/>
                          </a:solidFill>
                          <a:effectLst/>
                          <a:latin typeface="Calibri" panose="020F0502020204030204" pitchFamily="34" charset="0"/>
                        </a:rPr>
                        <a:t>Lamers</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1100" b="0" i="0" u="none" strike="noStrike" dirty="0" smtClean="0">
                          <a:solidFill>
                            <a:srgbClr val="000000"/>
                          </a:solidFill>
                          <a:effectLst/>
                          <a:latin typeface="Calibri" panose="020F0502020204030204" pitchFamily="34" charset="0"/>
                        </a:rPr>
                        <a:t>GBM</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PAY, Loans, </a:t>
                      </a:r>
                      <a:r>
                        <a:rPr lang="en-US" sz="1100" b="0" i="0" u="none" strike="noStrike" dirty="0" err="1">
                          <a:solidFill>
                            <a:srgbClr val="000000"/>
                          </a:solidFill>
                          <a:effectLst/>
                          <a:latin typeface="Calibri" panose="020F0502020204030204" pitchFamily="34" charset="0"/>
                        </a:rPr>
                        <a:t>Forx</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Sina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Lamers</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32307623"/>
                  </a:ext>
                </a:extLst>
              </a:tr>
              <a:tr h="109105">
                <a:tc>
                  <a:txBody>
                    <a:bodyPr/>
                    <a:lstStyle/>
                    <a:p>
                      <a:pPr algn="r" fontAlgn="b"/>
                      <a:r>
                        <a:rPr lang="en-US" sz="1100" b="0" i="0" u="none" strike="noStrike">
                          <a:solidFill>
                            <a:srgbClr val="000000"/>
                          </a:solidFill>
                          <a:effectLst/>
                          <a:latin typeface="Calibri" panose="020F0502020204030204" pitchFamily="34" charset="0"/>
                        </a:rPr>
                        <a:t>1009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US" sz="1100" b="0" i="0" u="none" strike="noStrike">
                          <a:solidFill>
                            <a:srgbClr val="000000"/>
                          </a:solidFill>
                          <a:effectLst/>
                          <a:latin typeface="Calibri" panose="020F0502020204030204" pitchFamily="34" charset="0"/>
                        </a:rPr>
                        <a:t>Jonathan 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US" sz="1100" b="0" i="0" u="none" strike="noStrike" dirty="0" smtClean="0">
                          <a:solidFill>
                            <a:srgbClr val="000000"/>
                          </a:solidFill>
                          <a:effectLst/>
                          <a:latin typeface="Calibri" panose="020F0502020204030204" pitchFamily="34" charset="0"/>
                        </a:rPr>
                        <a:t>GBM</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US" sz="1100" b="0" i="0" u="none" strike="noStrike">
                          <a:solidFill>
                            <a:srgbClr val="000000"/>
                          </a:solidFill>
                          <a:effectLst/>
                          <a:latin typeface="Calibri" panose="020F0502020204030204" pitchFamily="34" charset="0"/>
                        </a:rPr>
                        <a:t>Loans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Jonathan Parker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850433090"/>
                  </a:ext>
                </a:extLst>
              </a:tr>
              <a:tr h="109105">
                <a:tc>
                  <a:txBody>
                    <a:bodyPr/>
                    <a:lstStyle/>
                    <a:p>
                      <a:pPr algn="r" fontAlgn="b"/>
                      <a:r>
                        <a:rPr lang="en-US" sz="1100" b="0" i="0" u="none" strike="noStrike">
                          <a:solidFill>
                            <a:srgbClr val="000000"/>
                          </a:solidFill>
                          <a:effectLst/>
                          <a:latin typeface="Calibri" panose="020F0502020204030204" pitchFamily="34" charset="0"/>
                        </a:rPr>
                        <a:t>1010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Steve Moore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CMB</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PAY, Loans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Steve Moore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6854187"/>
                  </a:ext>
                </a:extLst>
              </a:tr>
            </a:tbl>
          </a:graphicData>
        </a:graphic>
      </p:graphicFrame>
      <p:cxnSp>
        <p:nvCxnSpPr>
          <p:cNvPr id="5" name="Straight Arrow Connector 4"/>
          <p:cNvCxnSpPr/>
          <p:nvPr/>
        </p:nvCxnSpPr>
        <p:spPr>
          <a:xfrm>
            <a:off x="6457952" y="3438525"/>
            <a:ext cx="1704973" cy="352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457952" y="3790950"/>
            <a:ext cx="1704973"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162925" y="3652450"/>
            <a:ext cx="1170513" cy="276999"/>
          </a:xfrm>
          <a:prstGeom prst="rect">
            <a:avLst/>
          </a:prstGeom>
          <a:noFill/>
        </p:spPr>
        <p:txBody>
          <a:bodyPr wrap="none" rtlCol="0">
            <a:spAutoFit/>
          </a:bodyPr>
          <a:lstStyle/>
          <a:p>
            <a:r>
              <a:rPr lang="en-US" sz="1200" dirty="0" smtClean="0">
                <a:solidFill>
                  <a:schemeClr val="accent1">
                    <a:lumMod val="60000"/>
                    <a:lumOff val="40000"/>
                  </a:schemeClr>
                </a:solidFill>
              </a:rPr>
              <a:t>Same Customer</a:t>
            </a:r>
            <a:endParaRPr lang="en-US" sz="1200" dirty="0">
              <a:solidFill>
                <a:schemeClr val="accent1">
                  <a:lumMod val="60000"/>
                  <a:lumOff val="40000"/>
                </a:schemeClr>
              </a:solidFill>
            </a:endParaRPr>
          </a:p>
        </p:txBody>
      </p:sp>
      <p:cxnSp>
        <p:nvCxnSpPr>
          <p:cNvPr id="24" name="Straight Arrow Connector 23"/>
          <p:cNvCxnSpPr/>
          <p:nvPr/>
        </p:nvCxnSpPr>
        <p:spPr>
          <a:xfrm>
            <a:off x="6457952" y="3276988"/>
            <a:ext cx="1704973" cy="127812"/>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457952" y="3404800"/>
            <a:ext cx="1704973" cy="772300"/>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162924" y="3269154"/>
            <a:ext cx="1378134" cy="276999"/>
          </a:xfrm>
          <a:prstGeom prst="rect">
            <a:avLst/>
          </a:prstGeom>
          <a:noFill/>
        </p:spPr>
        <p:txBody>
          <a:bodyPr wrap="none" rtlCol="0">
            <a:spAutoFit/>
          </a:bodyPr>
          <a:lstStyle/>
          <a:p>
            <a:r>
              <a:rPr lang="en-US" sz="1200" dirty="0" smtClean="0">
                <a:solidFill>
                  <a:schemeClr val="accent2">
                    <a:lumMod val="60000"/>
                    <a:lumOff val="40000"/>
                  </a:schemeClr>
                </a:solidFill>
              </a:rPr>
              <a:t>Different Customer</a:t>
            </a:r>
            <a:endParaRPr lang="en-US" sz="1200" dirty="0">
              <a:solidFill>
                <a:schemeClr val="accent2">
                  <a:lumMod val="60000"/>
                  <a:lumOff val="40000"/>
                </a:schemeClr>
              </a:solidFill>
            </a:endParaRPr>
          </a:p>
        </p:txBody>
      </p:sp>
      <p:cxnSp>
        <p:nvCxnSpPr>
          <p:cNvPr id="30" name="Straight Arrow Connector 29"/>
          <p:cNvCxnSpPr/>
          <p:nvPr/>
        </p:nvCxnSpPr>
        <p:spPr>
          <a:xfrm>
            <a:off x="6457951" y="3641795"/>
            <a:ext cx="1704973" cy="733029"/>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457950" y="4385479"/>
            <a:ext cx="1704974" cy="13850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161862" y="4227198"/>
            <a:ext cx="1170513" cy="276999"/>
          </a:xfrm>
          <a:prstGeom prst="rect">
            <a:avLst/>
          </a:prstGeom>
          <a:noFill/>
        </p:spPr>
        <p:txBody>
          <a:bodyPr wrap="none" rtlCol="0">
            <a:spAutoFit/>
          </a:bodyPr>
          <a:lstStyle/>
          <a:p>
            <a:r>
              <a:rPr lang="en-US" sz="1200" dirty="0" smtClean="0">
                <a:solidFill>
                  <a:schemeClr val="accent6">
                    <a:lumMod val="60000"/>
                    <a:lumOff val="40000"/>
                  </a:schemeClr>
                </a:solidFill>
              </a:rPr>
              <a:t>Same Customer</a:t>
            </a:r>
            <a:endParaRPr lang="en-US" sz="1200" dirty="0">
              <a:solidFill>
                <a:schemeClr val="accent6">
                  <a:lumMod val="60000"/>
                  <a:lumOff val="40000"/>
                </a:schemeClr>
              </a:solidFill>
            </a:endParaRPr>
          </a:p>
        </p:txBody>
      </p:sp>
    </p:spTree>
    <p:extLst>
      <p:ext uri="{BB962C8B-B14F-4D97-AF65-F5344CB8AC3E}">
        <p14:creationId xmlns:p14="http://schemas.microsoft.com/office/powerpoint/2010/main" val="1736008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660" y="274320"/>
            <a:ext cx="9144000" cy="457200"/>
          </a:xfrm>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Deduplication check using Similarity Detection</a:t>
            </a:r>
            <a:r>
              <a:rPr lang="en-US" sz="1200" dirty="0" smtClean="0"/>
              <a:t/>
            </a:r>
            <a:br>
              <a:rPr lang="en-US" sz="1200" dirty="0" smtClean="0"/>
            </a:br>
            <a:endParaRPr lang="en-US" sz="1200" dirty="0"/>
          </a:p>
        </p:txBody>
      </p:sp>
      <p:sp>
        <p:nvSpPr>
          <p:cNvPr id="11" name="Subtitle 2"/>
          <p:cNvSpPr txBox="1">
            <a:spLocks/>
          </p:cNvSpPr>
          <p:nvPr/>
        </p:nvSpPr>
        <p:spPr>
          <a:xfrm>
            <a:off x="1185645" y="731520"/>
            <a:ext cx="9542030" cy="17112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050" dirty="0"/>
          </a:p>
        </p:txBody>
      </p:sp>
      <p:sp>
        <p:nvSpPr>
          <p:cNvPr id="18" name="Subtitle 2"/>
          <p:cNvSpPr txBox="1">
            <a:spLocks/>
          </p:cNvSpPr>
          <p:nvPr/>
        </p:nvSpPr>
        <p:spPr>
          <a:xfrm>
            <a:off x="1338045" y="883920"/>
            <a:ext cx="9542030" cy="17112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050" dirty="0" smtClean="0"/>
              <a:t>After implementing similarity detection algorithm in Neo4j, We can see the below graphical representation of various customers.</a:t>
            </a:r>
          </a:p>
          <a:p>
            <a:pPr marL="228600" indent="-228600" algn="l">
              <a:buAutoNum type="arabicPeriod"/>
            </a:pPr>
            <a:r>
              <a:rPr lang="en-US" sz="1050" dirty="0" smtClean="0"/>
              <a:t>Jonathan P &amp; Jonathan Parker data are scattered in two different LOB system but similarity detection algorithm detected these are same customers.</a:t>
            </a:r>
          </a:p>
          <a:p>
            <a:pPr marL="228600" indent="-228600" algn="l">
              <a:buAutoNum type="arabicPeriod"/>
            </a:pPr>
            <a:r>
              <a:rPr lang="en-US" sz="1050" dirty="0" smtClean="0"/>
              <a:t>There are two Richard Johnson but their KYC names are different so Similarity detection algorithm detected them as Unique customers though they are having same customer names.</a:t>
            </a:r>
            <a:endParaRPr lang="en-US" sz="1050" dirty="0"/>
          </a:p>
        </p:txBody>
      </p:sp>
      <p:graphicFrame>
        <p:nvGraphicFramePr>
          <p:cNvPr id="16" name="Table 15"/>
          <p:cNvGraphicFramePr>
            <a:graphicFrameLocks noGrp="1"/>
          </p:cNvGraphicFramePr>
          <p:nvPr>
            <p:extLst>
              <p:ext uri="{D42A27DB-BD31-4B8C-83A1-F6EECF244321}">
                <p14:modId xmlns:p14="http://schemas.microsoft.com/office/powerpoint/2010/main" val="4167552647"/>
              </p:ext>
            </p:extLst>
          </p:nvPr>
        </p:nvGraphicFramePr>
        <p:xfrm>
          <a:off x="1338045" y="2073350"/>
          <a:ext cx="9002916" cy="3011790"/>
        </p:xfrm>
        <a:graphic>
          <a:graphicData uri="http://schemas.openxmlformats.org/drawingml/2006/table">
            <a:tbl>
              <a:tblPr firstRow="1" bandRow="1">
                <a:tableStyleId>{5C22544A-7EE6-4342-B048-85BDC9FD1C3A}</a:tableStyleId>
              </a:tblPr>
              <a:tblGrid>
                <a:gridCol w="4501458">
                  <a:extLst>
                    <a:ext uri="{9D8B030D-6E8A-4147-A177-3AD203B41FA5}">
                      <a16:colId xmlns:a16="http://schemas.microsoft.com/office/drawing/2014/main" val="3878036082"/>
                    </a:ext>
                  </a:extLst>
                </a:gridCol>
                <a:gridCol w="4501458">
                  <a:extLst>
                    <a:ext uri="{9D8B030D-6E8A-4147-A177-3AD203B41FA5}">
                      <a16:colId xmlns:a16="http://schemas.microsoft.com/office/drawing/2014/main" val="3495482359"/>
                    </a:ext>
                  </a:extLst>
                </a:gridCol>
              </a:tblGrid>
              <a:tr h="681020">
                <a:tc>
                  <a:txBody>
                    <a:bodyPr/>
                    <a:lstStyle/>
                    <a:p>
                      <a:pPr algn="ctr"/>
                      <a:r>
                        <a:rPr lang="en-US" dirty="0" smtClean="0"/>
                        <a:t>Same</a:t>
                      </a:r>
                      <a:r>
                        <a:rPr lang="en-US" baseline="0" dirty="0" smtClean="0"/>
                        <a:t> customer</a:t>
                      </a:r>
                      <a:endParaRPr lang="en-US" dirty="0"/>
                    </a:p>
                  </a:txBody>
                  <a:tcPr/>
                </a:tc>
                <a:tc>
                  <a:txBody>
                    <a:bodyPr/>
                    <a:lstStyle/>
                    <a:p>
                      <a:pPr algn="ctr"/>
                      <a:r>
                        <a:rPr lang="en-US" dirty="0" smtClean="0"/>
                        <a:t>Unique customer</a:t>
                      </a:r>
                      <a:endParaRPr lang="en-US" dirty="0"/>
                    </a:p>
                  </a:txBody>
                  <a:tcPr/>
                </a:tc>
                <a:extLst>
                  <a:ext uri="{0D108BD9-81ED-4DB2-BD59-A6C34878D82A}">
                    <a16:rowId xmlns:a16="http://schemas.microsoft.com/office/drawing/2014/main" val="1383741587"/>
                  </a:ext>
                </a:extLst>
              </a:tr>
              <a:tr h="233077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61109840"/>
                  </a:ext>
                </a:extLst>
              </a:tr>
            </a:tbl>
          </a:graphicData>
        </a:graphic>
      </p:graphicFrame>
      <p:pic>
        <p:nvPicPr>
          <p:cNvPr id="25" name="Picture 24"/>
          <p:cNvPicPr>
            <a:picLocks noChangeAspect="1"/>
          </p:cNvPicPr>
          <p:nvPr/>
        </p:nvPicPr>
        <p:blipFill>
          <a:blip r:embed="rId2"/>
          <a:stretch>
            <a:fillRect/>
          </a:stretch>
        </p:blipFill>
        <p:spPr>
          <a:xfrm>
            <a:off x="1789256" y="3051731"/>
            <a:ext cx="1797759" cy="1576848"/>
          </a:xfrm>
          <a:prstGeom prst="rect">
            <a:avLst/>
          </a:prstGeom>
        </p:spPr>
      </p:pic>
      <p:pic>
        <p:nvPicPr>
          <p:cNvPr id="28" name="Picture 27"/>
          <p:cNvPicPr>
            <a:picLocks noChangeAspect="1"/>
          </p:cNvPicPr>
          <p:nvPr/>
        </p:nvPicPr>
        <p:blipFill>
          <a:blip r:embed="rId3"/>
          <a:stretch>
            <a:fillRect/>
          </a:stretch>
        </p:blipFill>
        <p:spPr>
          <a:xfrm>
            <a:off x="5991919" y="3051731"/>
            <a:ext cx="1405871" cy="1576848"/>
          </a:xfrm>
          <a:prstGeom prst="rect">
            <a:avLst/>
          </a:prstGeom>
        </p:spPr>
      </p:pic>
      <p:pic>
        <p:nvPicPr>
          <p:cNvPr id="31" name="Picture 30"/>
          <p:cNvPicPr>
            <a:picLocks noChangeAspect="1"/>
          </p:cNvPicPr>
          <p:nvPr/>
        </p:nvPicPr>
        <p:blipFill>
          <a:blip r:embed="rId4"/>
          <a:stretch>
            <a:fillRect/>
          </a:stretch>
        </p:blipFill>
        <p:spPr>
          <a:xfrm>
            <a:off x="7429171" y="3043082"/>
            <a:ext cx="1438377" cy="1585497"/>
          </a:xfrm>
          <a:prstGeom prst="rect">
            <a:avLst/>
          </a:prstGeom>
        </p:spPr>
      </p:pic>
      <p:pic>
        <p:nvPicPr>
          <p:cNvPr id="33" name="Picture 32"/>
          <p:cNvPicPr>
            <a:picLocks noChangeAspect="1"/>
          </p:cNvPicPr>
          <p:nvPr/>
        </p:nvPicPr>
        <p:blipFill>
          <a:blip r:embed="rId5"/>
          <a:stretch>
            <a:fillRect/>
          </a:stretch>
        </p:blipFill>
        <p:spPr>
          <a:xfrm>
            <a:off x="8910937" y="3051731"/>
            <a:ext cx="1292101" cy="1576848"/>
          </a:xfrm>
          <a:prstGeom prst="rect">
            <a:avLst/>
          </a:prstGeom>
        </p:spPr>
      </p:pic>
      <p:pic>
        <p:nvPicPr>
          <p:cNvPr id="3" name="Picture 2"/>
          <p:cNvPicPr>
            <a:picLocks noChangeAspect="1"/>
          </p:cNvPicPr>
          <p:nvPr/>
        </p:nvPicPr>
        <p:blipFill>
          <a:blip r:embed="rId6"/>
          <a:stretch>
            <a:fillRect/>
          </a:stretch>
        </p:blipFill>
        <p:spPr>
          <a:xfrm>
            <a:off x="3719255" y="3043082"/>
            <a:ext cx="1733550" cy="1585497"/>
          </a:xfrm>
          <a:prstGeom prst="rect">
            <a:avLst/>
          </a:prstGeom>
        </p:spPr>
      </p:pic>
    </p:spTree>
    <p:extLst>
      <p:ext uri="{BB962C8B-B14F-4D97-AF65-F5344CB8AC3E}">
        <p14:creationId xmlns:p14="http://schemas.microsoft.com/office/powerpoint/2010/main" val="810701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1334</TotalTime>
  <Words>908</Words>
  <Application>Microsoft Office PowerPoint</Application>
  <PresentationFormat>Widescreen</PresentationFormat>
  <Paragraphs>119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 </vt:lpstr>
      <vt:lpstr>Collaborative Filtering(CF) Based  Recommendation System </vt:lpstr>
      <vt:lpstr> </vt:lpstr>
      <vt:lpstr>Collaborative Filtering(CF) Based  Recommendation System </vt:lpstr>
      <vt:lpstr> </vt:lpstr>
      <vt:lpstr>Deduplication check using Similarity Detection </vt:lpstr>
      <vt:lpstr>Deduplication check using Similarity Detection </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Content-based Recommendation System</dc:title>
  <dc:creator>Rana Pratap Mandal</dc:creator>
  <cp:lastModifiedBy>Rana Pratap Mandal</cp:lastModifiedBy>
  <cp:revision>42</cp:revision>
  <dcterms:created xsi:type="dcterms:W3CDTF">2020-08-28T07:51:50Z</dcterms:created>
  <dcterms:modified xsi:type="dcterms:W3CDTF">2020-09-30T08:42:42Z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RanaPratap_Mandal@ad.infosys.com</vt:lpwstr>
  </property>
  <property fmtid="{D5CDD505-2E9C-101B-9397-08002B2CF9AE}" pid="5" name="MSIP_Label_be4b3411-284d-4d31-bd4f-bc13ef7f1fd6_SetDate">
    <vt:lpwstr>2020-09-30T08:02:34.6628174Z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81519cf5-4846-41f1-ae5e-35f0a6de625d</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RanaPratap_Mandal@ad.infosys.com</vt:lpwstr>
  </property>
  <property fmtid="{D5CDD505-2E9C-101B-9397-08002B2CF9AE}" pid="13" name="MSIP_Label_a0819fa7-4367-4500-ba88-dd630d977609_SetDate">
    <vt:lpwstr>2020-09-30T08:02:34.6633234Z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81519cf5-4846-41f1-ae5e-35f0a6de625d</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