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0" d="100"/>
          <a:sy n="90" d="100"/>
        </p:scale>
        <p:origin x="6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FB5ED3-EB58-4BDF-BDC4-4AF595BEF61F}"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3302815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B5ED3-EB58-4BDF-BDC4-4AF595BEF61F}"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4201369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B5ED3-EB58-4BDF-BDC4-4AF595BEF61F}"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1120031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FB5ED3-EB58-4BDF-BDC4-4AF595BEF61F}"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406393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BFB5ED3-EB58-4BDF-BDC4-4AF595BEF61F}" type="datetimeFigureOut">
              <a:rPr lang="en-US" smtClean="0"/>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380272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FB5ED3-EB58-4BDF-BDC4-4AF595BEF61F}"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504180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FB5ED3-EB58-4BDF-BDC4-4AF595BEF61F}" type="datetimeFigureOut">
              <a:rPr lang="en-US" smtClean="0"/>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4278790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FB5ED3-EB58-4BDF-BDC4-4AF595BEF61F}" type="datetimeFigureOut">
              <a:rPr lang="en-US" smtClean="0"/>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863711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FB5ED3-EB58-4BDF-BDC4-4AF595BEF61F}" type="datetimeFigureOut">
              <a:rPr lang="en-US" smtClean="0"/>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200552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FB5ED3-EB58-4BDF-BDC4-4AF595BEF61F}"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234458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BFB5ED3-EB58-4BDF-BDC4-4AF595BEF61F}" type="datetimeFigureOut">
              <a:rPr lang="en-US" smtClean="0"/>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17CDD1-2F60-4587-B925-A533204EE7EA}" type="slidenum">
              <a:rPr lang="en-US" smtClean="0"/>
              <a:t>‹#›</a:t>
            </a:fld>
            <a:endParaRPr lang="en-US"/>
          </a:p>
        </p:txBody>
      </p:sp>
    </p:spTree>
    <p:extLst>
      <p:ext uri="{BB962C8B-B14F-4D97-AF65-F5344CB8AC3E}">
        <p14:creationId xmlns:p14="http://schemas.microsoft.com/office/powerpoint/2010/main" val="113989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FB5ED3-EB58-4BDF-BDC4-4AF595BEF61F}" type="datetimeFigureOut">
              <a:rPr lang="en-US" smtClean="0"/>
              <a:t>8/28/2020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17CDD1-2F60-4587-B925-A533204EE7EA}" type="slidenum">
              <a:rPr lang="en-US" smtClean="0"/>
              <a:t>‹#›</a:t>
            </a:fld>
            <a:endParaRPr lang="en-US"/>
          </a:p>
        </p:txBody>
      </p:sp>
    </p:spTree>
    <p:extLst>
      <p:ext uri="{BB962C8B-B14F-4D97-AF65-F5344CB8AC3E}">
        <p14:creationId xmlns:p14="http://schemas.microsoft.com/office/powerpoint/2010/main" val="1459834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4660" y="274320"/>
            <a:ext cx="9144000" cy="457200"/>
          </a:xfrm>
        </p:spPr>
        <p:txBody>
          <a:bodyPr>
            <a:normAutofit fontScale="90000"/>
          </a:bodyPr>
          <a:lstStyle/>
          <a:p>
            <a:r>
              <a:rPr lang="en-US" sz="2000" b="1" dirty="0" smtClean="0">
                <a:latin typeface="Times New Roman" panose="02020603050405020304" pitchFamily="18" charset="0"/>
                <a:cs typeface="Times New Roman" panose="02020603050405020304" pitchFamily="18" charset="0"/>
              </a:rPr>
              <a:t>Content-based Recommendation System</a:t>
            </a:r>
            <a:r>
              <a:rPr lang="en-US" sz="1200" dirty="0" smtClean="0"/>
              <a:t/>
            </a:r>
            <a:br>
              <a:rPr lang="en-US" sz="1200" dirty="0" smtClean="0"/>
            </a:br>
            <a:endParaRPr lang="en-US" sz="1200" dirty="0"/>
          </a:p>
        </p:txBody>
      </p:sp>
      <p:sp>
        <p:nvSpPr>
          <p:cNvPr id="3" name="Subtitle 2"/>
          <p:cNvSpPr>
            <a:spLocks noGrp="1"/>
          </p:cNvSpPr>
          <p:nvPr>
            <p:ph type="subTitle" idx="1"/>
          </p:nvPr>
        </p:nvSpPr>
        <p:spPr>
          <a:xfrm>
            <a:off x="1116871" y="627321"/>
            <a:ext cx="9144000" cy="1509823"/>
          </a:xfrm>
        </p:spPr>
        <p:txBody>
          <a:bodyPr>
            <a:normAutofit/>
          </a:bodyPr>
          <a:lstStyle/>
          <a:p>
            <a:pPr algn="l"/>
            <a:r>
              <a:rPr lang="en-US" sz="1200" dirty="0" smtClean="0"/>
              <a:t>Like in Netflix, Spotify, YouTube etc. content-based recommendation system </a:t>
            </a:r>
            <a:r>
              <a:rPr lang="en-US" sz="1200" dirty="0"/>
              <a:t>takes in a movie that a user currently likes as input. Then it analyzes the contents (storyline, genre, cast, director etc.) of the movie to find out other movies which have similar content. Then it ranks similar movies according to their similarity scores and recommends the most relevant movies to the user</a:t>
            </a:r>
            <a:r>
              <a:rPr lang="en-US" sz="1200" dirty="0" smtClean="0"/>
              <a:t>.</a:t>
            </a:r>
          </a:p>
          <a:p>
            <a:pPr algn="l"/>
            <a:r>
              <a:rPr lang="en-US" sz="1200" dirty="0" smtClean="0"/>
              <a:t>We have used similar Machine Learning algorithm which is content-based filtering(</a:t>
            </a:r>
            <a:r>
              <a:rPr lang="en-US" sz="1200" dirty="0" err="1" smtClean="0"/>
              <a:t>Vectorizer</a:t>
            </a:r>
            <a:r>
              <a:rPr lang="en-US" sz="1200" dirty="0" smtClean="0"/>
              <a:t> model and then cosine similarity between the vectors) for our product recommendation system.</a:t>
            </a:r>
          </a:p>
          <a:p>
            <a:pPr algn="l"/>
            <a:r>
              <a:rPr lang="en-US" sz="1200" dirty="0" smtClean="0"/>
              <a:t>Based on the selected features as an input, we are feeding this features to </a:t>
            </a:r>
            <a:r>
              <a:rPr lang="en-US" sz="1200" dirty="0" err="1" smtClean="0"/>
              <a:t>vecotrizer</a:t>
            </a:r>
            <a:r>
              <a:rPr lang="en-US" sz="1200" dirty="0" smtClean="0"/>
              <a:t> model which will give us a sparse matrix of vectors. Now we are running  the cosine similarity algorithm to find out how similar these vectors are from each other. </a:t>
            </a:r>
          </a:p>
          <a:p>
            <a:pPr algn="l"/>
            <a:endParaRPr lang="en-US" sz="1200" dirty="0"/>
          </a:p>
        </p:txBody>
      </p:sp>
      <p:sp>
        <p:nvSpPr>
          <p:cNvPr id="4" name="Rectangle 3"/>
          <p:cNvSpPr/>
          <p:nvPr/>
        </p:nvSpPr>
        <p:spPr>
          <a:xfrm>
            <a:off x="1363394" y="2831907"/>
            <a:ext cx="966652" cy="12409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Items</a:t>
            </a:r>
          </a:p>
        </p:txBody>
      </p:sp>
      <p:sp>
        <p:nvSpPr>
          <p:cNvPr id="5" name="Right Arrow 4"/>
          <p:cNvSpPr/>
          <p:nvPr/>
        </p:nvSpPr>
        <p:spPr>
          <a:xfrm>
            <a:off x="2330046" y="3132353"/>
            <a:ext cx="1018901" cy="5747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ectangle 5"/>
          <p:cNvSpPr/>
          <p:nvPr/>
        </p:nvSpPr>
        <p:spPr>
          <a:xfrm>
            <a:off x="3348947" y="2831907"/>
            <a:ext cx="1267098" cy="12409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Item Attributes</a:t>
            </a:r>
          </a:p>
        </p:txBody>
      </p:sp>
      <p:sp>
        <p:nvSpPr>
          <p:cNvPr id="7" name="Right Arrow 6"/>
          <p:cNvSpPr/>
          <p:nvPr/>
        </p:nvSpPr>
        <p:spPr>
          <a:xfrm>
            <a:off x="4616045" y="2982129"/>
            <a:ext cx="2103120"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Filtering with User profile</a:t>
            </a:r>
            <a:endParaRPr lang="en-US" sz="1200" dirty="0"/>
          </a:p>
        </p:txBody>
      </p:sp>
      <p:sp>
        <p:nvSpPr>
          <p:cNvPr id="8" name="Rectangle 7"/>
          <p:cNvSpPr/>
          <p:nvPr/>
        </p:nvSpPr>
        <p:spPr>
          <a:xfrm>
            <a:off x="6732228" y="2799249"/>
            <a:ext cx="1267098" cy="1240971"/>
          </a:xfrm>
          <a:prstGeom prst="rect">
            <a:avLst/>
          </a:prstGeom>
          <a:ln cap="rn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User profile</a:t>
            </a:r>
          </a:p>
        </p:txBody>
      </p:sp>
      <p:sp>
        <p:nvSpPr>
          <p:cNvPr id="9" name="Rectangle 8"/>
          <p:cNvSpPr/>
          <p:nvPr/>
        </p:nvSpPr>
        <p:spPr>
          <a:xfrm>
            <a:off x="9481960" y="2799248"/>
            <a:ext cx="1267098" cy="1240971"/>
          </a:xfrm>
          <a:prstGeom prst="rect">
            <a:avLst/>
          </a:prstGeom>
          <a:ln>
            <a:noFill/>
          </a:ln>
          <a:effectLst/>
          <a:scene3d>
            <a:camera prst="orthographicFront">
              <a:rot lat="0" lon="0" rev="0"/>
            </a:camera>
            <a:lightRig rig="contrasting" dir="t">
              <a:rot lat="0" lon="0" rev="7800000"/>
            </a:lightRig>
          </a:scene3d>
          <a:sp3d>
            <a:bevelT w="139700" h="1397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smtClean="0"/>
              <a:t>Item Attributes</a:t>
            </a:r>
          </a:p>
        </p:txBody>
      </p:sp>
      <p:sp>
        <p:nvSpPr>
          <p:cNvPr id="10" name="Right Arrow 9"/>
          <p:cNvSpPr/>
          <p:nvPr/>
        </p:nvSpPr>
        <p:spPr>
          <a:xfrm>
            <a:off x="7999327" y="2949470"/>
            <a:ext cx="1482634" cy="9405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Recommendation</a:t>
            </a:r>
            <a:endParaRPr lang="en-US" sz="1100" dirty="0"/>
          </a:p>
        </p:txBody>
      </p:sp>
    </p:spTree>
    <p:extLst>
      <p:ext uri="{BB962C8B-B14F-4D97-AF65-F5344CB8AC3E}">
        <p14:creationId xmlns:p14="http://schemas.microsoft.com/office/powerpoint/2010/main" val="229920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stretch>
            <a:fillRect/>
          </a:stretch>
        </p:blipFill>
        <p:spPr>
          <a:xfrm>
            <a:off x="1177666" y="979037"/>
            <a:ext cx="8892709" cy="2582856"/>
          </a:xfrm>
          <a:prstGeom prst="rect">
            <a:avLst/>
          </a:prstGeom>
        </p:spPr>
      </p:pic>
      <p:sp>
        <p:nvSpPr>
          <p:cNvPr id="11" name="Title 10"/>
          <p:cNvSpPr>
            <a:spLocks noGrp="1"/>
          </p:cNvSpPr>
          <p:nvPr>
            <p:ph type="ctrTitle"/>
          </p:nvPr>
        </p:nvSpPr>
        <p:spPr>
          <a:xfrm>
            <a:off x="362014" y="505837"/>
            <a:ext cx="9144000" cy="378823"/>
          </a:xfrm>
        </p:spPr>
        <p:txBody>
          <a:bodyPr>
            <a:normAutofit/>
          </a:bodyPr>
          <a:lstStyle/>
          <a:p>
            <a:r>
              <a:rPr lang="en-US" sz="1800" b="1" dirty="0">
                <a:latin typeface="Times New Roman" panose="02020603050405020304" pitchFamily="18" charset="0"/>
                <a:cs typeface="Times New Roman" panose="02020603050405020304" pitchFamily="18" charset="0"/>
              </a:rPr>
              <a:t>The </a:t>
            </a:r>
            <a:r>
              <a:rPr lang="en-US" sz="1800" b="1" dirty="0" smtClean="0">
                <a:latin typeface="Times New Roman" panose="02020603050405020304" pitchFamily="18" charset="0"/>
                <a:cs typeface="Times New Roman" panose="02020603050405020304" pitchFamily="18" charset="0"/>
              </a:rPr>
              <a:t>cosine similarity </a:t>
            </a:r>
            <a:r>
              <a:rPr lang="en-US" sz="1800" b="1" dirty="0">
                <a:latin typeface="Times New Roman" panose="02020603050405020304" pitchFamily="18" charset="0"/>
                <a:cs typeface="Times New Roman" panose="02020603050405020304" pitchFamily="18" charset="0"/>
              </a:rPr>
              <a:t>matrix looks like this.</a:t>
            </a:r>
          </a:p>
        </p:txBody>
      </p:sp>
      <p:sp>
        <p:nvSpPr>
          <p:cNvPr id="13" name="Title 10"/>
          <p:cNvSpPr txBox="1">
            <a:spLocks/>
          </p:cNvSpPr>
          <p:nvPr/>
        </p:nvSpPr>
        <p:spPr>
          <a:xfrm>
            <a:off x="788127" y="586467"/>
            <a:ext cx="9144000" cy="378823"/>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2400" dirty="0"/>
          </a:p>
        </p:txBody>
      </p:sp>
      <p:sp>
        <p:nvSpPr>
          <p:cNvPr id="14" name="Title 10"/>
          <p:cNvSpPr txBox="1">
            <a:spLocks/>
          </p:cNvSpPr>
          <p:nvPr/>
        </p:nvSpPr>
        <p:spPr>
          <a:xfrm>
            <a:off x="926375" y="3747087"/>
            <a:ext cx="9144000" cy="8957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200" dirty="0">
                <a:latin typeface="Times New Roman" panose="02020603050405020304" pitchFamily="18" charset="0"/>
                <a:cs typeface="Times New Roman" panose="02020603050405020304" pitchFamily="18" charset="0"/>
              </a:rPr>
              <a:t>Let’s have a brief look at it: all the </a:t>
            </a:r>
            <a:r>
              <a:rPr lang="en-US" sz="1200" dirty="0" smtClean="0">
                <a:latin typeface="Times New Roman" panose="02020603050405020304" pitchFamily="18" charset="0"/>
                <a:cs typeface="Times New Roman" panose="02020603050405020304" pitchFamily="18" charset="0"/>
              </a:rPr>
              <a:t>customers </a:t>
            </a:r>
            <a:r>
              <a:rPr lang="en-US" sz="1200" dirty="0">
                <a:latin typeface="Times New Roman" panose="02020603050405020304" pitchFamily="18" charset="0"/>
                <a:cs typeface="Times New Roman" panose="02020603050405020304" pitchFamily="18" charset="0"/>
              </a:rPr>
              <a:t>on the diagonal are 1 because, of course, every </a:t>
            </a:r>
            <a:r>
              <a:rPr lang="en-US" sz="1200" dirty="0" smtClean="0">
                <a:latin typeface="Times New Roman" panose="02020603050405020304" pitchFamily="18" charset="0"/>
                <a:cs typeface="Times New Roman" panose="02020603050405020304" pitchFamily="18" charset="0"/>
              </a:rPr>
              <a:t>customers </a:t>
            </a:r>
            <a:r>
              <a:rPr lang="en-US" sz="1200" dirty="0">
                <a:latin typeface="Times New Roman" panose="02020603050405020304" pitchFamily="18" charset="0"/>
                <a:cs typeface="Times New Roman" panose="02020603050405020304" pitchFamily="18" charset="0"/>
              </a:rPr>
              <a:t>is identical to itself. The matrix is also symmetrical because the similarity between </a:t>
            </a:r>
            <a:r>
              <a:rPr lang="en-US" sz="1200" dirty="0" smtClean="0">
                <a:latin typeface="Times New Roman" panose="02020603050405020304" pitchFamily="18" charset="0"/>
                <a:cs typeface="Times New Roman" panose="02020603050405020304" pitchFamily="18" charset="0"/>
              </a:rPr>
              <a:t>customer 1 </a:t>
            </a:r>
            <a:r>
              <a:rPr lang="en-US" sz="1200" dirty="0">
                <a:latin typeface="Times New Roman" panose="02020603050405020304" pitchFamily="18" charset="0"/>
                <a:cs typeface="Times New Roman" panose="02020603050405020304" pitchFamily="18" charset="0"/>
              </a:rPr>
              <a:t>and </a:t>
            </a:r>
            <a:r>
              <a:rPr lang="en-US" sz="1200" dirty="0" smtClean="0">
                <a:latin typeface="Times New Roman" panose="02020603050405020304" pitchFamily="18" charset="0"/>
                <a:cs typeface="Times New Roman" panose="02020603050405020304" pitchFamily="18" charset="0"/>
              </a:rPr>
              <a:t>customer </a:t>
            </a:r>
            <a:r>
              <a:rPr lang="en-US" sz="1200" smtClean="0">
                <a:latin typeface="Times New Roman" panose="02020603050405020304" pitchFamily="18" charset="0"/>
                <a:cs typeface="Times New Roman" panose="02020603050405020304" pitchFamily="18" charset="0"/>
              </a:rPr>
              <a:t>2 are </a:t>
            </a:r>
            <a:r>
              <a:rPr lang="en-US" sz="1200" dirty="0">
                <a:latin typeface="Times New Roman" panose="02020603050405020304" pitchFamily="18" charset="0"/>
                <a:cs typeface="Times New Roman" panose="02020603050405020304" pitchFamily="18" charset="0"/>
              </a:rPr>
              <a:t>the same as the similarity between </a:t>
            </a:r>
            <a:r>
              <a:rPr lang="en-US" sz="1200" dirty="0" smtClean="0">
                <a:latin typeface="Times New Roman" panose="02020603050405020304" pitchFamily="18" charset="0"/>
                <a:cs typeface="Times New Roman" panose="02020603050405020304" pitchFamily="18" charset="0"/>
              </a:rPr>
              <a:t>customer 2 </a:t>
            </a:r>
            <a:r>
              <a:rPr lang="en-US" sz="1200" dirty="0">
                <a:latin typeface="Times New Roman" panose="02020603050405020304" pitchFamily="18" charset="0"/>
                <a:cs typeface="Times New Roman" panose="02020603050405020304" pitchFamily="18" charset="0"/>
              </a:rPr>
              <a:t>and </a:t>
            </a:r>
            <a:r>
              <a:rPr lang="en-US" sz="1200" smtClean="0">
                <a:latin typeface="Times New Roman" panose="02020603050405020304" pitchFamily="18" charset="0"/>
                <a:cs typeface="Times New Roman" panose="02020603050405020304" pitchFamily="18" charset="0"/>
              </a:rPr>
              <a:t>customer 1</a:t>
            </a:r>
            <a:endParaRPr lang="en-US" sz="1200" dirty="0" smtClean="0">
              <a:latin typeface="Times New Roman" panose="02020603050405020304" pitchFamily="18" charset="0"/>
              <a:cs typeface="Times New Roman" panose="02020603050405020304" pitchFamily="18" charset="0"/>
            </a:endParaRPr>
          </a:p>
          <a:p>
            <a:pPr algn="l"/>
            <a:endParaRPr lang="en-US" sz="1200" dirty="0">
              <a:latin typeface="Times New Roman" panose="02020603050405020304" pitchFamily="18" charset="0"/>
              <a:cs typeface="Times New Roman" panose="02020603050405020304" pitchFamily="18" charset="0"/>
            </a:endParaRPr>
          </a:p>
          <a:p>
            <a:pPr algn="l"/>
            <a:r>
              <a:rPr lang="en-US" sz="1200" dirty="0">
                <a:latin typeface="Times New Roman" panose="02020603050405020304" pitchFamily="18" charset="0"/>
                <a:cs typeface="Times New Roman" panose="02020603050405020304" pitchFamily="18" charset="0"/>
              </a:rPr>
              <a:t>At this point, </a:t>
            </a:r>
            <a:r>
              <a:rPr lang="en-US" sz="1200" dirty="0" smtClean="0">
                <a:latin typeface="Times New Roman" panose="02020603050405020304" pitchFamily="18" charset="0"/>
                <a:cs typeface="Times New Roman" panose="02020603050405020304" pitchFamily="18" charset="0"/>
              </a:rPr>
              <a:t>we can take a customer as an input and returns the top 3 customer’s products as  as an output(of course we have a logic to filter out the same products which customer is already using.</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397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263</Words>
  <Application>Microsoft Office PowerPoint</Application>
  <PresentationFormat>Widescreen</PresentationFormat>
  <Paragraphs>14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Content-based Recommendation System </vt:lpstr>
      <vt:lpstr>The cosine similarity matrix looks like this.</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Content-based Recommendation System</dc:title>
  <dc:creator>Rana Pratap Mandal</dc:creator>
  <cp:lastModifiedBy>Rana Pratap Mandal</cp:lastModifiedBy>
  <cp:revision>11</cp:revision>
  <dcterms:created xsi:type="dcterms:W3CDTF">2020-08-28T07:51:50Z</dcterms:created>
  <dcterms:modified xsi:type="dcterms:W3CDTF">2020-08-28T10:12:46Z</dcterms:modified>
</cp:coreProperties>
</file>