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77" r:id="rId3"/>
    <p:sldId id="281" r:id="rId4"/>
    <p:sldId id="282" r:id="rId5"/>
    <p:sldId id="278" r:id="rId6"/>
    <p:sldId id="257" r:id="rId7"/>
    <p:sldId id="258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9" r:id="rId17"/>
    <p:sldId id="285" r:id="rId18"/>
    <p:sldId id="280" r:id="rId19"/>
    <p:sldId id="286" r:id="rId20"/>
    <p:sldId id="287" r:id="rId21"/>
    <p:sldId id="288" r:id="rId22"/>
    <p:sldId id="289" r:id="rId2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5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/>
    <p:restoredTop sz="94647"/>
  </p:normalViewPr>
  <p:slideViewPr>
    <p:cSldViewPr snapToGrid="0" snapToObjects="1">
      <p:cViewPr varScale="1">
        <p:scale>
          <a:sx n="98" d="100"/>
          <a:sy n="98" d="100"/>
        </p:scale>
        <p:origin x="12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B76D0-5332-0C4F-8B78-AC1CDFD3E6C1}" type="datetimeFigureOut">
              <a:rPr lang="en-US" smtClean="0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370DD-1062-5A49-A1BD-DC7DFEC0E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76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C025-321D-C148-808C-DE9A0E20E979}" type="datetimeFigureOut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1079-D462-E646-B62C-4F1E6125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78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C025-321D-C148-808C-DE9A0E20E979}" type="datetimeFigureOut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1079-D462-E646-B62C-4F1E6125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40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C025-321D-C148-808C-DE9A0E20E979}" type="datetimeFigureOut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1079-D462-E646-B62C-4F1E6125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5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C025-321D-C148-808C-DE9A0E20E979}" type="datetimeFigureOut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1079-D462-E646-B62C-4F1E6125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7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C025-321D-C148-808C-DE9A0E20E979}" type="datetimeFigureOut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1079-D462-E646-B62C-4F1E6125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8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C025-321D-C148-808C-DE9A0E20E979}" type="datetimeFigureOut">
              <a:rPr lang="en-US" smtClean="0"/>
              <a:t>7/23/19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1079-D462-E646-B62C-4F1E6125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6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C025-321D-C148-808C-DE9A0E20E979}" type="datetimeFigureOut">
              <a:rPr lang="en-US" smtClean="0"/>
              <a:t>7/23/19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1079-D462-E646-B62C-4F1E6125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3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C025-321D-C148-808C-DE9A0E20E979}" type="datetimeFigureOut">
              <a:rPr lang="en-US" smtClean="0"/>
              <a:t>7/23/19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1079-D462-E646-B62C-4F1E6125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1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C025-321D-C148-808C-DE9A0E20E979}" type="datetimeFigureOut">
              <a:rPr lang="en-US" smtClean="0"/>
              <a:t>7/23/19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1079-D462-E646-B62C-4F1E6125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7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C025-321D-C148-808C-DE9A0E20E979}" type="datetimeFigureOut">
              <a:rPr lang="en-US" smtClean="0"/>
              <a:t>7/23/19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1079-D462-E646-B62C-4F1E6125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5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C025-321D-C148-808C-DE9A0E20E979}" type="datetimeFigureOut">
              <a:rPr lang="en-US" smtClean="0"/>
              <a:t>7/23/19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1079-D462-E646-B62C-4F1E6125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5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1C025-321D-C148-808C-DE9A0E20E979}" type="datetimeFigureOut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A1079-D462-E646-B62C-4F1E6125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pmartin85/BIOINF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henodb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5AA8727-34D1-CA46-8BA8-F9C3AF507518}"/>
              </a:ext>
            </a:extLst>
          </p:cNvPr>
          <p:cNvSpPr txBox="1">
            <a:spLocks/>
          </p:cNvSpPr>
          <p:nvPr/>
        </p:nvSpPr>
        <p:spPr>
          <a:xfrm>
            <a:off x="244899" y="663162"/>
            <a:ext cx="9445841" cy="3559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/>
              <a:t>CURSO PRÁTICO DE BIOINFORMÁTICA: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Aula 7 – </a:t>
            </a:r>
            <a:r>
              <a:rPr lang="en-US" sz="4800" dirty="0" err="1"/>
              <a:t>PhenoDB</a:t>
            </a:r>
            <a:endParaRPr lang="en-US" sz="4800" dirty="0"/>
          </a:p>
          <a:p>
            <a:pPr algn="ctr"/>
            <a:r>
              <a:rPr lang="en-US" sz="4800" dirty="0">
                <a:hlinkClick r:id="rId2"/>
              </a:rPr>
              <a:t>https://github.com/rpmartin85/BIOINFO</a:t>
            </a:r>
            <a:endParaRPr lang="en-US" sz="48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DE25346-6131-5A4B-A6D3-C7CC6232182F}"/>
              </a:ext>
            </a:extLst>
          </p:cNvPr>
          <p:cNvSpPr txBox="1">
            <a:spLocks/>
          </p:cNvSpPr>
          <p:nvPr/>
        </p:nvSpPr>
        <p:spPr>
          <a:xfrm>
            <a:off x="1199064" y="4211934"/>
            <a:ext cx="7429500" cy="2319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Renan Paulo Martin</a:t>
            </a:r>
          </a:p>
          <a:p>
            <a:pPr algn="ctr"/>
            <a:endParaRPr lang="en-US" dirty="0"/>
          </a:p>
          <a:p>
            <a:pPr marL="0" indent="0" algn="r">
              <a:buNone/>
            </a:pPr>
            <a:r>
              <a:rPr lang="en-US" dirty="0"/>
              <a:t>23/07/19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6475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5913"/>
            <a:ext cx="9906000" cy="364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50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66" y="850964"/>
            <a:ext cx="9225509" cy="508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43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Principais de Análises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Autossômico Recessivo:</a:t>
            </a:r>
          </a:p>
          <a:p>
            <a:pPr lvl="1"/>
            <a:r>
              <a:rPr lang="pt-BR" dirty="0"/>
              <a:t>Heterozigoto composto:</a:t>
            </a:r>
          </a:p>
          <a:p>
            <a:pPr lvl="1"/>
            <a:r>
              <a:rPr lang="pt-BR" dirty="0"/>
              <a:t>Homozigoto:</a:t>
            </a:r>
          </a:p>
          <a:p>
            <a:endParaRPr lang="pt-BR" dirty="0"/>
          </a:p>
          <a:p>
            <a:r>
              <a:rPr lang="pt-BR" dirty="0"/>
              <a:t>Autossômico Dominante:</a:t>
            </a:r>
          </a:p>
          <a:p>
            <a:pPr lvl="1"/>
            <a:r>
              <a:rPr lang="pt-BR" dirty="0"/>
              <a:t>Mutação Nova:</a:t>
            </a:r>
          </a:p>
          <a:p>
            <a:pPr lvl="1"/>
            <a:r>
              <a:rPr lang="pt-BR" dirty="0"/>
              <a:t>Mutação herdada:</a:t>
            </a:r>
          </a:p>
          <a:p>
            <a:pPr lvl="1"/>
            <a:r>
              <a:rPr lang="pt-BR" dirty="0"/>
              <a:t>Variantes heterozigotas: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581263"/>
            <a:ext cx="4117181" cy="215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22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Autossômico Recessivo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Heterozigoto Composto:</a:t>
            </a:r>
          </a:p>
          <a:p>
            <a:pPr lvl="1"/>
            <a:r>
              <a:rPr lang="pt-BR" dirty="0"/>
              <a:t>Variantes encontradas em </a:t>
            </a:r>
            <a:r>
              <a:rPr lang="pt-BR" dirty="0" err="1"/>
              <a:t>heterozigose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Somente genes com mais de uma variante;</a:t>
            </a:r>
          </a:p>
          <a:p>
            <a:pPr lvl="1"/>
            <a:r>
              <a:rPr lang="pt-BR" dirty="0"/>
              <a:t>Não leva em consideração a configuração das variantes:</a:t>
            </a:r>
          </a:p>
          <a:p>
            <a:pPr lvl="2"/>
            <a:r>
              <a:rPr lang="pt-BR" dirty="0"/>
              <a:t>Se o sequenciamento dos pais estiverem disponíveis será marcado a herança;</a:t>
            </a:r>
          </a:p>
          <a:p>
            <a:endParaRPr lang="pt-BR" dirty="0"/>
          </a:p>
          <a:p>
            <a:r>
              <a:rPr lang="pt-BR" dirty="0"/>
              <a:t>Homozigoto:</a:t>
            </a:r>
          </a:p>
          <a:p>
            <a:pPr lvl="1"/>
            <a:r>
              <a:rPr lang="pt-BR" dirty="0"/>
              <a:t>Variantes encontradas em </a:t>
            </a:r>
            <a:r>
              <a:rPr lang="pt-BR" dirty="0" err="1"/>
              <a:t>homozigose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5231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Autossômico Dominante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Mutação Nova:</a:t>
            </a:r>
          </a:p>
          <a:p>
            <a:pPr lvl="1"/>
            <a:r>
              <a:rPr lang="pt-BR" dirty="0"/>
              <a:t>Somente se pelo menos um dos pais estiverem disponível;</a:t>
            </a:r>
          </a:p>
          <a:p>
            <a:pPr lvl="1"/>
            <a:r>
              <a:rPr lang="pt-BR" dirty="0"/>
              <a:t>Lista as variantes em </a:t>
            </a:r>
            <a:r>
              <a:rPr lang="pt-BR" dirty="0" err="1"/>
              <a:t>heterozigose</a:t>
            </a:r>
            <a:r>
              <a:rPr lang="pt-BR" dirty="0"/>
              <a:t> que não foram herdadas dos pais;</a:t>
            </a:r>
          </a:p>
          <a:p>
            <a:r>
              <a:rPr lang="pt-BR" dirty="0"/>
              <a:t>Mutação herdada:</a:t>
            </a:r>
          </a:p>
          <a:p>
            <a:pPr lvl="1"/>
            <a:r>
              <a:rPr lang="pt-BR" dirty="0"/>
              <a:t>Somente se outros familiares estiverem disponíveis;</a:t>
            </a:r>
          </a:p>
          <a:p>
            <a:pPr lvl="1"/>
            <a:r>
              <a:rPr lang="pt-BR" dirty="0"/>
              <a:t>Lista somente as variantes em comum entre todos os afetados e que não aparecem nos não afetados</a:t>
            </a:r>
          </a:p>
          <a:p>
            <a:pPr lvl="1"/>
            <a:r>
              <a:rPr lang="pt-BR" dirty="0"/>
              <a:t>Caso a doença tenha </a:t>
            </a:r>
            <a:r>
              <a:rPr lang="pt-BR" dirty="0" err="1"/>
              <a:t>penetrância</a:t>
            </a:r>
            <a:r>
              <a:rPr lang="pt-BR" dirty="0"/>
              <a:t> incompleta os não afetados devem ser destacados como desconhecido.</a:t>
            </a:r>
          </a:p>
          <a:p>
            <a:r>
              <a:rPr lang="pt-BR" dirty="0"/>
              <a:t>Variantes heterozigotas:</a:t>
            </a:r>
          </a:p>
          <a:p>
            <a:pPr lvl="1"/>
            <a:r>
              <a:rPr lang="pt-BR" dirty="0"/>
              <a:t>Somente para análises com apenas o </a:t>
            </a:r>
            <a:r>
              <a:rPr lang="pt-BR" dirty="0" err="1"/>
              <a:t>probando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52308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Coorte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Etapa posterior às análises individuais das famílias;</a:t>
            </a:r>
          </a:p>
          <a:p>
            <a:r>
              <a:rPr lang="pt-BR" dirty="0"/>
              <a:t>Merge entre todos os resultados:</a:t>
            </a:r>
          </a:p>
          <a:p>
            <a:pPr lvl="1"/>
            <a:r>
              <a:rPr lang="pt-BR" dirty="0"/>
              <a:t>Autossômico Dominante;</a:t>
            </a:r>
          </a:p>
          <a:p>
            <a:pPr lvl="1"/>
            <a:r>
              <a:rPr lang="pt-BR" dirty="0"/>
              <a:t>Autossômico Recessivo;</a:t>
            </a:r>
          </a:p>
          <a:p>
            <a:r>
              <a:rPr lang="pt-BR" dirty="0"/>
              <a:t>Visa encontrar genes </a:t>
            </a:r>
            <a:r>
              <a:rPr lang="pt-BR" dirty="0" err="1"/>
              <a:t>mutados</a:t>
            </a:r>
            <a:r>
              <a:rPr lang="pt-BR" dirty="0"/>
              <a:t> em comum:</a:t>
            </a:r>
          </a:p>
          <a:p>
            <a:pPr lvl="1"/>
            <a:r>
              <a:rPr lang="pt-BR" dirty="0"/>
              <a:t>Famílias com fenótipos parecidos;</a:t>
            </a:r>
          </a:p>
          <a:p>
            <a:pPr lvl="1"/>
            <a:r>
              <a:rPr lang="pt-BR" dirty="0"/>
              <a:t>Mesmo modo de herança;</a:t>
            </a:r>
          </a:p>
          <a:p>
            <a:pPr lvl="1"/>
            <a:r>
              <a:rPr lang="pt-BR" dirty="0"/>
              <a:t>Permite definir a quantidade de famílias sobrepostas;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499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872738"/>
            <a:ext cx="8543925" cy="327414"/>
          </a:xfrm>
        </p:spPr>
        <p:txBody>
          <a:bodyPr>
            <a:noAutofit/>
          </a:bodyPr>
          <a:lstStyle/>
          <a:p>
            <a:r>
              <a:rPr lang="en-US" sz="1950" dirty="0"/>
              <a:t>https://</a:t>
            </a:r>
            <a:r>
              <a:rPr lang="en-US" sz="1950" dirty="0" err="1"/>
              <a:t>phenodb.org</a:t>
            </a:r>
            <a:r>
              <a:rPr lang="en-US" sz="1950" dirty="0"/>
              <a:t>/account/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766" y="1392227"/>
            <a:ext cx="8550218" cy="472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27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C3CB-5D13-784B-B6C8-A6C5BE4B0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Avaliação</a:t>
            </a:r>
            <a:r>
              <a:rPr lang="en-US" dirty="0"/>
              <a:t> de </a:t>
            </a:r>
            <a:r>
              <a:rPr lang="en-US" dirty="0" err="1"/>
              <a:t>Variantes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4CCEE-92F3-1643-847F-D8723576E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ClinVar</a:t>
            </a:r>
            <a:r>
              <a:rPr lang="en-US" dirty="0"/>
              <a:t> -  http://</a:t>
            </a:r>
            <a:r>
              <a:rPr lang="en-US" dirty="0" err="1"/>
              <a:t>www.ncbi.nlm.nih.gov</a:t>
            </a:r>
            <a:r>
              <a:rPr lang="en-US" dirty="0"/>
              <a:t>/</a:t>
            </a:r>
            <a:r>
              <a:rPr lang="en-US" dirty="0" err="1"/>
              <a:t>clinvar</a:t>
            </a:r>
            <a:r>
              <a:rPr lang="en-US" dirty="0"/>
              <a:t>/</a:t>
            </a:r>
          </a:p>
          <a:p>
            <a:r>
              <a:rPr lang="en-US" dirty="0"/>
              <a:t>HGMD - http://</a:t>
            </a:r>
            <a:r>
              <a:rPr lang="en-US" dirty="0" err="1"/>
              <a:t>www.hgmd.cf.ac.uk</a:t>
            </a:r>
            <a:r>
              <a:rPr lang="en-US" dirty="0"/>
              <a:t>/ac/</a:t>
            </a:r>
            <a:r>
              <a:rPr lang="en-US" dirty="0" err="1"/>
              <a:t>index.php</a:t>
            </a:r>
            <a:endParaRPr lang="en-US" dirty="0"/>
          </a:p>
          <a:p>
            <a:r>
              <a:rPr lang="en-US" dirty="0"/>
              <a:t>OMIM - http://</a:t>
            </a:r>
            <a:r>
              <a:rPr lang="en-US" dirty="0" err="1"/>
              <a:t>www.omim.org</a:t>
            </a:r>
            <a:r>
              <a:rPr lang="en-US" dirty="0"/>
              <a:t>/</a:t>
            </a:r>
          </a:p>
          <a:p>
            <a:r>
              <a:rPr lang="en-US" dirty="0"/>
              <a:t>1000 genomes - http://www.1000genomes.org/</a:t>
            </a:r>
          </a:p>
          <a:p>
            <a:r>
              <a:rPr lang="en-US" dirty="0"/>
              <a:t>Exome Variant Server - http://</a:t>
            </a:r>
            <a:r>
              <a:rPr lang="en-US" dirty="0" err="1"/>
              <a:t>evs.gs.washington.edu</a:t>
            </a:r>
            <a:r>
              <a:rPr lang="en-US" dirty="0"/>
              <a:t>/EVS/</a:t>
            </a:r>
          </a:p>
          <a:p>
            <a:r>
              <a:rPr lang="en-US" dirty="0" err="1"/>
              <a:t>ExAC</a:t>
            </a:r>
            <a:r>
              <a:rPr lang="en-US" dirty="0"/>
              <a:t> - http://</a:t>
            </a:r>
            <a:r>
              <a:rPr lang="en-US" dirty="0" err="1"/>
              <a:t>exac.broadinstitute.org</a:t>
            </a:r>
            <a:r>
              <a:rPr lang="en-US" dirty="0"/>
              <a:t>/</a:t>
            </a:r>
          </a:p>
          <a:p>
            <a:r>
              <a:rPr lang="en-US" dirty="0"/>
              <a:t>SIFT - http://</a:t>
            </a:r>
            <a:r>
              <a:rPr lang="en-US" dirty="0" err="1"/>
              <a:t>sift.jcvi.org</a:t>
            </a:r>
            <a:r>
              <a:rPr lang="en-US" dirty="0"/>
              <a:t>/</a:t>
            </a:r>
          </a:p>
          <a:p>
            <a:r>
              <a:rPr lang="en-US" dirty="0" err="1"/>
              <a:t>Polyphen</a:t>
            </a:r>
            <a:r>
              <a:rPr lang="en-US" dirty="0"/>
              <a:t> - http://</a:t>
            </a:r>
            <a:r>
              <a:rPr lang="en-US" dirty="0" err="1"/>
              <a:t>genetics.bwh.harvard.edu</a:t>
            </a:r>
            <a:r>
              <a:rPr lang="en-US" dirty="0"/>
              <a:t>/pph2/</a:t>
            </a:r>
            <a:r>
              <a:rPr lang="en-US" dirty="0" err="1"/>
              <a:t>index.shtml</a:t>
            </a:r>
            <a:endParaRPr lang="en-US" dirty="0"/>
          </a:p>
          <a:p>
            <a:r>
              <a:rPr lang="en-US" dirty="0"/>
              <a:t>GERP - http://</a:t>
            </a:r>
            <a:r>
              <a:rPr lang="en-US" dirty="0" err="1"/>
              <a:t>www.ebi.ac.uk</a:t>
            </a:r>
            <a:r>
              <a:rPr lang="en-US" dirty="0"/>
              <a:t>/training/online/glossary/term/287</a:t>
            </a:r>
          </a:p>
          <a:p>
            <a:r>
              <a:rPr lang="en-US" dirty="0"/>
              <a:t>Mouse model - http://</a:t>
            </a:r>
            <a:r>
              <a:rPr lang="en-US" dirty="0" err="1"/>
              <a:t>informatics.jax.org</a:t>
            </a:r>
            <a:r>
              <a:rPr lang="en-US" dirty="0"/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val="3712603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 </a:t>
            </a:r>
            <a:r>
              <a:rPr lang="pt-BR" dirty="0" err="1"/>
              <a:t>PhenoDB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conta;</a:t>
            </a:r>
          </a:p>
          <a:p>
            <a:r>
              <a:rPr lang="pt-BR" dirty="0"/>
              <a:t>Criar uma submissão;</a:t>
            </a:r>
          </a:p>
          <a:p>
            <a:r>
              <a:rPr lang="pt-BR" dirty="0"/>
              <a:t>Submeter os arquivos </a:t>
            </a:r>
            <a:r>
              <a:rPr lang="pt-BR" dirty="0" err="1"/>
              <a:t>VCFs</a:t>
            </a:r>
            <a:r>
              <a:rPr lang="pt-BR" dirty="0"/>
              <a:t>;</a:t>
            </a:r>
          </a:p>
          <a:p>
            <a:r>
              <a:rPr lang="pt-BR" dirty="0"/>
              <a:t>Realizar as 3 análises obrigatórias;</a:t>
            </a:r>
          </a:p>
          <a:p>
            <a:r>
              <a:rPr lang="pt-BR" dirty="0"/>
              <a:t>Realizar as filtragens no editor de planilha;</a:t>
            </a:r>
          </a:p>
          <a:p>
            <a:r>
              <a:rPr lang="pt-BR" dirty="0"/>
              <a:t>Procurar o(</a:t>
            </a:r>
            <a:r>
              <a:rPr lang="pt-BR" dirty="0" err="1"/>
              <a:t>s</a:t>
            </a:r>
            <a:r>
              <a:rPr lang="pt-BR" dirty="0"/>
              <a:t>) gene(</a:t>
            </a:r>
            <a:r>
              <a:rPr lang="pt-BR" dirty="0" err="1"/>
              <a:t>s</a:t>
            </a:r>
            <a:r>
              <a:rPr lang="pt-BR" dirty="0"/>
              <a:t>) / a(</a:t>
            </a:r>
            <a:r>
              <a:rPr lang="pt-BR" dirty="0" err="1"/>
              <a:t>s</a:t>
            </a:r>
            <a:r>
              <a:rPr lang="pt-BR" dirty="0"/>
              <a:t>) variante(</a:t>
            </a:r>
            <a:r>
              <a:rPr lang="pt-BR" dirty="0" err="1"/>
              <a:t>s</a:t>
            </a:r>
            <a:r>
              <a:rPr lang="pt-BR" dirty="0"/>
              <a:t>) candidato(</a:t>
            </a:r>
            <a:r>
              <a:rPr lang="pt-BR" dirty="0" err="1"/>
              <a:t>s</a:t>
            </a:r>
            <a:r>
              <a:rPr lang="pt-BR" dirty="0"/>
              <a:t>) a causador do fenótipo;</a:t>
            </a:r>
          </a:p>
        </p:txBody>
      </p:sp>
    </p:spTree>
    <p:extLst>
      <p:ext uri="{BB962C8B-B14F-4D97-AF65-F5344CB8AC3E}">
        <p14:creationId xmlns:p14="http://schemas.microsoft.com/office/powerpoint/2010/main" val="1779005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8F54-48A7-2844-AF1F-7A4D7405E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Submissão</a:t>
            </a:r>
            <a:r>
              <a:rPr lang="en-US" dirty="0"/>
              <a:t> de </a:t>
            </a:r>
            <a:r>
              <a:rPr lang="en-US" dirty="0" err="1"/>
              <a:t>Caso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9CE4E-EBD4-0343-B9F7-01C75470E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Família</a:t>
            </a:r>
            <a:r>
              <a:rPr lang="en-US" dirty="0"/>
              <a:t> Simplex</a:t>
            </a:r>
          </a:p>
          <a:p>
            <a:r>
              <a:rPr lang="en-US" dirty="0" err="1"/>
              <a:t>Suspeita</a:t>
            </a:r>
            <a:r>
              <a:rPr lang="en-US" dirty="0"/>
              <a:t> </a:t>
            </a:r>
            <a:r>
              <a:rPr lang="en-US" dirty="0" err="1"/>
              <a:t>disgnóstica</a:t>
            </a:r>
            <a:endParaRPr lang="en-US" dirty="0"/>
          </a:p>
          <a:p>
            <a:pPr lvl="1"/>
            <a:r>
              <a:rPr lang="en-US" dirty="0" err="1"/>
              <a:t>Amaurose</a:t>
            </a:r>
            <a:r>
              <a:rPr lang="en-US" dirty="0"/>
              <a:t> </a:t>
            </a:r>
            <a:r>
              <a:rPr lang="en-US" dirty="0" err="1"/>
              <a:t>Congênita</a:t>
            </a:r>
            <a:r>
              <a:rPr lang="en-US" dirty="0"/>
              <a:t> de </a:t>
            </a:r>
            <a:r>
              <a:rPr lang="en-US" dirty="0" err="1"/>
              <a:t>Leber</a:t>
            </a:r>
            <a:r>
              <a:rPr lang="en-US" dirty="0"/>
              <a:t> (LCA)</a:t>
            </a:r>
          </a:p>
          <a:p>
            <a:r>
              <a:rPr lang="en-US" dirty="0" err="1"/>
              <a:t>Fenótipos</a:t>
            </a:r>
            <a:endParaRPr lang="en-US" dirty="0"/>
          </a:p>
          <a:p>
            <a:pPr lvl="1"/>
            <a:r>
              <a:rPr lang="en-US" dirty="0" err="1"/>
              <a:t>Visão</a:t>
            </a:r>
            <a:r>
              <a:rPr lang="en-US" dirty="0"/>
              <a:t> subnormal</a:t>
            </a:r>
          </a:p>
          <a:p>
            <a:pPr lvl="1"/>
            <a:r>
              <a:rPr lang="en-US" dirty="0"/>
              <a:t>ERG </a:t>
            </a:r>
            <a:r>
              <a:rPr lang="en-US" dirty="0" err="1"/>
              <a:t>extinto</a:t>
            </a:r>
            <a:endParaRPr lang="en-US" dirty="0"/>
          </a:p>
          <a:p>
            <a:pPr lvl="1"/>
            <a:r>
              <a:rPr lang="en-US" dirty="0" err="1"/>
              <a:t>Nistagmo</a:t>
            </a:r>
            <a:endParaRPr lang="en-US" dirty="0"/>
          </a:p>
          <a:p>
            <a:r>
              <a:rPr lang="en-US" dirty="0" err="1"/>
              <a:t>Painel</a:t>
            </a:r>
            <a:r>
              <a:rPr lang="en-US" dirty="0"/>
              <a:t> de </a:t>
            </a:r>
            <a:r>
              <a:rPr lang="en-US" dirty="0" err="1"/>
              <a:t>distrofias</a:t>
            </a:r>
            <a:r>
              <a:rPr lang="en-US" dirty="0"/>
              <a:t> </a:t>
            </a:r>
            <a:r>
              <a:rPr lang="en-US" dirty="0" err="1"/>
              <a:t>hereditárias</a:t>
            </a:r>
            <a:r>
              <a:rPr lang="en-US" dirty="0"/>
              <a:t> de retina </a:t>
            </a:r>
            <a:r>
              <a:rPr lang="en-US" dirty="0" err="1"/>
              <a:t>Aprox</a:t>
            </a:r>
            <a:r>
              <a:rPr lang="en-US" dirty="0"/>
              <a:t> 200 genes</a:t>
            </a:r>
          </a:p>
          <a:p>
            <a:r>
              <a:rPr lang="en-US" dirty="0"/>
              <a:t>OFT_PANEL</a:t>
            </a:r>
          </a:p>
        </p:txBody>
      </p:sp>
    </p:spTree>
    <p:extLst>
      <p:ext uri="{BB962C8B-B14F-4D97-AF65-F5344CB8AC3E}">
        <p14:creationId xmlns:p14="http://schemas.microsoft.com/office/powerpoint/2010/main" val="1504930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Guias e Padrões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1038" y="2126258"/>
            <a:ext cx="8543925" cy="3535462"/>
          </a:xfrm>
        </p:spPr>
        <p:txBody>
          <a:bodyPr/>
          <a:lstStyle/>
          <a:p>
            <a:r>
              <a:rPr lang="pt-BR" dirty="0"/>
              <a:t>Classificação de variantes de acordo com sua participação em um determinada trato</a:t>
            </a:r>
          </a:p>
          <a:p>
            <a:endParaRPr lang="pt-BR" dirty="0"/>
          </a:p>
          <a:p>
            <a:r>
              <a:rPr lang="pt-BR" dirty="0" err="1"/>
              <a:t>GeneDx</a:t>
            </a:r>
            <a:r>
              <a:rPr lang="pt-BR" dirty="0"/>
              <a:t>;</a:t>
            </a:r>
          </a:p>
          <a:p>
            <a:r>
              <a:rPr lang="pt-BR" dirty="0"/>
              <a:t>ACMG;</a:t>
            </a:r>
          </a:p>
        </p:txBody>
      </p:sp>
    </p:spTree>
    <p:extLst>
      <p:ext uri="{BB962C8B-B14F-4D97-AF65-F5344CB8AC3E}">
        <p14:creationId xmlns:p14="http://schemas.microsoft.com/office/powerpoint/2010/main" val="1703965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81A01-8638-024E-A199-9751A6D9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Submissão</a:t>
            </a:r>
            <a:r>
              <a:rPr lang="en-US" dirty="0"/>
              <a:t> de </a:t>
            </a:r>
            <a:r>
              <a:rPr lang="en-US" dirty="0" err="1"/>
              <a:t>caso</a:t>
            </a:r>
            <a:r>
              <a:rPr lang="en-US" dirty="0"/>
              <a:t> TRIO (PDB4822)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8E6EF-E6C3-E248-8090-96E057C20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Suspeita</a:t>
            </a:r>
            <a:r>
              <a:rPr lang="en-US" dirty="0"/>
              <a:t> </a:t>
            </a:r>
            <a:r>
              <a:rPr lang="en-US" dirty="0" err="1"/>
              <a:t>diagnóstica</a:t>
            </a:r>
            <a:endParaRPr lang="en-US" dirty="0"/>
          </a:p>
          <a:p>
            <a:pPr lvl="1"/>
            <a:r>
              <a:rPr lang="en-US" dirty="0" err="1"/>
              <a:t>Amaurose</a:t>
            </a:r>
            <a:r>
              <a:rPr lang="en-US" dirty="0"/>
              <a:t> Congenita de </a:t>
            </a:r>
            <a:r>
              <a:rPr lang="en-US" dirty="0" err="1"/>
              <a:t>Leber</a:t>
            </a:r>
            <a:r>
              <a:rPr lang="en-US" dirty="0"/>
              <a:t> (LCA)</a:t>
            </a:r>
          </a:p>
          <a:p>
            <a:pPr lvl="1"/>
            <a:r>
              <a:rPr lang="en-US" dirty="0" err="1"/>
              <a:t>Pais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consanguíneos</a:t>
            </a:r>
            <a:endParaRPr lang="en-US" dirty="0"/>
          </a:p>
          <a:p>
            <a:r>
              <a:rPr lang="en-US" dirty="0" err="1"/>
              <a:t>Fenótipo</a:t>
            </a:r>
            <a:endParaRPr lang="en-US" dirty="0"/>
          </a:p>
          <a:p>
            <a:pPr lvl="1"/>
            <a:r>
              <a:rPr lang="en-US" dirty="0" err="1"/>
              <a:t>Nistagmo</a:t>
            </a:r>
            <a:endParaRPr lang="en-US" dirty="0"/>
          </a:p>
          <a:p>
            <a:pPr lvl="1"/>
            <a:r>
              <a:rPr lang="en-US" dirty="0" err="1"/>
              <a:t>Baixa</a:t>
            </a:r>
            <a:r>
              <a:rPr lang="en-US" dirty="0"/>
              <a:t> </a:t>
            </a:r>
            <a:r>
              <a:rPr lang="en-US" dirty="0" err="1"/>
              <a:t>acuidade</a:t>
            </a:r>
            <a:r>
              <a:rPr lang="en-US" dirty="0"/>
              <a:t> visual</a:t>
            </a:r>
          </a:p>
          <a:p>
            <a:pPr lvl="1"/>
            <a:r>
              <a:rPr lang="en-US" dirty="0" err="1"/>
              <a:t>Perda</a:t>
            </a:r>
            <a:r>
              <a:rPr lang="en-US" dirty="0"/>
              <a:t> visual progressive</a:t>
            </a:r>
          </a:p>
          <a:p>
            <a:pPr lvl="1"/>
            <a:r>
              <a:rPr lang="en-US" dirty="0" err="1"/>
              <a:t>Distrofia</a:t>
            </a:r>
            <a:r>
              <a:rPr lang="en-US" dirty="0"/>
              <a:t> de retina</a:t>
            </a:r>
          </a:p>
          <a:p>
            <a:r>
              <a:rPr lang="en-US" dirty="0" err="1"/>
              <a:t>Painel</a:t>
            </a:r>
            <a:r>
              <a:rPr lang="en-US" dirty="0"/>
              <a:t> de </a:t>
            </a:r>
            <a:r>
              <a:rPr lang="en-US" dirty="0" err="1"/>
              <a:t>distrofias</a:t>
            </a:r>
            <a:r>
              <a:rPr lang="en-US" dirty="0"/>
              <a:t> </a:t>
            </a:r>
            <a:r>
              <a:rPr lang="en-US" dirty="0" err="1"/>
              <a:t>hereditárias</a:t>
            </a:r>
            <a:r>
              <a:rPr lang="en-US" dirty="0"/>
              <a:t> de retina </a:t>
            </a:r>
            <a:r>
              <a:rPr lang="en-US" dirty="0" err="1"/>
              <a:t>Aprox</a:t>
            </a:r>
            <a:r>
              <a:rPr lang="en-US" dirty="0"/>
              <a:t> 200 genes</a:t>
            </a:r>
          </a:p>
          <a:p>
            <a:r>
              <a:rPr lang="en-US" dirty="0"/>
              <a:t>CSN165 (</a:t>
            </a:r>
            <a:r>
              <a:rPr lang="en-US" dirty="0" err="1"/>
              <a:t>Probando</a:t>
            </a:r>
            <a:r>
              <a:rPr lang="en-US" dirty="0"/>
              <a:t>), LOA141 (</a:t>
            </a:r>
            <a:r>
              <a:rPr lang="en-US" dirty="0" err="1"/>
              <a:t>Pai</a:t>
            </a:r>
            <a:r>
              <a:rPr lang="en-US" dirty="0"/>
              <a:t>) e QKE549 (</a:t>
            </a:r>
            <a:r>
              <a:rPr lang="en-US" dirty="0" err="1"/>
              <a:t>Mãe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32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2482C-B4A0-9540-B9F9-64B4828EB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Visualização</a:t>
            </a:r>
            <a:r>
              <a:rPr lang="en-US" dirty="0"/>
              <a:t> das variants no IGV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EF0A3-8238-D949-92FE-069EC5588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Elencar</a:t>
            </a:r>
            <a:r>
              <a:rPr lang="en-US" dirty="0"/>
              <a:t> </a:t>
            </a:r>
            <a:r>
              <a:rPr lang="en-US" dirty="0" err="1"/>
              <a:t>variantes</a:t>
            </a:r>
            <a:r>
              <a:rPr lang="en-US" dirty="0"/>
              <a:t> </a:t>
            </a:r>
            <a:r>
              <a:rPr lang="en-US" dirty="0" err="1"/>
              <a:t>candidatas</a:t>
            </a:r>
            <a:endParaRPr lang="en-US" dirty="0"/>
          </a:p>
          <a:p>
            <a:r>
              <a:rPr lang="en-US" dirty="0" err="1"/>
              <a:t>Visualizar</a:t>
            </a:r>
            <a:r>
              <a:rPr lang="en-US" dirty="0"/>
              <a:t> no IGV</a:t>
            </a:r>
          </a:p>
        </p:txBody>
      </p:sp>
    </p:spTree>
    <p:extLst>
      <p:ext uri="{BB962C8B-B14F-4D97-AF65-F5344CB8AC3E}">
        <p14:creationId xmlns:p14="http://schemas.microsoft.com/office/powerpoint/2010/main" val="51631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E9E4D-C3A3-3143-AAD9-52946E452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Análise</a:t>
            </a:r>
            <a:r>
              <a:rPr lang="en-US" dirty="0"/>
              <a:t> de </a:t>
            </a:r>
            <a:r>
              <a:rPr lang="en-US" dirty="0" err="1"/>
              <a:t>coorte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FFAEF-CF9D-9F4C-B3C2-D407A87B7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análise</a:t>
            </a:r>
            <a:r>
              <a:rPr lang="en-US" dirty="0"/>
              <a:t> de </a:t>
            </a:r>
            <a:r>
              <a:rPr lang="en-US" dirty="0" err="1"/>
              <a:t>coorte</a:t>
            </a:r>
            <a:r>
              <a:rPr lang="en-US" dirty="0"/>
              <a:t> dos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estudados</a:t>
            </a:r>
            <a:r>
              <a:rPr lang="en-US" dirty="0"/>
              <a:t> </a:t>
            </a:r>
            <a:r>
              <a:rPr lang="en-US" dirty="0" err="1"/>
              <a:t>anteriormente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2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0DD647B-ECA8-DD4D-AA82-EF3C1213F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 err="1"/>
              <a:t>Classificação</a:t>
            </a:r>
            <a:r>
              <a:rPr lang="en-US" dirty="0"/>
              <a:t> de </a:t>
            </a:r>
            <a:r>
              <a:rPr lang="en-US" dirty="0" err="1"/>
              <a:t>Variantes</a:t>
            </a:r>
            <a:endParaRPr lang="en-US" dirty="0"/>
          </a:p>
        </p:txBody>
      </p:sp>
      <p:pic>
        <p:nvPicPr>
          <p:cNvPr id="20" name="Content Placeholder 3">
            <a:extLst>
              <a:ext uri="{FF2B5EF4-FFF2-40B4-BE49-F238E27FC236}">
                <a16:creationId xmlns:a16="http://schemas.microsoft.com/office/drawing/2014/main" id="{B28758EF-2C4D-A848-AF57-BA1549E7A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31721" y="1375111"/>
            <a:ext cx="6394070" cy="282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2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0DD647B-ECA8-DD4D-AA82-EF3C1213F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 err="1"/>
              <a:t>Classificação</a:t>
            </a:r>
            <a:r>
              <a:rPr lang="en-US" dirty="0"/>
              <a:t> de </a:t>
            </a:r>
            <a:r>
              <a:rPr lang="en-US" dirty="0" err="1"/>
              <a:t>Variantes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6EDF54-E568-8041-80EA-37176D29E149}"/>
              </a:ext>
            </a:extLst>
          </p:cNvPr>
          <p:cNvSpPr txBox="1"/>
          <p:nvPr/>
        </p:nvSpPr>
        <p:spPr>
          <a:xfrm>
            <a:off x="77495" y="6075081"/>
            <a:ext cx="129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Benigna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B1644E-6A76-2846-8E71-BF978224FD4F}"/>
              </a:ext>
            </a:extLst>
          </p:cNvPr>
          <p:cNvSpPr txBox="1"/>
          <p:nvPr/>
        </p:nvSpPr>
        <p:spPr>
          <a:xfrm>
            <a:off x="8009568" y="6071906"/>
            <a:ext cx="142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Patogênica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22E6D2-853A-A441-8141-A377DE9EDAEF}"/>
              </a:ext>
            </a:extLst>
          </p:cNvPr>
          <p:cNvSpPr txBox="1"/>
          <p:nvPr/>
        </p:nvSpPr>
        <p:spPr>
          <a:xfrm>
            <a:off x="2265661" y="5076083"/>
            <a:ext cx="1963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Provavelmente</a:t>
            </a:r>
            <a:r>
              <a:rPr lang="en-US" dirty="0"/>
              <a:t> </a:t>
            </a:r>
            <a:r>
              <a:rPr lang="en-US" dirty="0" err="1"/>
              <a:t>Benigna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F1FE33-C4C4-7246-86E7-A8987D55118F}"/>
              </a:ext>
            </a:extLst>
          </p:cNvPr>
          <p:cNvSpPr txBox="1"/>
          <p:nvPr/>
        </p:nvSpPr>
        <p:spPr>
          <a:xfrm>
            <a:off x="5392460" y="5090121"/>
            <a:ext cx="2065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Provavelmente</a:t>
            </a:r>
            <a:r>
              <a:rPr lang="en-US" dirty="0"/>
              <a:t> </a:t>
            </a:r>
            <a:r>
              <a:rPr lang="en-US" dirty="0" err="1"/>
              <a:t>Patogênica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974204-A22C-FA4C-893C-4B3228AEBB9E}"/>
              </a:ext>
            </a:extLst>
          </p:cNvPr>
          <p:cNvSpPr txBox="1"/>
          <p:nvPr/>
        </p:nvSpPr>
        <p:spPr>
          <a:xfrm>
            <a:off x="3879825" y="4287486"/>
            <a:ext cx="1762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Variante</a:t>
            </a:r>
            <a:r>
              <a:rPr lang="en-US" dirty="0"/>
              <a:t> de </a:t>
            </a:r>
            <a:r>
              <a:rPr lang="en-US" dirty="0" err="1"/>
              <a:t>Significado</a:t>
            </a:r>
            <a:r>
              <a:rPr lang="en-US" dirty="0"/>
              <a:t> </a:t>
            </a:r>
            <a:r>
              <a:rPr lang="en-US" dirty="0" err="1"/>
              <a:t>Incerto</a:t>
            </a:r>
            <a:endParaRPr lang="en-US" dirty="0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AD73AD04-852C-D14D-817A-911DC3787872}"/>
              </a:ext>
            </a:extLst>
          </p:cNvPr>
          <p:cNvSpPr/>
          <p:nvPr/>
        </p:nvSpPr>
        <p:spPr>
          <a:xfrm>
            <a:off x="4706435" y="5233452"/>
            <a:ext cx="109678" cy="457200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Content Placeholder 3">
            <a:extLst>
              <a:ext uri="{FF2B5EF4-FFF2-40B4-BE49-F238E27FC236}">
                <a16:creationId xmlns:a16="http://schemas.microsoft.com/office/drawing/2014/main" id="{B28758EF-2C4D-A848-AF57-BA1549E7A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31721" y="1375111"/>
            <a:ext cx="6394070" cy="282790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CE71768-F459-224F-B753-D85FCF59BCC8}"/>
              </a:ext>
            </a:extLst>
          </p:cNvPr>
          <p:cNvSpPr/>
          <p:nvPr/>
        </p:nvSpPr>
        <p:spPr>
          <a:xfrm>
            <a:off x="1455315" y="5803912"/>
            <a:ext cx="6554253" cy="825500"/>
          </a:xfrm>
          <a:prstGeom prst="rect">
            <a:avLst/>
          </a:prstGeom>
          <a:gradFill flip="none" rotWithShape="1">
            <a:gsLst>
              <a:gs pos="10000">
                <a:srgbClr val="7030A0"/>
              </a:gs>
              <a:gs pos="70000">
                <a:srgbClr val="FFC000"/>
              </a:gs>
              <a:gs pos="50000">
                <a:srgbClr val="00B050"/>
              </a:gs>
              <a:gs pos="30000">
                <a:srgbClr val="0070C0"/>
              </a:gs>
              <a:gs pos="90000">
                <a:srgbClr val="FF0000"/>
              </a:gs>
            </a:gsLst>
            <a:lin ang="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6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ACMG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Critérios para classificação de variantes patogênicas:</a:t>
            </a:r>
          </a:p>
          <a:p>
            <a:pPr lvl="1"/>
            <a:r>
              <a:rPr lang="pt-BR" dirty="0"/>
              <a:t>4 categorias de evidências:</a:t>
            </a:r>
          </a:p>
          <a:p>
            <a:pPr lvl="2"/>
            <a:r>
              <a:rPr lang="pt-BR" dirty="0"/>
              <a:t>Muito forte, Forte, Moderado e Suporte;</a:t>
            </a:r>
          </a:p>
          <a:p>
            <a:r>
              <a:rPr lang="pt-BR" dirty="0"/>
              <a:t>Critérios para classificação de variantes benignas;</a:t>
            </a:r>
          </a:p>
          <a:p>
            <a:pPr lvl="1"/>
            <a:r>
              <a:rPr lang="pt-BR" dirty="0"/>
              <a:t>3 categorias de evidências:</a:t>
            </a:r>
          </a:p>
          <a:p>
            <a:pPr lvl="2"/>
            <a:r>
              <a:rPr lang="pt-BR" dirty="0"/>
              <a:t>Stand-</a:t>
            </a:r>
            <a:r>
              <a:rPr lang="pt-BR" dirty="0" err="1"/>
              <a:t>alone</a:t>
            </a:r>
            <a:r>
              <a:rPr lang="pt-BR" dirty="0"/>
              <a:t>, Forte e Suporte;</a:t>
            </a:r>
          </a:p>
          <a:p>
            <a:r>
              <a:rPr lang="pt-BR" dirty="0"/>
              <a:t>Somatória de evidências resulta na classificação final;</a:t>
            </a:r>
          </a:p>
          <a:p>
            <a:r>
              <a:rPr lang="pt-BR" dirty="0"/>
              <a:t>Classificação contraditória resulta em variante de significado incerto (VUS).</a:t>
            </a:r>
          </a:p>
        </p:txBody>
      </p:sp>
    </p:spTree>
    <p:extLst>
      <p:ext uri="{BB962C8B-B14F-4D97-AF65-F5344CB8AC3E}">
        <p14:creationId xmlns:p14="http://schemas.microsoft.com/office/powerpoint/2010/main" val="2031846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03544" y="5820290"/>
            <a:ext cx="5125121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63" dirty="0"/>
              <a:t>Adaptado de Richards et al., </a:t>
            </a:r>
            <a:r>
              <a:rPr lang="pt-BR" sz="1463" dirty="0" err="1"/>
              <a:t>Genet</a:t>
            </a:r>
            <a:r>
              <a:rPr lang="pt-BR" sz="1463" dirty="0"/>
              <a:t> Med. 2015 May;17(5):405-24.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09725" y="686632"/>
            <a:ext cx="6686550" cy="928688"/>
          </a:xfrm>
        </p:spPr>
        <p:txBody>
          <a:bodyPr>
            <a:normAutofit/>
          </a:bodyPr>
          <a:lstStyle/>
          <a:p>
            <a:r>
              <a:rPr lang="pt-BR" sz="2925" dirty="0"/>
              <a:t>Classificação das Variantes</a:t>
            </a:r>
          </a:p>
        </p:txBody>
      </p:sp>
      <p:pic>
        <p:nvPicPr>
          <p:cNvPr id="3" name="Picture 2" descr="Screen Shot 2016-11-19 at 12.49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84" y="1442641"/>
            <a:ext cx="6608234" cy="4308078"/>
          </a:xfrm>
          <a:prstGeom prst="rect">
            <a:avLst/>
          </a:prstGeom>
        </p:spPr>
      </p:pic>
      <p:pic>
        <p:nvPicPr>
          <p:cNvPr id="2" name="Picture 1" descr="imgre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29"/>
          <a:stretch/>
        </p:blipFill>
        <p:spPr>
          <a:xfrm>
            <a:off x="7140577" y="1017068"/>
            <a:ext cx="1465322" cy="54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22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07652" y="5820290"/>
            <a:ext cx="4110356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63" dirty="0"/>
              <a:t>Richards et al., </a:t>
            </a:r>
            <a:r>
              <a:rPr lang="pt-BR" sz="1463" dirty="0" err="1"/>
              <a:t>Genet</a:t>
            </a:r>
            <a:r>
              <a:rPr lang="pt-BR" sz="1463" dirty="0"/>
              <a:t> Med. 2015 May;17(5):405-24.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09725" y="686632"/>
            <a:ext cx="6686550" cy="928688"/>
          </a:xfrm>
        </p:spPr>
        <p:txBody>
          <a:bodyPr>
            <a:normAutofit/>
          </a:bodyPr>
          <a:lstStyle/>
          <a:p>
            <a:r>
              <a:rPr lang="pt-BR" sz="2925" dirty="0"/>
              <a:t>Classificação das Variantes</a:t>
            </a:r>
          </a:p>
        </p:txBody>
      </p:sp>
      <p:pic>
        <p:nvPicPr>
          <p:cNvPr id="10" name="Picture 9" descr="Screen Shot 2016-11-19 at 1.24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8" y="1559151"/>
            <a:ext cx="6311239" cy="4296817"/>
          </a:xfrm>
          <a:prstGeom prst="rect">
            <a:avLst/>
          </a:prstGeom>
        </p:spPr>
      </p:pic>
      <p:pic>
        <p:nvPicPr>
          <p:cNvPr id="8" name="Picture 7" descr="imgre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29"/>
          <a:stretch/>
        </p:blipFill>
        <p:spPr>
          <a:xfrm>
            <a:off x="7140577" y="1017068"/>
            <a:ext cx="1465322" cy="54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46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PhenoDB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Web-based;</a:t>
            </a:r>
          </a:p>
          <a:p>
            <a:r>
              <a:rPr lang="en-US" dirty="0" err="1"/>
              <a:t>Gratuito</a:t>
            </a:r>
            <a:r>
              <a:rPr lang="en-US" dirty="0"/>
              <a:t>;</a:t>
            </a:r>
          </a:p>
          <a:p>
            <a:r>
              <a:rPr lang="en-US" dirty="0" err="1"/>
              <a:t>Anotação</a:t>
            </a:r>
            <a:r>
              <a:rPr lang="en-US" dirty="0"/>
              <a:t> de VCF;</a:t>
            </a:r>
          </a:p>
          <a:p>
            <a:r>
              <a:rPr lang="en-US" dirty="0" err="1"/>
              <a:t>Análise</a:t>
            </a:r>
            <a:r>
              <a:rPr lang="en-US" dirty="0"/>
              <a:t> de </a:t>
            </a:r>
            <a:r>
              <a:rPr lang="en-US" dirty="0" err="1"/>
              <a:t>coorte</a:t>
            </a:r>
            <a:r>
              <a:rPr lang="en-US" dirty="0"/>
              <a:t>;</a:t>
            </a:r>
          </a:p>
          <a:p>
            <a:r>
              <a:rPr lang="en-US" dirty="0" err="1"/>
              <a:t>Análise</a:t>
            </a:r>
            <a:r>
              <a:rPr lang="en-US" dirty="0"/>
              <a:t> de </a:t>
            </a:r>
            <a:r>
              <a:rPr lang="en-US" dirty="0" err="1"/>
              <a:t>herança</a:t>
            </a:r>
            <a:r>
              <a:rPr lang="en-US" dirty="0"/>
              <a:t>;</a:t>
            </a:r>
          </a:p>
          <a:p>
            <a:r>
              <a:rPr lang="en-US" dirty="0" err="1"/>
              <a:t>Análise</a:t>
            </a:r>
            <a:r>
              <a:rPr lang="en-US" dirty="0"/>
              <a:t> de </a:t>
            </a:r>
            <a:r>
              <a:rPr lang="en-US" dirty="0" err="1"/>
              <a:t>Fenótipos</a:t>
            </a:r>
            <a:r>
              <a:rPr lang="en-US" dirty="0"/>
              <a:t>;</a:t>
            </a:r>
          </a:p>
          <a:p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instalação</a:t>
            </a:r>
            <a:r>
              <a:rPr lang="en-US" dirty="0"/>
              <a:t> local;</a:t>
            </a:r>
          </a:p>
          <a:p>
            <a:r>
              <a:rPr lang="en-US" dirty="0">
                <a:hlinkClick r:id="rId2"/>
              </a:rPr>
              <a:t>https://phenodb.org/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07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66" y="642938"/>
            <a:ext cx="8848668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93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</TotalTime>
  <Words>684</Words>
  <Application>Microsoft Macintosh PowerPoint</Application>
  <PresentationFormat>A4 Paper (210x297 mm)</PresentationFormat>
  <Paragraphs>123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Guias e Padrões</vt:lpstr>
      <vt:lpstr>Classificação de Variantes</vt:lpstr>
      <vt:lpstr>Classificação de Variantes</vt:lpstr>
      <vt:lpstr>ACMG</vt:lpstr>
      <vt:lpstr>Classificação das Variantes</vt:lpstr>
      <vt:lpstr>Classificação das Variantes</vt:lpstr>
      <vt:lpstr>PhenoDB</vt:lpstr>
      <vt:lpstr>PowerPoint Presentation</vt:lpstr>
      <vt:lpstr>Análises</vt:lpstr>
      <vt:lpstr>PowerPoint Presentation</vt:lpstr>
      <vt:lpstr>Tipos Principais de Análises</vt:lpstr>
      <vt:lpstr>Autossômico Recessivo</vt:lpstr>
      <vt:lpstr>Autossômico Dominante</vt:lpstr>
      <vt:lpstr>Análise de Coorte</vt:lpstr>
      <vt:lpstr>https://phenodb.org/account/</vt:lpstr>
      <vt:lpstr>Avaliação de Variantes</vt:lpstr>
      <vt:lpstr>Atividade Prática PhenoDB</vt:lpstr>
      <vt:lpstr>Submissão de Caso</vt:lpstr>
      <vt:lpstr>Submissão de caso TRIO (PDB4822)</vt:lpstr>
      <vt:lpstr>Visualização das variants no IGV</vt:lpstr>
      <vt:lpstr>Análise de coorte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Renan Martin</dc:creator>
  <cp:lastModifiedBy>Renan Martin</cp:lastModifiedBy>
  <cp:revision>26</cp:revision>
  <cp:lastPrinted>2019-07-23T15:50:23Z</cp:lastPrinted>
  <dcterms:created xsi:type="dcterms:W3CDTF">2018-09-10T20:09:41Z</dcterms:created>
  <dcterms:modified xsi:type="dcterms:W3CDTF">2019-07-23T16:10:55Z</dcterms:modified>
</cp:coreProperties>
</file>