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8" r:id="rId3"/>
    <p:sldId id="259" r:id="rId4"/>
    <p:sldId id="265" r:id="rId5"/>
    <p:sldId id="260" r:id="rId6"/>
    <p:sldId id="261" r:id="rId7"/>
    <p:sldId id="267" r:id="rId8"/>
    <p:sldId id="268" r:id="rId9"/>
    <p:sldId id="262" r:id="rId10"/>
    <p:sldId id="269" r:id="rId11"/>
    <p:sldId id="270" r:id="rId12"/>
    <p:sldId id="264"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1"/>
  </p:normalViewPr>
  <p:slideViewPr>
    <p:cSldViewPr snapToGrid="0" snapToObjects="1">
      <p:cViewPr varScale="1">
        <p:scale>
          <a:sx n="176" d="100"/>
          <a:sy n="176"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5189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598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7488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64107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9678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Shape 11"/>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Shape 1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Shape 1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Shape 1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Shape 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Shape 20"/>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Shape 21"/>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Shape 2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Shape 2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8" name="Shape 2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Shape 8"/>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spcBef>
                <a:spcPts val="0"/>
              </a:spcBef>
              <a:spcAft>
                <a:spcPts val="0"/>
              </a:spcAft>
              <a:buNone/>
            </a:pPr>
            <a:fld id="{00000000-1234-1234-1234-123412341234}" type="slidenum">
              <a:rPr lang="en"/>
              <a:t>‹#›</a:t>
            </a:fld>
            <a:endParaRPr/>
          </a:p>
        </p:txBody>
      </p:sp>
      <p:sp>
        <p:nvSpPr>
          <p:cNvPr id="9" name="Shape 9"/>
          <p:cNvSpPr txBox="1"/>
          <p:nvPr/>
        </p:nvSpPr>
        <p:spPr>
          <a:xfrm>
            <a:off x="0" y="4944075"/>
            <a:ext cx="1986000" cy="199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CS 6475 - Spring 2018</a:t>
            </a:r>
            <a:endParaRPr sz="1000">
              <a:solidFill>
                <a:srgbClr val="999999"/>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outdoorphotographer.com/tips-techniques/nature-landscapes/the-universal-exposure-strategy/" TargetMode="External"/><Relationship Id="rId3" Type="http://schemas.openxmlformats.org/officeDocument/2006/relationships/hyperlink" Target="https://en.wikipedia.org/wiki/High-dynamic-range_imaging" TargetMode="External"/><Relationship Id="rId7" Type="http://schemas.openxmlformats.org/officeDocument/2006/relationships/hyperlink" Target="https://docs.scipy.org/doc/numpy/reference/generated/numpy.random.randin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stackoverflow.com/questions/34667282/numpy-where-detailed-step-by-step-explanation-examples" TargetMode="External"/><Relationship Id="rId5" Type="http://schemas.openxmlformats.org/officeDocument/2006/relationships/hyperlink" Target="https://gatech.instructure.com/files/128008/download?download_frd=1" TargetMode="External"/><Relationship Id="rId4" Type="http://schemas.openxmlformats.org/officeDocument/2006/relationships/hyperlink" Target="https://drive.google.com/file/d/0B-R79qEgiV9dVERQQ1Z4R1NDOUE/view" TargetMode="External"/><Relationship Id="rId9" Type="http://schemas.openxmlformats.org/officeDocument/2006/relationships/hyperlink" Target="https://www.easyhdr.com/documentation/exposure-valu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p:nvPr/>
        </p:nvSpPr>
        <p:spPr>
          <a:xfrm>
            <a:off x="369450" y="985925"/>
            <a:ext cx="8648700" cy="1670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3600" b="1">
                <a:solidFill>
                  <a:srgbClr val="000000"/>
                </a:solidFill>
              </a:rPr>
              <a:t>Computational Photography</a:t>
            </a:r>
            <a:endParaRPr sz="3600" b="1">
              <a:solidFill>
                <a:srgbClr val="000000"/>
              </a:solidFill>
            </a:endParaRPr>
          </a:p>
          <a:p>
            <a:pPr marL="0" lvl="0" indent="0" algn="ctr" rtl="0">
              <a:spcBef>
                <a:spcPts val="0"/>
              </a:spcBef>
              <a:spcAft>
                <a:spcPts val="0"/>
              </a:spcAft>
              <a:buClr>
                <a:srgbClr val="000000"/>
              </a:buClr>
              <a:buSzPts val="1100"/>
              <a:buFont typeface="Arial"/>
              <a:buNone/>
            </a:pPr>
            <a:r>
              <a:rPr lang="en" sz="3000" b="1">
                <a:solidFill>
                  <a:srgbClr val="000000"/>
                </a:solidFill>
              </a:rPr>
              <a:t>Assignment #</a:t>
            </a:r>
            <a:r>
              <a:rPr lang="en" sz="3000" b="1"/>
              <a:t>6</a:t>
            </a:r>
            <a:r>
              <a:rPr lang="en" sz="3000" b="1">
                <a:solidFill>
                  <a:srgbClr val="000000"/>
                </a:solidFill>
              </a:rPr>
              <a:t>: </a:t>
            </a:r>
            <a:r>
              <a:rPr lang="en" sz="3000" b="1"/>
              <a:t>HDR</a:t>
            </a:r>
            <a:endParaRPr sz="3000" b="1">
              <a:solidFill>
                <a:srgbClr val="000000"/>
              </a:solidFill>
            </a:endParaRPr>
          </a:p>
        </p:txBody>
      </p:sp>
      <p:sp>
        <p:nvSpPr>
          <p:cNvPr id="36" name="Shape 36"/>
          <p:cNvSpPr txBox="1"/>
          <p:nvPr/>
        </p:nvSpPr>
        <p:spPr>
          <a:xfrm>
            <a:off x="685800" y="3140325"/>
            <a:ext cx="7772400" cy="106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rgbClr val="666666"/>
                </a:solidFill>
              </a:rPr>
              <a:t>Ryan Miller</a:t>
            </a:r>
            <a:endParaRPr sz="3000" dirty="0">
              <a:solidFill>
                <a:srgbClr val="666666"/>
              </a:solidFill>
            </a:endParaRPr>
          </a:p>
          <a:p>
            <a:pPr marL="0" lvl="0" indent="0" algn="ctr" rtl="0">
              <a:spcBef>
                <a:spcPts val="0"/>
              </a:spcBef>
              <a:spcAft>
                <a:spcPts val="0"/>
              </a:spcAft>
              <a:buNone/>
            </a:pPr>
            <a:r>
              <a:rPr lang="en" sz="3000" dirty="0">
                <a:solidFill>
                  <a:srgbClr val="666666"/>
                </a:solidFill>
              </a:rPr>
              <a:t>Spring 2018</a:t>
            </a:r>
            <a:endParaRPr sz="3000" dirty="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975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Discussion of Results</a:t>
            </a:r>
            <a:endParaRPr sz="3000"/>
          </a:p>
        </p:txBody>
      </p:sp>
      <p:sp>
        <p:nvSpPr>
          <p:cNvPr id="80" name="Shape 80"/>
          <p:cNvSpPr txBox="1">
            <a:spLocks noGrp="1"/>
          </p:cNvSpPr>
          <p:nvPr>
            <p:ph type="body" idx="1"/>
          </p:nvPr>
        </p:nvSpPr>
        <p:spPr>
          <a:xfrm>
            <a:off x="497150" y="764775"/>
            <a:ext cx="8274000" cy="4245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400" dirty="0">
              <a:solidFill>
                <a:schemeClr val="dk1"/>
              </a:solidFill>
              <a:latin typeface="Trebuchet MS"/>
              <a:ea typeface="Trebuchet MS"/>
              <a:cs typeface="Trebuchet MS"/>
              <a:sym typeface="Trebuchet MS"/>
            </a:endParaRPr>
          </a:p>
          <a:p>
            <a:pPr marL="457200" lvl="0" indent="-317500" rtl="0">
              <a:lnSpc>
                <a:spcPct val="100000"/>
              </a:lnSpc>
              <a:spcBef>
                <a:spcPts val="0"/>
              </a:spcBef>
              <a:spcAft>
                <a:spcPts val="0"/>
              </a:spcAft>
              <a:buClr>
                <a:schemeClr val="dk1"/>
              </a:buClr>
              <a:buSzPts val="1400"/>
              <a:buChar char="●"/>
            </a:pPr>
            <a:r>
              <a:rPr lang="en" sz="1400" dirty="0">
                <a:solidFill>
                  <a:schemeClr val="dk1"/>
                </a:solidFill>
              </a:rPr>
              <a:t>What worked well? What didn’t? (Be specific. </a:t>
            </a:r>
            <a:r>
              <a:rPr lang="en" sz="1400" dirty="0">
                <a:solidFill>
                  <a:schemeClr val="dk1"/>
                </a:solidFill>
                <a:latin typeface="Trebuchet MS"/>
                <a:ea typeface="Trebuchet MS"/>
                <a:cs typeface="Trebuchet MS"/>
                <a:sym typeface="Trebuchet MS"/>
              </a:rPr>
              <a:t>Were there any problems you couldn’t solve? What were they? If you had more time, how would you solve these problems? etc.)</a:t>
            </a:r>
            <a:endParaRPr sz="1400" dirty="0">
              <a:solidFill>
                <a:schemeClr val="dk1"/>
              </a:solidFill>
            </a:endParaRPr>
          </a:p>
          <a:p>
            <a:pPr marL="0" lvl="0" indent="0" rtl="0">
              <a:lnSpc>
                <a:spcPct val="100000"/>
              </a:lnSpc>
              <a:spcBef>
                <a:spcPts val="0"/>
              </a:spcBef>
              <a:spcAft>
                <a:spcPts val="0"/>
              </a:spcAft>
              <a:buNone/>
            </a:pPr>
            <a:endParaRPr sz="1400" dirty="0">
              <a:solidFill>
                <a:schemeClr val="dk1"/>
              </a:solidFill>
            </a:endParaRPr>
          </a:p>
        </p:txBody>
      </p:sp>
      <p:pic>
        <p:nvPicPr>
          <p:cNvPr id="4" name="Picture 3">
            <a:extLst>
              <a:ext uri="{FF2B5EF4-FFF2-40B4-BE49-F238E27FC236}">
                <a16:creationId xmlns:a16="http://schemas.microsoft.com/office/drawing/2014/main" id="{F54F8F76-B477-FA44-9E82-AC8AB1859309}"/>
              </a:ext>
            </a:extLst>
          </p:cNvPr>
          <p:cNvPicPr>
            <a:picLocks noChangeAspect="1"/>
          </p:cNvPicPr>
          <p:nvPr/>
        </p:nvPicPr>
        <p:blipFill>
          <a:blip r:embed="rId3"/>
          <a:stretch>
            <a:fillRect/>
          </a:stretch>
        </p:blipFill>
        <p:spPr>
          <a:xfrm>
            <a:off x="5367565" y="1865817"/>
            <a:ext cx="3246664" cy="2159971"/>
          </a:xfrm>
          <a:prstGeom prst="rect">
            <a:avLst/>
          </a:prstGeom>
        </p:spPr>
      </p:pic>
      <p:sp>
        <p:nvSpPr>
          <p:cNvPr id="2" name="Oval 1">
            <a:extLst>
              <a:ext uri="{FF2B5EF4-FFF2-40B4-BE49-F238E27FC236}">
                <a16:creationId xmlns:a16="http://schemas.microsoft.com/office/drawing/2014/main" id="{109FE00E-4B06-7041-A6EB-C38D5338479C}"/>
              </a:ext>
            </a:extLst>
          </p:cNvPr>
          <p:cNvSpPr/>
          <p:nvPr/>
        </p:nvSpPr>
        <p:spPr>
          <a:xfrm>
            <a:off x="5558973" y="1923143"/>
            <a:ext cx="1052286" cy="6313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7CFFF5E-DFE9-094B-B0A0-EE078AB183CD}"/>
              </a:ext>
            </a:extLst>
          </p:cNvPr>
          <p:cNvSpPr/>
          <p:nvPr/>
        </p:nvSpPr>
        <p:spPr>
          <a:xfrm>
            <a:off x="801750" y="1558040"/>
            <a:ext cx="4495963" cy="3416320"/>
          </a:xfrm>
          <a:prstGeom prst="rect">
            <a:avLst/>
          </a:prstGeom>
        </p:spPr>
        <p:txBody>
          <a:bodyPr wrap="square">
            <a:spAutoFit/>
          </a:bodyPr>
          <a:lstStyle/>
          <a:p>
            <a:r>
              <a:rPr lang="en-US" sz="1200" dirty="0">
                <a:solidFill>
                  <a:schemeClr val="accent1"/>
                </a:solidFill>
                <a:latin typeface="Trebuchet MS"/>
                <a:ea typeface="Trebuchet MS"/>
                <a:cs typeface="Trebuchet MS"/>
                <a:sym typeface="Trebuchet MS"/>
              </a:rPr>
              <a:t>As I noted in the slide before I think the overall composite of detail between the foreground and background worked very well. The color also is mostly balanced throughout the images and relatively accurate to the scene itself. While I was overall happy with the output, the details of the buildings through the window were still not as clear as they appeared in the live scene. Looking at the HDR image on the right, I’ve circled the area of the sky through the window specifically as it shows artifacts of light blooming due to the amount of light in this area of the artifact. I played with different steps but never got this to where I liked it. With more time I’d like to have taken more photos at higher shutter speeds, and less at lower speeds, this likely would’ve balanced the light in these areas. I also think the image appears a bit ”soft” or washed out. I didn’t have a chance to tackle either issue but with more time I’d like to have explored tone mapping as that reduces dynamic range/contrast which likely could help with both of these issues.</a:t>
            </a:r>
            <a:endParaRPr lang="en-US" sz="1200" dirty="0"/>
          </a:p>
        </p:txBody>
      </p:sp>
    </p:spTree>
    <p:extLst>
      <p:ext uri="{BB962C8B-B14F-4D97-AF65-F5344CB8AC3E}">
        <p14:creationId xmlns:p14="http://schemas.microsoft.com/office/powerpoint/2010/main" val="245794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975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Discussion of Results</a:t>
            </a:r>
            <a:endParaRPr sz="3000"/>
          </a:p>
        </p:txBody>
      </p:sp>
      <p:sp>
        <p:nvSpPr>
          <p:cNvPr id="80" name="Shape 80"/>
          <p:cNvSpPr txBox="1">
            <a:spLocks noGrp="1"/>
          </p:cNvSpPr>
          <p:nvPr>
            <p:ph type="body" idx="1"/>
          </p:nvPr>
        </p:nvSpPr>
        <p:spPr>
          <a:xfrm>
            <a:off x="497150" y="764775"/>
            <a:ext cx="8274000" cy="4245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endParaRPr sz="1400" dirty="0">
              <a:solidFill>
                <a:schemeClr val="dk1"/>
              </a:solidFill>
            </a:endParaRPr>
          </a:p>
          <a:p>
            <a:pPr lvl="0" indent="-317500">
              <a:spcBef>
                <a:spcPts val="0"/>
              </a:spcBef>
              <a:buClr>
                <a:schemeClr val="dk1"/>
              </a:buClr>
              <a:buSzPts val="1400"/>
            </a:pPr>
            <a:r>
              <a:rPr lang="en" sz="1400" dirty="0">
                <a:solidFill>
                  <a:schemeClr val="dk1"/>
                </a:solidFill>
              </a:rPr>
              <a:t>Reflect on the project: Knowing what you do now (at the end), if you were to start over what would you do differently and how would you go about doing it? </a:t>
            </a:r>
          </a:p>
          <a:p>
            <a:pPr marL="139700" lvl="0" indent="0">
              <a:spcBef>
                <a:spcPts val="0"/>
              </a:spcBef>
              <a:buClr>
                <a:schemeClr val="dk1"/>
              </a:buClr>
              <a:buSzPts val="1400"/>
              <a:buNone/>
            </a:pPr>
            <a:r>
              <a:rPr lang="en-US" sz="1400" dirty="0">
                <a:solidFill>
                  <a:schemeClr val="accent1"/>
                </a:solidFill>
                <a:latin typeface="Trebuchet MS"/>
                <a:ea typeface="Trebuchet MS"/>
                <a:cs typeface="Trebuchet MS"/>
                <a:sym typeface="Trebuchet MS"/>
              </a:rPr>
              <a:t>Defining the steps between exposures for the scene that is captured would be the first thing I would spend time on. This would allow for the proper ranges of light to be captured relative to the light in the scene. As I discussed in the previous slide, my final artifact struggled with this as I leaned too far on the lower side of shutter speeds and exposure relative to the scene in question. Also I would like to have had time/exercises to dive a little deeper into a linear algebra refresher. So much of this project was focused on linear algebra, and while I was able to get the code working I was heavily reliant on the comments to assist with direction. Parts of this project still confuse me even after completing it, and more time understanding the underlying math would be hugely beneficial. Finally, I would start reading into tone mapping as I didn’t get a chance to explore it and would like to see the effect it has on the final artifact.</a:t>
            </a:r>
            <a:endParaRPr sz="1400" i="1" dirty="0">
              <a:solidFill>
                <a:srgbClr val="FF0000"/>
              </a:solidFill>
            </a:endParaRPr>
          </a:p>
        </p:txBody>
      </p:sp>
    </p:spTree>
    <p:extLst>
      <p:ext uri="{BB962C8B-B14F-4D97-AF65-F5344CB8AC3E}">
        <p14:creationId xmlns:p14="http://schemas.microsoft.com/office/powerpoint/2010/main" val="106585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539951"/>
            <a:ext cx="8229600" cy="52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Resources</a:t>
            </a:r>
            <a:endParaRPr/>
          </a:p>
        </p:txBody>
      </p:sp>
      <p:sp>
        <p:nvSpPr>
          <p:cNvPr id="93" name="Shape 9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indent="0">
              <a:buNone/>
            </a:pPr>
            <a:r>
              <a:rPr lang="en-US" sz="1200" dirty="0">
                <a:solidFill>
                  <a:schemeClr val="accent1"/>
                </a:solidFill>
                <a:hlinkClick r:id="rId3"/>
              </a:rPr>
              <a:t>https://en.wikipedia.org/wiki/High-dynamic-range_imaging</a:t>
            </a:r>
            <a:endParaRPr lang="en-US" sz="1200" dirty="0">
              <a:solidFill>
                <a:schemeClr val="accent1"/>
              </a:solidFill>
            </a:endParaRPr>
          </a:p>
          <a:p>
            <a:pPr marL="0" indent="0">
              <a:buNone/>
            </a:pPr>
            <a:r>
              <a:rPr lang="en-US" sz="1200" dirty="0">
                <a:solidFill>
                  <a:schemeClr val="accent1"/>
                </a:solidFill>
              </a:rPr>
              <a:t>https://</a:t>
            </a:r>
            <a:r>
              <a:rPr lang="en-US" sz="1200" dirty="0" err="1">
                <a:solidFill>
                  <a:schemeClr val="accent1"/>
                </a:solidFill>
              </a:rPr>
              <a:t>piazza.com</a:t>
            </a:r>
            <a:r>
              <a:rPr lang="en-US" sz="1200" dirty="0">
                <a:solidFill>
                  <a:schemeClr val="accent1"/>
                </a:solidFill>
              </a:rPr>
              <a:t>/class/jc55krnjbsgm9?cid=825 </a:t>
            </a:r>
          </a:p>
          <a:p>
            <a:pPr marL="0" indent="0">
              <a:buNone/>
            </a:pPr>
            <a:r>
              <a:rPr lang="en-US" sz="1200" dirty="0">
                <a:solidFill>
                  <a:schemeClr val="accent1"/>
                </a:solidFill>
                <a:hlinkClick r:id="rId4"/>
              </a:rPr>
              <a:t>https://drive.google.com/file/d/0B-R79qEgiV9dVERQQ1Z4R1NDOUE/view</a:t>
            </a:r>
            <a:endParaRPr lang="en-US" sz="1200" dirty="0">
              <a:solidFill>
                <a:schemeClr val="accent1"/>
              </a:solidFill>
            </a:endParaRPr>
          </a:p>
          <a:p>
            <a:pPr marL="0" indent="0">
              <a:buNone/>
            </a:pPr>
            <a:r>
              <a:rPr lang="en-US" sz="1200" dirty="0">
                <a:solidFill>
                  <a:schemeClr val="accent1"/>
                </a:solidFill>
                <a:hlinkClick r:id="rId5"/>
              </a:rPr>
              <a:t>https://gatech.instructure.com/files/128008/download?download_frd=1</a:t>
            </a:r>
            <a:r>
              <a:rPr lang="en-US" sz="1200" dirty="0">
                <a:solidFill>
                  <a:schemeClr val="accent1"/>
                </a:solidFill>
              </a:rPr>
              <a:t> </a:t>
            </a:r>
            <a:br>
              <a:rPr lang="en-US" sz="1200" dirty="0">
                <a:solidFill>
                  <a:schemeClr val="accent1"/>
                </a:solidFill>
              </a:rPr>
            </a:br>
            <a:r>
              <a:rPr lang="en-US" sz="1200" dirty="0">
                <a:solidFill>
                  <a:schemeClr val="accent1"/>
                </a:solidFill>
                <a:hlinkClick r:id="rId6"/>
              </a:rPr>
              <a:t>https://stackoverflow.com/questions/34667282/numpy-where-detailed-step-by-step-explanation-examples</a:t>
            </a:r>
            <a:endParaRPr lang="en-US" sz="1200" dirty="0">
              <a:solidFill>
                <a:schemeClr val="accent1"/>
              </a:solidFill>
            </a:endParaRPr>
          </a:p>
          <a:p>
            <a:pPr marL="0" indent="0">
              <a:buNone/>
            </a:pPr>
            <a:r>
              <a:rPr lang="en-US" sz="1200" dirty="0">
                <a:solidFill>
                  <a:schemeClr val="accent1"/>
                </a:solidFill>
                <a:hlinkClick r:id="rId7"/>
              </a:rPr>
              <a:t>https://docs.scipy.org/doc/numpy/reference/generated/numpy.random.randint.html</a:t>
            </a:r>
            <a:endParaRPr lang="en-US" sz="1200" dirty="0">
              <a:solidFill>
                <a:schemeClr val="accent1"/>
              </a:solidFill>
            </a:endParaRPr>
          </a:p>
          <a:p>
            <a:pPr marL="0" indent="0">
              <a:buNone/>
            </a:pPr>
            <a:r>
              <a:rPr lang="en-US" sz="1200" dirty="0">
                <a:solidFill>
                  <a:schemeClr val="accent1"/>
                </a:solidFill>
              </a:rPr>
              <a:t>https://</a:t>
            </a:r>
            <a:r>
              <a:rPr lang="en-US" sz="1200" dirty="0" err="1">
                <a:solidFill>
                  <a:schemeClr val="accent1"/>
                </a:solidFill>
              </a:rPr>
              <a:t>docs.scipy.org</a:t>
            </a:r>
            <a:r>
              <a:rPr lang="en-US" sz="1200" dirty="0">
                <a:solidFill>
                  <a:schemeClr val="accent1"/>
                </a:solidFill>
              </a:rPr>
              <a:t>/doc/numpy-1.13.0/reference/generated/</a:t>
            </a:r>
            <a:r>
              <a:rPr lang="en-US" sz="1200" dirty="0" err="1">
                <a:solidFill>
                  <a:schemeClr val="accent1"/>
                </a:solidFill>
              </a:rPr>
              <a:t>numpy.linalg.pinv.html</a:t>
            </a:r>
            <a:r>
              <a:rPr lang="en-US" sz="1200" dirty="0">
                <a:solidFill>
                  <a:schemeClr val="accent1"/>
                </a:solidFill>
              </a:rPr>
              <a:t> </a:t>
            </a:r>
          </a:p>
          <a:p>
            <a:pPr marL="0" indent="0">
              <a:buNone/>
            </a:pPr>
            <a:r>
              <a:rPr lang="en-US" sz="1200" dirty="0">
                <a:solidFill>
                  <a:schemeClr val="accent1"/>
                </a:solidFill>
                <a:hlinkClick r:id="rId8"/>
              </a:rPr>
              <a:t>https://www.outdoorphotographer.com/tips-techniques/nature-landscapes/the-universal-exposure-strategy/</a:t>
            </a:r>
            <a:endParaRPr lang="en-US" sz="1200" dirty="0">
              <a:solidFill>
                <a:schemeClr val="accent1"/>
              </a:solidFill>
            </a:endParaRPr>
          </a:p>
          <a:p>
            <a:pPr marL="0" indent="0">
              <a:buNone/>
            </a:pPr>
            <a:r>
              <a:rPr lang="en-US" sz="1200" dirty="0">
                <a:solidFill>
                  <a:schemeClr val="accent1"/>
                </a:solidFill>
                <a:hlinkClick r:id="rId9"/>
              </a:rPr>
              <a:t>https://www.easyhdr.com/documentation/exposure-value/</a:t>
            </a: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a:p>
            <a:pPr marL="0" lvl="0" indent="0">
              <a:buNone/>
            </a:pPr>
            <a:endParaRPr sz="12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92100"/>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Result from Example Input</a:t>
            </a:r>
            <a:endParaRPr sz="3000"/>
          </a:p>
        </p:txBody>
      </p:sp>
      <p:sp>
        <p:nvSpPr>
          <p:cNvPr id="48" name="Shape 48"/>
          <p:cNvSpPr txBox="1">
            <a:spLocks noGrp="1"/>
          </p:cNvSpPr>
          <p:nvPr>
            <p:ph type="body" idx="1"/>
          </p:nvPr>
        </p:nvSpPr>
        <p:spPr>
          <a:xfrm>
            <a:off x="188283" y="819572"/>
            <a:ext cx="4236300" cy="38706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a:p>
            <a:pPr marL="457200" lvl="0" indent="-342900" rtl="0">
              <a:lnSpc>
                <a:spcPct val="115000"/>
              </a:lnSpc>
              <a:spcBef>
                <a:spcPts val="0"/>
              </a:spcBef>
              <a:spcAft>
                <a:spcPts val="0"/>
              </a:spcAft>
              <a:buClr>
                <a:schemeClr val="dk1"/>
              </a:buClr>
              <a:buSzPts val="1800"/>
              <a:buFont typeface="Trebuchet MS"/>
              <a:buChar char="●"/>
            </a:pPr>
            <a:r>
              <a:rPr lang="en" sz="1800" dirty="0">
                <a:solidFill>
                  <a:schemeClr val="dk1"/>
                </a:solidFill>
                <a:latin typeface="Trebuchet MS"/>
                <a:ea typeface="Trebuchet MS"/>
                <a:cs typeface="Trebuchet MS"/>
                <a:sym typeface="Trebuchet MS"/>
              </a:rPr>
              <a:t>Did you get a good result? If yes/no, what specifically were you happy/unhappy with? Be detailed.</a:t>
            </a:r>
          </a:p>
          <a:p>
            <a:pPr marL="114300" lvl="0" indent="0" rtl="0">
              <a:lnSpc>
                <a:spcPct val="115000"/>
              </a:lnSpc>
              <a:spcBef>
                <a:spcPts val="0"/>
              </a:spcBef>
              <a:spcAft>
                <a:spcPts val="0"/>
              </a:spcAft>
              <a:buClr>
                <a:schemeClr val="dk1"/>
              </a:buClr>
              <a:buSzPts val="1800"/>
              <a:buNone/>
            </a:pPr>
            <a:r>
              <a:rPr lang="en-US" sz="1200" dirty="0">
                <a:solidFill>
                  <a:schemeClr val="accent1"/>
                </a:solidFill>
                <a:latin typeface="Trebuchet MS"/>
                <a:ea typeface="Trebuchet MS"/>
                <a:cs typeface="Trebuchet MS"/>
                <a:sym typeface="Trebuchet MS"/>
              </a:rPr>
              <a:t>Originally I did not get a result I was happy with. My code has some type issue bugs that generated very weird artifacts in the output. However, by enforcing type and work the np.float64 values for the linear algebra and least squares equation my code generated the output to the right. Overall I’m pretty happy with the output as it conveys detail in both the interiors as well as the exterior through the window without losing any detail. That being said it does have a “soft” appearance to it, which makes some of the dynamics of the shadows appear to lack weight, and generates a “flatter” look. While I don’t find this as appealing I am happy with the output.</a:t>
            </a:r>
            <a:endParaRPr sz="1600" dirty="0">
              <a:solidFill>
                <a:schemeClr val="accent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200" dirty="0">
              <a:solidFill>
                <a:srgbClr val="FF0000"/>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892E3C1B-2DD7-A740-A35E-2343CFC97A07}"/>
              </a:ext>
            </a:extLst>
          </p:cNvPr>
          <p:cNvPicPr>
            <a:picLocks noChangeAspect="1"/>
          </p:cNvPicPr>
          <p:nvPr/>
        </p:nvPicPr>
        <p:blipFill>
          <a:blip r:embed="rId3"/>
          <a:stretch>
            <a:fillRect/>
          </a:stretch>
        </p:blipFill>
        <p:spPr>
          <a:xfrm>
            <a:off x="4525062" y="1153400"/>
            <a:ext cx="4161738" cy="27859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193850"/>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HDR Image Components Thumbnails</a:t>
            </a:r>
            <a:endParaRPr sz="3000"/>
          </a:p>
        </p:txBody>
      </p:sp>
      <p:sp>
        <p:nvSpPr>
          <p:cNvPr id="55" name="Shape 55"/>
          <p:cNvSpPr txBox="1">
            <a:spLocks noGrp="1"/>
          </p:cNvSpPr>
          <p:nvPr>
            <p:ph type="body" idx="1"/>
          </p:nvPr>
        </p:nvSpPr>
        <p:spPr>
          <a:xfrm>
            <a:off x="435000" y="818825"/>
            <a:ext cx="8274000" cy="1240345"/>
          </a:xfrm>
          <a:prstGeom prst="rect">
            <a:avLst/>
          </a:prstGeom>
        </p:spPr>
        <p:txBody>
          <a:bodyPr spcFirstLastPara="1" wrap="square" lIns="91425" tIns="91425" rIns="91425" bIns="91425" anchor="t" anchorCtr="0">
            <a:noAutofit/>
          </a:bodyPr>
          <a:lstStyle/>
          <a:p>
            <a:pPr marL="0" lvl="0" indent="0">
              <a:lnSpc>
                <a:spcPct val="115000"/>
              </a:lnSpc>
              <a:spcBef>
                <a:spcPts val="0"/>
              </a:spcBef>
              <a:buNone/>
            </a:pPr>
            <a:r>
              <a:rPr lang="en-US" sz="1200" dirty="0">
                <a:solidFill>
                  <a:schemeClr val="accent1"/>
                </a:solidFill>
                <a:latin typeface="Trebuchet MS"/>
                <a:ea typeface="Trebuchet MS"/>
                <a:cs typeface="Trebuchet MS"/>
                <a:sym typeface="Trebuchet MS"/>
              </a:rPr>
              <a:t>For my photos I leveraged my Canon Rebel and tripod and captured a 10 images from my apartment, a converted manufacturing building, capturing light from the large industrial windows in my main room.</a:t>
            </a:r>
            <a:endParaRPr sz="12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7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8A48D960-8DEE-CB40-BF9D-FFA07AEB9881}"/>
              </a:ext>
            </a:extLst>
          </p:cNvPr>
          <p:cNvPicPr>
            <a:picLocks noChangeAspect="1"/>
          </p:cNvPicPr>
          <p:nvPr/>
        </p:nvPicPr>
        <p:blipFill>
          <a:blip r:embed="rId3"/>
          <a:stretch>
            <a:fillRect/>
          </a:stretch>
        </p:blipFill>
        <p:spPr>
          <a:xfrm>
            <a:off x="346644" y="1566443"/>
            <a:ext cx="1476657" cy="985455"/>
          </a:xfrm>
          <a:prstGeom prst="rect">
            <a:avLst/>
          </a:prstGeom>
        </p:spPr>
      </p:pic>
      <p:pic>
        <p:nvPicPr>
          <p:cNvPr id="5" name="Picture 4">
            <a:extLst>
              <a:ext uri="{FF2B5EF4-FFF2-40B4-BE49-F238E27FC236}">
                <a16:creationId xmlns:a16="http://schemas.microsoft.com/office/drawing/2014/main" id="{CE08F1AC-E1B1-074B-B490-B4CCB2D79616}"/>
              </a:ext>
            </a:extLst>
          </p:cNvPr>
          <p:cNvPicPr>
            <a:picLocks noChangeAspect="1"/>
          </p:cNvPicPr>
          <p:nvPr/>
        </p:nvPicPr>
        <p:blipFill>
          <a:blip r:embed="rId4"/>
          <a:stretch>
            <a:fillRect/>
          </a:stretch>
        </p:blipFill>
        <p:spPr>
          <a:xfrm>
            <a:off x="3154261" y="1566443"/>
            <a:ext cx="1476657" cy="985455"/>
          </a:xfrm>
          <a:prstGeom prst="rect">
            <a:avLst/>
          </a:prstGeom>
        </p:spPr>
      </p:pic>
      <p:pic>
        <p:nvPicPr>
          <p:cNvPr id="7" name="Picture 6">
            <a:extLst>
              <a:ext uri="{FF2B5EF4-FFF2-40B4-BE49-F238E27FC236}">
                <a16:creationId xmlns:a16="http://schemas.microsoft.com/office/drawing/2014/main" id="{41415D59-A414-254C-A994-DCA73951B46A}"/>
              </a:ext>
            </a:extLst>
          </p:cNvPr>
          <p:cNvPicPr>
            <a:picLocks noChangeAspect="1"/>
          </p:cNvPicPr>
          <p:nvPr/>
        </p:nvPicPr>
        <p:blipFill>
          <a:blip r:embed="rId5"/>
          <a:stretch>
            <a:fillRect/>
          </a:stretch>
        </p:blipFill>
        <p:spPr>
          <a:xfrm>
            <a:off x="5932618" y="1566443"/>
            <a:ext cx="1476657" cy="985455"/>
          </a:xfrm>
          <a:prstGeom prst="rect">
            <a:avLst/>
          </a:prstGeom>
        </p:spPr>
      </p:pic>
      <p:pic>
        <p:nvPicPr>
          <p:cNvPr id="9" name="Picture 8">
            <a:extLst>
              <a:ext uri="{FF2B5EF4-FFF2-40B4-BE49-F238E27FC236}">
                <a16:creationId xmlns:a16="http://schemas.microsoft.com/office/drawing/2014/main" id="{823C624E-EBF1-7041-99F3-EB23ABA9EDA2}"/>
              </a:ext>
            </a:extLst>
          </p:cNvPr>
          <p:cNvPicPr>
            <a:picLocks noChangeAspect="1"/>
          </p:cNvPicPr>
          <p:nvPr/>
        </p:nvPicPr>
        <p:blipFill>
          <a:blip r:embed="rId6"/>
          <a:stretch>
            <a:fillRect/>
          </a:stretch>
        </p:blipFill>
        <p:spPr>
          <a:xfrm>
            <a:off x="1677604" y="3091798"/>
            <a:ext cx="1476657" cy="985455"/>
          </a:xfrm>
          <a:prstGeom prst="rect">
            <a:avLst/>
          </a:prstGeom>
        </p:spPr>
      </p:pic>
      <p:pic>
        <p:nvPicPr>
          <p:cNvPr id="11" name="Picture 10">
            <a:extLst>
              <a:ext uri="{FF2B5EF4-FFF2-40B4-BE49-F238E27FC236}">
                <a16:creationId xmlns:a16="http://schemas.microsoft.com/office/drawing/2014/main" id="{01036753-0900-7D4A-9779-333C1993C4B4}"/>
              </a:ext>
            </a:extLst>
          </p:cNvPr>
          <p:cNvPicPr>
            <a:picLocks noChangeAspect="1"/>
          </p:cNvPicPr>
          <p:nvPr/>
        </p:nvPicPr>
        <p:blipFill>
          <a:blip r:embed="rId7"/>
          <a:stretch>
            <a:fillRect/>
          </a:stretch>
        </p:blipFill>
        <p:spPr>
          <a:xfrm>
            <a:off x="4601658" y="3091798"/>
            <a:ext cx="1476657" cy="985455"/>
          </a:xfrm>
          <a:prstGeom prst="rect">
            <a:avLst/>
          </a:prstGeom>
        </p:spPr>
      </p:pic>
      <p:sp>
        <p:nvSpPr>
          <p:cNvPr id="22" name="Rectangle 21">
            <a:extLst>
              <a:ext uri="{FF2B5EF4-FFF2-40B4-BE49-F238E27FC236}">
                <a16:creationId xmlns:a16="http://schemas.microsoft.com/office/drawing/2014/main" id="{911B6064-3C86-5242-BF44-C6D522E85A5C}"/>
              </a:ext>
            </a:extLst>
          </p:cNvPr>
          <p:cNvSpPr/>
          <p:nvPr/>
        </p:nvSpPr>
        <p:spPr>
          <a:xfrm>
            <a:off x="1794041" y="1551339"/>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1/2,000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32" name="Rectangle 31">
            <a:extLst>
              <a:ext uri="{FF2B5EF4-FFF2-40B4-BE49-F238E27FC236}">
                <a16:creationId xmlns:a16="http://schemas.microsoft.com/office/drawing/2014/main" id="{0C2BE69F-2080-C44E-9438-FFC4BCE293A7}"/>
              </a:ext>
            </a:extLst>
          </p:cNvPr>
          <p:cNvSpPr/>
          <p:nvPr/>
        </p:nvSpPr>
        <p:spPr>
          <a:xfrm>
            <a:off x="4601658" y="1528268"/>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1/640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33" name="Rectangle 32">
            <a:extLst>
              <a:ext uri="{FF2B5EF4-FFF2-40B4-BE49-F238E27FC236}">
                <a16:creationId xmlns:a16="http://schemas.microsoft.com/office/drawing/2014/main" id="{75989AFE-8638-6246-9D6D-8C53D176FD74}"/>
              </a:ext>
            </a:extLst>
          </p:cNvPr>
          <p:cNvSpPr/>
          <p:nvPr/>
        </p:nvSpPr>
        <p:spPr>
          <a:xfrm>
            <a:off x="7409275" y="1522782"/>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1/400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23" name="Rectangle 22">
            <a:extLst>
              <a:ext uri="{FF2B5EF4-FFF2-40B4-BE49-F238E27FC236}">
                <a16:creationId xmlns:a16="http://schemas.microsoft.com/office/drawing/2014/main" id="{F14653F8-1F72-8F48-A20B-4A7F7E57A944}"/>
              </a:ext>
            </a:extLst>
          </p:cNvPr>
          <p:cNvSpPr/>
          <p:nvPr/>
        </p:nvSpPr>
        <p:spPr>
          <a:xfrm>
            <a:off x="457200" y="2558018"/>
            <a:ext cx="1173719" cy="276999"/>
          </a:xfrm>
          <a:prstGeom prst="rect">
            <a:avLst/>
          </a:prstGeom>
        </p:spPr>
        <p:txBody>
          <a:bodyPr wrap="none">
            <a:spAutoFit/>
          </a:bodyPr>
          <a:lstStyle/>
          <a:p>
            <a:r>
              <a:rPr lang="en-US" sz="1200" b="1" dirty="0">
                <a:solidFill>
                  <a:schemeClr val="accent1"/>
                </a:solidFill>
                <a:latin typeface="Trebuchet MS"/>
                <a:sym typeface="Trebuchet MS"/>
              </a:rPr>
              <a:t>IMG_0820.jpg</a:t>
            </a:r>
          </a:p>
        </p:txBody>
      </p:sp>
      <p:sp>
        <p:nvSpPr>
          <p:cNvPr id="35" name="Rectangle 34">
            <a:extLst>
              <a:ext uri="{FF2B5EF4-FFF2-40B4-BE49-F238E27FC236}">
                <a16:creationId xmlns:a16="http://schemas.microsoft.com/office/drawing/2014/main" id="{C0BF520F-2666-7345-84CE-297F8F32A310}"/>
              </a:ext>
            </a:extLst>
          </p:cNvPr>
          <p:cNvSpPr/>
          <p:nvPr/>
        </p:nvSpPr>
        <p:spPr>
          <a:xfrm>
            <a:off x="3305729" y="2551898"/>
            <a:ext cx="1173719" cy="276999"/>
          </a:xfrm>
          <a:prstGeom prst="rect">
            <a:avLst/>
          </a:prstGeom>
        </p:spPr>
        <p:txBody>
          <a:bodyPr wrap="none">
            <a:spAutoFit/>
          </a:bodyPr>
          <a:lstStyle/>
          <a:p>
            <a:r>
              <a:rPr lang="en-US" sz="1200" b="1" dirty="0">
                <a:solidFill>
                  <a:schemeClr val="accent1"/>
                </a:solidFill>
                <a:latin typeface="Trebuchet MS"/>
                <a:sym typeface="Trebuchet MS"/>
              </a:rPr>
              <a:t>IMG_0822.jpg</a:t>
            </a:r>
          </a:p>
        </p:txBody>
      </p:sp>
      <p:sp>
        <p:nvSpPr>
          <p:cNvPr id="36" name="Rectangle 35">
            <a:extLst>
              <a:ext uri="{FF2B5EF4-FFF2-40B4-BE49-F238E27FC236}">
                <a16:creationId xmlns:a16="http://schemas.microsoft.com/office/drawing/2014/main" id="{CEF4BA58-5422-0941-B896-4AE6CD9ADBA7}"/>
              </a:ext>
            </a:extLst>
          </p:cNvPr>
          <p:cNvSpPr/>
          <p:nvPr/>
        </p:nvSpPr>
        <p:spPr>
          <a:xfrm>
            <a:off x="6154258" y="2551898"/>
            <a:ext cx="1173719" cy="276999"/>
          </a:xfrm>
          <a:prstGeom prst="rect">
            <a:avLst/>
          </a:prstGeom>
        </p:spPr>
        <p:txBody>
          <a:bodyPr wrap="none">
            <a:spAutoFit/>
          </a:bodyPr>
          <a:lstStyle/>
          <a:p>
            <a:r>
              <a:rPr lang="en-US" sz="1200" b="1" dirty="0">
                <a:solidFill>
                  <a:schemeClr val="accent1"/>
                </a:solidFill>
                <a:latin typeface="Trebuchet MS"/>
                <a:sym typeface="Trebuchet MS"/>
              </a:rPr>
              <a:t>IMG_0823.jpg</a:t>
            </a:r>
          </a:p>
        </p:txBody>
      </p:sp>
      <p:sp>
        <p:nvSpPr>
          <p:cNvPr id="37" name="Rectangle 36">
            <a:extLst>
              <a:ext uri="{FF2B5EF4-FFF2-40B4-BE49-F238E27FC236}">
                <a16:creationId xmlns:a16="http://schemas.microsoft.com/office/drawing/2014/main" id="{F728D603-7390-094F-B708-04F556D059F3}"/>
              </a:ext>
            </a:extLst>
          </p:cNvPr>
          <p:cNvSpPr/>
          <p:nvPr/>
        </p:nvSpPr>
        <p:spPr>
          <a:xfrm>
            <a:off x="1829072" y="4077253"/>
            <a:ext cx="1173719" cy="276999"/>
          </a:xfrm>
          <a:prstGeom prst="rect">
            <a:avLst/>
          </a:prstGeom>
        </p:spPr>
        <p:txBody>
          <a:bodyPr wrap="none">
            <a:spAutoFit/>
          </a:bodyPr>
          <a:lstStyle/>
          <a:p>
            <a:r>
              <a:rPr lang="en-US" sz="1200" b="1" dirty="0">
                <a:solidFill>
                  <a:schemeClr val="accent1"/>
                </a:solidFill>
                <a:latin typeface="Trebuchet MS"/>
                <a:sym typeface="Trebuchet MS"/>
              </a:rPr>
              <a:t>IMG_0824.jpg</a:t>
            </a:r>
          </a:p>
        </p:txBody>
      </p:sp>
      <p:sp>
        <p:nvSpPr>
          <p:cNvPr id="38" name="Rectangle 37">
            <a:extLst>
              <a:ext uri="{FF2B5EF4-FFF2-40B4-BE49-F238E27FC236}">
                <a16:creationId xmlns:a16="http://schemas.microsoft.com/office/drawing/2014/main" id="{5CF5FE46-A0B5-964A-AA8F-071D75843058}"/>
              </a:ext>
            </a:extLst>
          </p:cNvPr>
          <p:cNvSpPr/>
          <p:nvPr/>
        </p:nvSpPr>
        <p:spPr>
          <a:xfrm>
            <a:off x="4753126" y="4077253"/>
            <a:ext cx="1173719" cy="276999"/>
          </a:xfrm>
          <a:prstGeom prst="rect">
            <a:avLst/>
          </a:prstGeom>
        </p:spPr>
        <p:txBody>
          <a:bodyPr wrap="none">
            <a:spAutoFit/>
          </a:bodyPr>
          <a:lstStyle/>
          <a:p>
            <a:r>
              <a:rPr lang="en-US" sz="1200" b="1" dirty="0">
                <a:solidFill>
                  <a:schemeClr val="accent1"/>
                </a:solidFill>
                <a:latin typeface="Trebuchet MS"/>
                <a:sym typeface="Trebuchet MS"/>
              </a:rPr>
              <a:t>IMG_0825.jpg</a:t>
            </a:r>
          </a:p>
        </p:txBody>
      </p:sp>
      <p:sp>
        <p:nvSpPr>
          <p:cNvPr id="39" name="Rectangle 38">
            <a:extLst>
              <a:ext uri="{FF2B5EF4-FFF2-40B4-BE49-F238E27FC236}">
                <a16:creationId xmlns:a16="http://schemas.microsoft.com/office/drawing/2014/main" id="{64FCF15F-ADDD-BA48-BE0B-896E7628D33E}"/>
              </a:ext>
            </a:extLst>
          </p:cNvPr>
          <p:cNvSpPr/>
          <p:nvPr/>
        </p:nvSpPr>
        <p:spPr>
          <a:xfrm>
            <a:off x="3154261" y="3114869"/>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1/250	</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40" name="Rectangle 39">
            <a:extLst>
              <a:ext uri="{FF2B5EF4-FFF2-40B4-BE49-F238E27FC236}">
                <a16:creationId xmlns:a16="http://schemas.microsoft.com/office/drawing/2014/main" id="{C3F31436-1751-FE41-B203-8A3CC80BCF6A}"/>
              </a:ext>
            </a:extLst>
          </p:cNvPr>
          <p:cNvSpPr/>
          <p:nvPr/>
        </p:nvSpPr>
        <p:spPr>
          <a:xfrm>
            <a:off x="6088945" y="3091798"/>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1/160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193850"/>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HDR Image Components Thumbnails</a:t>
            </a:r>
            <a:endParaRPr sz="3000"/>
          </a:p>
        </p:txBody>
      </p:sp>
      <p:pic>
        <p:nvPicPr>
          <p:cNvPr id="13" name="Picture 12">
            <a:extLst>
              <a:ext uri="{FF2B5EF4-FFF2-40B4-BE49-F238E27FC236}">
                <a16:creationId xmlns:a16="http://schemas.microsoft.com/office/drawing/2014/main" id="{694C0FFF-CBC9-C34A-A41B-EB31EEC73269}"/>
              </a:ext>
            </a:extLst>
          </p:cNvPr>
          <p:cNvPicPr>
            <a:picLocks noChangeAspect="1"/>
          </p:cNvPicPr>
          <p:nvPr/>
        </p:nvPicPr>
        <p:blipFill>
          <a:blip r:embed="rId3"/>
          <a:stretch>
            <a:fillRect/>
          </a:stretch>
        </p:blipFill>
        <p:spPr>
          <a:xfrm>
            <a:off x="352415" y="1522782"/>
            <a:ext cx="1476657" cy="985455"/>
          </a:xfrm>
          <a:prstGeom prst="rect">
            <a:avLst/>
          </a:prstGeom>
        </p:spPr>
      </p:pic>
      <p:pic>
        <p:nvPicPr>
          <p:cNvPr id="15" name="Picture 14">
            <a:extLst>
              <a:ext uri="{FF2B5EF4-FFF2-40B4-BE49-F238E27FC236}">
                <a16:creationId xmlns:a16="http://schemas.microsoft.com/office/drawing/2014/main" id="{66937380-E779-684E-B808-EED7B4819F6B}"/>
              </a:ext>
            </a:extLst>
          </p:cNvPr>
          <p:cNvPicPr>
            <a:picLocks noChangeAspect="1"/>
          </p:cNvPicPr>
          <p:nvPr/>
        </p:nvPicPr>
        <p:blipFill>
          <a:blip r:embed="rId4"/>
          <a:stretch>
            <a:fillRect/>
          </a:stretch>
        </p:blipFill>
        <p:spPr>
          <a:xfrm>
            <a:off x="3128382" y="1528268"/>
            <a:ext cx="1476657" cy="985455"/>
          </a:xfrm>
          <a:prstGeom prst="rect">
            <a:avLst/>
          </a:prstGeom>
        </p:spPr>
      </p:pic>
      <p:pic>
        <p:nvPicPr>
          <p:cNvPr id="17" name="Picture 16">
            <a:extLst>
              <a:ext uri="{FF2B5EF4-FFF2-40B4-BE49-F238E27FC236}">
                <a16:creationId xmlns:a16="http://schemas.microsoft.com/office/drawing/2014/main" id="{857FBA26-5D62-CF4C-9039-618D69739928}"/>
              </a:ext>
            </a:extLst>
          </p:cNvPr>
          <p:cNvPicPr>
            <a:picLocks noChangeAspect="1"/>
          </p:cNvPicPr>
          <p:nvPr/>
        </p:nvPicPr>
        <p:blipFill>
          <a:blip r:embed="rId5"/>
          <a:stretch>
            <a:fillRect/>
          </a:stretch>
        </p:blipFill>
        <p:spPr>
          <a:xfrm>
            <a:off x="4601656" y="3091797"/>
            <a:ext cx="1476657" cy="985455"/>
          </a:xfrm>
          <a:prstGeom prst="rect">
            <a:avLst/>
          </a:prstGeom>
        </p:spPr>
      </p:pic>
      <p:pic>
        <p:nvPicPr>
          <p:cNvPr id="19" name="Picture 18">
            <a:extLst>
              <a:ext uri="{FF2B5EF4-FFF2-40B4-BE49-F238E27FC236}">
                <a16:creationId xmlns:a16="http://schemas.microsoft.com/office/drawing/2014/main" id="{7969138F-788A-084B-A5A8-FD1270C8AC28}"/>
              </a:ext>
            </a:extLst>
          </p:cNvPr>
          <p:cNvPicPr>
            <a:picLocks noChangeAspect="1"/>
          </p:cNvPicPr>
          <p:nvPr/>
        </p:nvPicPr>
        <p:blipFill>
          <a:blip r:embed="rId6"/>
          <a:stretch>
            <a:fillRect/>
          </a:stretch>
        </p:blipFill>
        <p:spPr>
          <a:xfrm>
            <a:off x="1672799" y="3091798"/>
            <a:ext cx="1476657" cy="985455"/>
          </a:xfrm>
          <a:prstGeom prst="rect">
            <a:avLst/>
          </a:prstGeom>
        </p:spPr>
      </p:pic>
      <p:pic>
        <p:nvPicPr>
          <p:cNvPr id="21" name="Picture 20">
            <a:extLst>
              <a:ext uri="{FF2B5EF4-FFF2-40B4-BE49-F238E27FC236}">
                <a16:creationId xmlns:a16="http://schemas.microsoft.com/office/drawing/2014/main" id="{45C45D3C-631B-0F45-B338-84480EBFE012}"/>
              </a:ext>
            </a:extLst>
          </p:cNvPr>
          <p:cNvPicPr>
            <a:picLocks noChangeAspect="1"/>
          </p:cNvPicPr>
          <p:nvPr/>
        </p:nvPicPr>
        <p:blipFill>
          <a:blip r:embed="rId7"/>
          <a:stretch>
            <a:fillRect/>
          </a:stretch>
        </p:blipFill>
        <p:spPr>
          <a:xfrm>
            <a:off x="5948468" y="1528945"/>
            <a:ext cx="1476657" cy="985455"/>
          </a:xfrm>
          <a:prstGeom prst="rect">
            <a:avLst/>
          </a:prstGeom>
        </p:spPr>
      </p:pic>
      <p:sp>
        <p:nvSpPr>
          <p:cNvPr id="16" name="Rectangle 15">
            <a:extLst>
              <a:ext uri="{FF2B5EF4-FFF2-40B4-BE49-F238E27FC236}">
                <a16:creationId xmlns:a16="http://schemas.microsoft.com/office/drawing/2014/main" id="{9178C18F-E827-5F48-B412-96B3EC5DC4CD}"/>
              </a:ext>
            </a:extLst>
          </p:cNvPr>
          <p:cNvSpPr/>
          <p:nvPr/>
        </p:nvSpPr>
        <p:spPr>
          <a:xfrm>
            <a:off x="1794041" y="1551339"/>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1/100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18" name="Rectangle 17">
            <a:extLst>
              <a:ext uri="{FF2B5EF4-FFF2-40B4-BE49-F238E27FC236}">
                <a16:creationId xmlns:a16="http://schemas.microsoft.com/office/drawing/2014/main" id="{AEE33726-1602-8C45-AC63-A81BB079D028}"/>
              </a:ext>
            </a:extLst>
          </p:cNvPr>
          <p:cNvSpPr/>
          <p:nvPr/>
        </p:nvSpPr>
        <p:spPr>
          <a:xfrm>
            <a:off x="4601658" y="1528268"/>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1/60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20" name="Rectangle 19">
            <a:extLst>
              <a:ext uri="{FF2B5EF4-FFF2-40B4-BE49-F238E27FC236}">
                <a16:creationId xmlns:a16="http://schemas.microsoft.com/office/drawing/2014/main" id="{4ECEFAD4-56FA-504A-8C17-18481A81B7F0}"/>
              </a:ext>
            </a:extLst>
          </p:cNvPr>
          <p:cNvSpPr/>
          <p:nvPr/>
        </p:nvSpPr>
        <p:spPr>
          <a:xfrm>
            <a:off x="7409275" y="1522782"/>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1/40</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22" name="Rectangle 21">
            <a:extLst>
              <a:ext uri="{FF2B5EF4-FFF2-40B4-BE49-F238E27FC236}">
                <a16:creationId xmlns:a16="http://schemas.microsoft.com/office/drawing/2014/main" id="{EB6D731E-EF10-B04E-93D2-4CE5D6316BA8}"/>
              </a:ext>
            </a:extLst>
          </p:cNvPr>
          <p:cNvSpPr/>
          <p:nvPr/>
        </p:nvSpPr>
        <p:spPr>
          <a:xfrm>
            <a:off x="457200" y="2558018"/>
            <a:ext cx="1173719" cy="276999"/>
          </a:xfrm>
          <a:prstGeom prst="rect">
            <a:avLst/>
          </a:prstGeom>
        </p:spPr>
        <p:txBody>
          <a:bodyPr wrap="none">
            <a:spAutoFit/>
          </a:bodyPr>
          <a:lstStyle/>
          <a:p>
            <a:r>
              <a:rPr lang="en-US" sz="1200" b="1" dirty="0">
                <a:solidFill>
                  <a:schemeClr val="accent1"/>
                </a:solidFill>
                <a:latin typeface="Trebuchet MS"/>
                <a:sym typeface="Trebuchet MS"/>
              </a:rPr>
              <a:t>IMG_0826.jpg</a:t>
            </a:r>
          </a:p>
        </p:txBody>
      </p:sp>
      <p:sp>
        <p:nvSpPr>
          <p:cNvPr id="23" name="Rectangle 22">
            <a:extLst>
              <a:ext uri="{FF2B5EF4-FFF2-40B4-BE49-F238E27FC236}">
                <a16:creationId xmlns:a16="http://schemas.microsoft.com/office/drawing/2014/main" id="{AAF9B824-4158-824B-8738-24FA89F26EBD}"/>
              </a:ext>
            </a:extLst>
          </p:cNvPr>
          <p:cNvSpPr/>
          <p:nvPr/>
        </p:nvSpPr>
        <p:spPr>
          <a:xfrm>
            <a:off x="3305729" y="2551898"/>
            <a:ext cx="1173719" cy="276999"/>
          </a:xfrm>
          <a:prstGeom prst="rect">
            <a:avLst/>
          </a:prstGeom>
        </p:spPr>
        <p:txBody>
          <a:bodyPr wrap="none">
            <a:spAutoFit/>
          </a:bodyPr>
          <a:lstStyle/>
          <a:p>
            <a:r>
              <a:rPr lang="en-US" sz="1200" b="1" dirty="0">
                <a:solidFill>
                  <a:schemeClr val="accent1"/>
                </a:solidFill>
                <a:latin typeface="Trebuchet MS"/>
                <a:sym typeface="Trebuchet MS"/>
              </a:rPr>
              <a:t>IMG_0827.jpg</a:t>
            </a:r>
          </a:p>
        </p:txBody>
      </p:sp>
      <p:sp>
        <p:nvSpPr>
          <p:cNvPr id="24" name="Rectangle 23">
            <a:extLst>
              <a:ext uri="{FF2B5EF4-FFF2-40B4-BE49-F238E27FC236}">
                <a16:creationId xmlns:a16="http://schemas.microsoft.com/office/drawing/2014/main" id="{09B06A52-CD91-5E49-9D87-0DC99BB168AB}"/>
              </a:ext>
            </a:extLst>
          </p:cNvPr>
          <p:cNvSpPr/>
          <p:nvPr/>
        </p:nvSpPr>
        <p:spPr>
          <a:xfrm>
            <a:off x="6154258" y="2551898"/>
            <a:ext cx="1173719" cy="276999"/>
          </a:xfrm>
          <a:prstGeom prst="rect">
            <a:avLst/>
          </a:prstGeom>
        </p:spPr>
        <p:txBody>
          <a:bodyPr wrap="none">
            <a:spAutoFit/>
          </a:bodyPr>
          <a:lstStyle/>
          <a:p>
            <a:r>
              <a:rPr lang="en-US" sz="1200" b="1" dirty="0">
                <a:solidFill>
                  <a:schemeClr val="accent1"/>
                </a:solidFill>
                <a:latin typeface="Trebuchet MS"/>
                <a:sym typeface="Trebuchet MS"/>
              </a:rPr>
              <a:t>IMG_0828.jpg</a:t>
            </a:r>
          </a:p>
        </p:txBody>
      </p:sp>
      <p:sp>
        <p:nvSpPr>
          <p:cNvPr id="25" name="Rectangle 24">
            <a:extLst>
              <a:ext uri="{FF2B5EF4-FFF2-40B4-BE49-F238E27FC236}">
                <a16:creationId xmlns:a16="http://schemas.microsoft.com/office/drawing/2014/main" id="{53ACB247-6FA9-374C-A7E8-DCAE76311160}"/>
              </a:ext>
            </a:extLst>
          </p:cNvPr>
          <p:cNvSpPr/>
          <p:nvPr/>
        </p:nvSpPr>
        <p:spPr>
          <a:xfrm>
            <a:off x="1829072" y="4077253"/>
            <a:ext cx="1173719" cy="276999"/>
          </a:xfrm>
          <a:prstGeom prst="rect">
            <a:avLst/>
          </a:prstGeom>
        </p:spPr>
        <p:txBody>
          <a:bodyPr wrap="none">
            <a:spAutoFit/>
          </a:bodyPr>
          <a:lstStyle/>
          <a:p>
            <a:r>
              <a:rPr lang="en-US" sz="1200" b="1" dirty="0">
                <a:solidFill>
                  <a:schemeClr val="accent1"/>
                </a:solidFill>
                <a:latin typeface="Trebuchet MS"/>
                <a:sym typeface="Trebuchet MS"/>
              </a:rPr>
              <a:t>IMG_0829.jpg</a:t>
            </a:r>
          </a:p>
        </p:txBody>
      </p:sp>
      <p:sp>
        <p:nvSpPr>
          <p:cNvPr id="26" name="Rectangle 25">
            <a:extLst>
              <a:ext uri="{FF2B5EF4-FFF2-40B4-BE49-F238E27FC236}">
                <a16:creationId xmlns:a16="http://schemas.microsoft.com/office/drawing/2014/main" id="{AC63347B-2BB9-3244-B770-F894ED8330D3}"/>
              </a:ext>
            </a:extLst>
          </p:cNvPr>
          <p:cNvSpPr/>
          <p:nvPr/>
        </p:nvSpPr>
        <p:spPr>
          <a:xfrm>
            <a:off x="4753126" y="4077253"/>
            <a:ext cx="1173719" cy="276999"/>
          </a:xfrm>
          <a:prstGeom prst="rect">
            <a:avLst/>
          </a:prstGeom>
        </p:spPr>
        <p:txBody>
          <a:bodyPr wrap="none">
            <a:spAutoFit/>
          </a:bodyPr>
          <a:lstStyle/>
          <a:p>
            <a:r>
              <a:rPr lang="en-US" sz="1200" b="1" dirty="0">
                <a:solidFill>
                  <a:schemeClr val="accent1"/>
                </a:solidFill>
                <a:latin typeface="Trebuchet MS"/>
                <a:sym typeface="Trebuchet MS"/>
              </a:rPr>
              <a:t>IMG_0830.jpg</a:t>
            </a:r>
          </a:p>
        </p:txBody>
      </p:sp>
      <p:sp>
        <p:nvSpPr>
          <p:cNvPr id="27" name="Rectangle 26">
            <a:extLst>
              <a:ext uri="{FF2B5EF4-FFF2-40B4-BE49-F238E27FC236}">
                <a16:creationId xmlns:a16="http://schemas.microsoft.com/office/drawing/2014/main" id="{9AFAF11C-B40A-9543-B29D-0F139D29E88E}"/>
              </a:ext>
            </a:extLst>
          </p:cNvPr>
          <p:cNvSpPr/>
          <p:nvPr/>
        </p:nvSpPr>
        <p:spPr>
          <a:xfrm>
            <a:off x="3154261" y="3114869"/>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1/25	</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
        <p:nvSpPr>
          <p:cNvPr id="28" name="Rectangle 27">
            <a:extLst>
              <a:ext uri="{FF2B5EF4-FFF2-40B4-BE49-F238E27FC236}">
                <a16:creationId xmlns:a16="http://schemas.microsoft.com/office/drawing/2014/main" id="{F534FB52-9989-D14C-9BCA-0299DC9DDAF7}"/>
              </a:ext>
            </a:extLst>
          </p:cNvPr>
          <p:cNvSpPr/>
          <p:nvPr/>
        </p:nvSpPr>
        <p:spPr>
          <a:xfrm>
            <a:off x="6088945" y="3091798"/>
            <a:ext cx="1594814" cy="507831"/>
          </a:xfrm>
          <a:prstGeom prst="rect">
            <a:avLst/>
          </a:prstGeom>
        </p:spPr>
        <p:txBody>
          <a:bodyPr wrap="square">
            <a:spAutoFit/>
          </a:bodyPr>
          <a:lstStyle/>
          <a:p>
            <a:r>
              <a:rPr lang="en-US" sz="900" b="1" dirty="0">
                <a:solidFill>
                  <a:schemeClr val="accent1"/>
                </a:solidFill>
                <a:latin typeface="Trebuchet MS"/>
                <a:ea typeface="Trebuchet MS"/>
                <a:cs typeface="Trebuchet MS"/>
                <a:sym typeface="Trebuchet MS"/>
              </a:rPr>
              <a:t>Exposure: 1/15</a:t>
            </a:r>
          </a:p>
          <a:p>
            <a:r>
              <a:rPr lang="en-US" sz="900" b="1" dirty="0">
                <a:solidFill>
                  <a:schemeClr val="accent1"/>
                </a:solidFill>
                <a:latin typeface="Trebuchet MS"/>
                <a:sym typeface="Trebuchet MS"/>
              </a:rPr>
              <a:t>Aperture: 5.6</a:t>
            </a:r>
          </a:p>
          <a:p>
            <a:r>
              <a:rPr lang="en-US" sz="900" b="1" dirty="0">
                <a:solidFill>
                  <a:schemeClr val="accent1"/>
                </a:solidFill>
                <a:latin typeface="Trebuchet MS"/>
                <a:sym typeface="Trebuchet MS"/>
              </a:rPr>
              <a:t>ISO: 1600</a:t>
            </a:r>
            <a:endParaRPr lang="en-US" b="1" dirty="0"/>
          </a:p>
        </p:txBody>
      </p:sp>
    </p:spTree>
    <p:extLst>
      <p:ext uri="{BB962C8B-B14F-4D97-AF65-F5344CB8AC3E}">
        <p14:creationId xmlns:p14="http://schemas.microsoft.com/office/powerpoint/2010/main" val="247548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320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Final HDR Image</a:t>
            </a:r>
            <a:endParaRPr sz="3000"/>
          </a:p>
        </p:txBody>
      </p:sp>
      <p:pic>
        <p:nvPicPr>
          <p:cNvPr id="5" name="Picture 4">
            <a:extLst>
              <a:ext uri="{FF2B5EF4-FFF2-40B4-BE49-F238E27FC236}">
                <a16:creationId xmlns:a16="http://schemas.microsoft.com/office/drawing/2014/main" id="{AEA68B4B-8094-2949-83F5-4A97E56F6F25}"/>
              </a:ext>
            </a:extLst>
          </p:cNvPr>
          <p:cNvPicPr>
            <a:picLocks noChangeAspect="1"/>
          </p:cNvPicPr>
          <p:nvPr/>
        </p:nvPicPr>
        <p:blipFill>
          <a:blip r:embed="rId3"/>
          <a:stretch>
            <a:fillRect/>
          </a:stretch>
        </p:blipFill>
        <p:spPr>
          <a:xfrm>
            <a:off x="2058307" y="896258"/>
            <a:ext cx="4911271" cy="32674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320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HDR Image Requirements</a:t>
            </a:r>
            <a:endParaRPr sz="3000"/>
          </a:p>
        </p:txBody>
      </p:sp>
      <p:sp>
        <p:nvSpPr>
          <p:cNvPr id="74" name="Shape 74"/>
          <p:cNvSpPr txBox="1">
            <a:spLocks noGrp="1"/>
          </p:cNvSpPr>
          <p:nvPr>
            <p:ph type="body" idx="1"/>
          </p:nvPr>
        </p:nvSpPr>
        <p:spPr>
          <a:xfrm>
            <a:off x="262950" y="985000"/>
            <a:ext cx="8618100" cy="3870600"/>
          </a:xfrm>
          <a:prstGeom prst="rect">
            <a:avLst/>
          </a:prstGeom>
        </p:spPr>
        <p:txBody>
          <a:bodyPr spcFirstLastPara="1" wrap="square" lIns="91425" tIns="91425" rIns="91425" bIns="91425" anchor="t" anchorCtr="0">
            <a:noAutofit/>
          </a:bodyPr>
          <a:lstStyle/>
          <a:p>
            <a:pPr marL="114300" lvl="0" indent="0" rtl="0">
              <a:lnSpc>
                <a:spcPct val="115000"/>
              </a:lnSpc>
              <a:spcBef>
                <a:spcPts val="0"/>
              </a:spcBef>
              <a:spcAft>
                <a:spcPts val="0"/>
              </a:spcAft>
              <a:buClr>
                <a:schemeClr val="dk1"/>
              </a:buClr>
              <a:buSzPts val="1800"/>
              <a:buNone/>
            </a:pPr>
            <a:r>
              <a:rPr lang="en" sz="1800" dirty="0">
                <a:solidFill>
                  <a:schemeClr val="dk1"/>
                </a:solidFill>
                <a:latin typeface="Trebuchet MS"/>
                <a:ea typeface="Trebuchet MS"/>
                <a:cs typeface="Trebuchet MS"/>
                <a:sym typeface="Trebuchet MS"/>
              </a:rPr>
              <a:t>Discuss the camera setting requirements for an HDR image set in general.  What settings should be the same for all images?  Why?</a:t>
            </a:r>
          </a:p>
          <a:p>
            <a:pPr marL="114300" lvl="0" indent="0">
              <a:lnSpc>
                <a:spcPct val="115000"/>
              </a:lnSpc>
              <a:spcBef>
                <a:spcPts val="0"/>
              </a:spcBef>
              <a:buClr>
                <a:schemeClr val="dk1"/>
              </a:buClr>
              <a:buSzPts val="1800"/>
              <a:buNone/>
            </a:pPr>
            <a:r>
              <a:rPr lang="en-US" sz="1200" dirty="0">
                <a:solidFill>
                  <a:schemeClr val="accent1"/>
                </a:solidFill>
                <a:latin typeface="Trebuchet MS"/>
                <a:ea typeface="Trebuchet MS"/>
                <a:cs typeface="Trebuchet MS"/>
                <a:sym typeface="Trebuchet MS"/>
              </a:rPr>
              <a:t>The camera settings should remain the same for an HDR image for all variables apart from exposure time. The aperture should remain static as altering the f-stop would result in varying levels of focus, this could lead to artifacts in the resultant image as there are varying depth of fields between the images, and selecting only the middle images </a:t>
            </a:r>
            <a:r>
              <a:rPr lang="en-US" sz="1200" dirty="0" err="1">
                <a:solidFill>
                  <a:schemeClr val="accent1"/>
                </a:solidFill>
                <a:latin typeface="Trebuchet MS"/>
                <a:ea typeface="Trebuchet MS"/>
                <a:cs typeface="Trebuchet MS"/>
                <a:sym typeface="Trebuchet MS"/>
              </a:rPr>
              <a:t>keypoints</a:t>
            </a:r>
            <a:r>
              <a:rPr lang="en-US" sz="1200" dirty="0">
                <a:solidFill>
                  <a:schemeClr val="accent1"/>
                </a:solidFill>
                <a:latin typeface="Trebuchet MS"/>
                <a:ea typeface="Trebuchet MS"/>
                <a:cs typeface="Trebuchet MS"/>
                <a:sym typeface="Trebuchet MS"/>
              </a:rPr>
              <a:t> would result in large differences in focus. Similarly, the lens, ISO, scene lighting, shot angle should remain the same as adjusting any of them results in the light no longer being uniformly captured at the same angle, and thusly, working backward through linear equations to grab the irradiance values would no longer be accurate to the scene being captured. By adjusting only the exposure we’re effectively controlling the amount that light is exposed to the sensor. The longer the sensor’s exposed, the more light is captured, and inversely the less it is, the less light. Thusly HDR’s goal is to capture the dynamic range of light in an area, that is lost when images are captured from the perspective of a single angle, and with a set period of exposure. By adjusting the exposure across a range it allows for </a:t>
            </a:r>
            <a:r>
              <a:rPr lang="en-US" sz="1200" dirty="0" err="1">
                <a:solidFill>
                  <a:schemeClr val="accent1"/>
                </a:solidFill>
                <a:latin typeface="Trebuchet MS"/>
                <a:ea typeface="Trebuchet MS"/>
                <a:cs typeface="Trebuchet MS"/>
                <a:sym typeface="Trebuchet MS"/>
              </a:rPr>
              <a:t>caputuring</a:t>
            </a:r>
            <a:r>
              <a:rPr lang="en-US" sz="1200" dirty="0">
                <a:solidFill>
                  <a:schemeClr val="accent1"/>
                </a:solidFill>
                <a:latin typeface="Trebuchet MS"/>
                <a:ea typeface="Trebuchet MS"/>
                <a:cs typeface="Trebuchet MS"/>
                <a:sym typeface="Trebuchet MS"/>
              </a:rPr>
              <a:t> details in higher light exposure areas, and lower light exposure areas, that would normally be lost in trying to find a neutral exposure for the shot. </a:t>
            </a:r>
            <a:endParaRPr sz="18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320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HDR Image Requirements</a:t>
            </a:r>
            <a:endParaRPr sz="3000"/>
          </a:p>
        </p:txBody>
      </p:sp>
      <p:sp>
        <p:nvSpPr>
          <p:cNvPr id="74" name="Shape 74"/>
          <p:cNvSpPr txBox="1">
            <a:spLocks noGrp="1"/>
          </p:cNvSpPr>
          <p:nvPr>
            <p:ph type="body" idx="1"/>
          </p:nvPr>
        </p:nvSpPr>
        <p:spPr>
          <a:xfrm>
            <a:off x="262950" y="818825"/>
            <a:ext cx="8618100" cy="38706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1"/>
              </a:buClr>
              <a:buSzPts val="1800"/>
              <a:buFont typeface="Trebuchet MS"/>
              <a:buChar char="●"/>
            </a:pPr>
            <a:r>
              <a:rPr lang="en" sz="1800" dirty="0">
                <a:solidFill>
                  <a:schemeClr val="dk1"/>
                </a:solidFill>
                <a:latin typeface="Trebuchet MS"/>
                <a:ea typeface="Trebuchet MS"/>
                <a:cs typeface="Trebuchet MS"/>
                <a:sym typeface="Trebuchet MS"/>
              </a:rPr>
              <a:t>What is the relevance of the number series (-2, -1, 0, 1, 2) for the exposure times for an HDR image set?  Did your images follow this exposure relationship?  Explain using your image exposure times.</a:t>
            </a:r>
          </a:p>
          <a:p>
            <a:pPr marL="114300" lvl="0" indent="0">
              <a:lnSpc>
                <a:spcPct val="115000"/>
              </a:lnSpc>
              <a:spcBef>
                <a:spcPts val="0"/>
              </a:spcBef>
              <a:buClr>
                <a:schemeClr val="dk1"/>
              </a:buClr>
              <a:buSzPts val="1800"/>
              <a:buNone/>
            </a:pPr>
            <a:r>
              <a:rPr lang="en-US" sz="1200" dirty="0">
                <a:solidFill>
                  <a:schemeClr val="accent1"/>
                </a:solidFill>
                <a:latin typeface="Trebuchet MS"/>
                <a:ea typeface="Trebuchet MS"/>
                <a:cs typeface="Trebuchet MS"/>
                <a:sym typeface="Trebuchet MS"/>
              </a:rPr>
              <a:t>Dynamic ranging is measured in exposure value differences or “stops”. An increase/decrease of 1 EV indicates a doubling/halving of light. The series of numbers represents the steps between the exposure values and this </a:t>
            </a:r>
            <a:r>
              <a:rPr lang="en-US" sz="1200" dirty="0" err="1">
                <a:solidFill>
                  <a:schemeClr val="accent1"/>
                </a:solidFill>
                <a:latin typeface="Trebuchet MS"/>
                <a:ea typeface="Trebuchet MS"/>
                <a:cs typeface="Trebuchet MS"/>
                <a:sym typeface="Trebuchet MS"/>
              </a:rPr>
              <a:t>relationshiop</a:t>
            </a:r>
            <a:r>
              <a:rPr lang="en-US" sz="1200" dirty="0">
                <a:solidFill>
                  <a:schemeClr val="accent1"/>
                </a:solidFill>
                <a:latin typeface="Trebuchet MS"/>
                <a:ea typeface="Trebuchet MS"/>
                <a:cs typeface="Trebuchet MS"/>
                <a:sym typeface="Trebuchet MS"/>
              </a:rPr>
              <a:t> of light, it is a single stop set. By setting the step to be uniform, the 0, or middle value, should be the ideal exposure for the image. Thusly the stops on either side will capture the light at a defined interval which will allows for an accurate capture of light throughout the scene. The wider the step, the more change in light captured in the scene between the steps. A doubling or halving of shutter speed counts as a single stop, which the is what the set above indicates. Below is my capture set:</a:t>
            </a:r>
          </a:p>
          <a:p>
            <a:pPr marL="114300" lvl="0" indent="0">
              <a:lnSpc>
                <a:spcPct val="115000"/>
              </a:lnSpc>
              <a:spcBef>
                <a:spcPts val="0"/>
              </a:spcBef>
              <a:buClr>
                <a:schemeClr val="dk1"/>
              </a:buClr>
              <a:buSzPts val="1800"/>
              <a:buNone/>
            </a:pPr>
            <a:endParaRPr lang="en-US" sz="1200" dirty="0">
              <a:solidFill>
                <a:schemeClr val="accent1"/>
              </a:solidFill>
              <a:latin typeface="Trebuchet MS"/>
              <a:ea typeface="Trebuchet MS"/>
              <a:cs typeface="Trebuchet MS"/>
              <a:sym typeface="Trebuchet MS"/>
            </a:endParaRPr>
          </a:p>
          <a:p>
            <a:pPr marL="114300" lvl="0" indent="0">
              <a:lnSpc>
                <a:spcPct val="115000"/>
              </a:lnSpc>
              <a:spcBef>
                <a:spcPts val="0"/>
              </a:spcBef>
              <a:buClr>
                <a:schemeClr val="dk1"/>
              </a:buClr>
              <a:buSzPts val="1800"/>
              <a:buNone/>
            </a:pPr>
            <a:endParaRPr lang="en-US" sz="1200" dirty="0">
              <a:solidFill>
                <a:schemeClr val="accent1"/>
              </a:solidFill>
              <a:latin typeface="Trebuchet MS"/>
              <a:ea typeface="Trebuchet MS"/>
              <a:cs typeface="Trebuchet MS"/>
              <a:sym typeface="Trebuchet MS"/>
            </a:endParaRPr>
          </a:p>
          <a:p>
            <a:pPr marL="114300" lvl="0" indent="0">
              <a:lnSpc>
                <a:spcPct val="115000"/>
              </a:lnSpc>
              <a:spcBef>
                <a:spcPts val="0"/>
              </a:spcBef>
              <a:buClr>
                <a:schemeClr val="dk1"/>
              </a:buClr>
              <a:buSzPts val="1800"/>
              <a:buNone/>
            </a:pPr>
            <a:endParaRPr lang="en-US" sz="1200" dirty="0">
              <a:solidFill>
                <a:schemeClr val="accent1"/>
              </a:solidFill>
              <a:latin typeface="Trebuchet MS"/>
              <a:ea typeface="Trebuchet MS"/>
              <a:cs typeface="Trebuchet MS"/>
              <a:sym typeface="Trebuchet MS"/>
            </a:endParaRPr>
          </a:p>
          <a:p>
            <a:pPr marL="114300" lvl="0" indent="0">
              <a:lnSpc>
                <a:spcPct val="115000"/>
              </a:lnSpc>
              <a:spcBef>
                <a:spcPts val="0"/>
              </a:spcBef>
              <a:buClr>
                <a:schemeClr val="dk1"/>
              </a:buClr>
              <a:buSzPts val="1800"/>
              <a:buNone/>
            </a:pPr>
            <a:endParaRPr lang="en-US" sz="1200" dirty="0">
              <a:solidFill>
                <a:schemeClr val="accent1"/>
              </a:solidFill>
              <a:latin typeface="Trebuchet MS"/>
              <a:ea typeface="Trebuchet MS"/>
              <a:cs typeface="Trebuchet MS"/>
              <a:sym typeface="Trebuchet MS"/>
            </a:endParaRPr>
          </a:p>
          <a:p>
            <a:pPr marL="114300" lvl="0" indent="0">
              <a:lnSpc>
                <a:spcPct val="115000"/>
              </a:lnSpc>
              <a:spcBef>
                <a:spcPts val="0"/>
              </a:spcBef>
              <a:buClr>
                <a:schemeClr val="dk1"/>
              </a:buClr>
              <a:buSzPts val="1800"/>
              <a:buNone/>
            </a:pPr>
            <a:r>
              <a:rPr lang="en-US" sz="1200" dirty="0">
                <a:solidFill>
                  <a:schemeClr val="accent1"/>
                </a:solidFill>
                <a:latin typeface="Trebuchet MS"/>
                <a:ea typeface="Trebuchet MS"/>
                <a:cs typeface="Trebuchet MS"/>
                <a:sym typeface="Trebuchet MS"/>
              </a:rPr>
              <a:t>I targeted to adhere to a half a step to see if the accuracy of the image would improve, as my thought was more captures of light, more detail; however, my first few pictures had some issues hence I left the first shot in the set but removed a few in between. The paper and general HDR readings recommend a step of 1 or 2 for best accuracy. By defining a step interval between shots, it allows for uniform capture of light in a scene.</a:t>
            </a:r>
          </a:p>
          <a:p>
            <a:pPr marL="114300" lvl="0" indent="0" rtl="0">
              <a:lnSpc>
                <a:spcPct val="115000"/>
              </a:lnSpc>
              <a:spcBef>
                <a:spcPts val="0"/>
              </a:spcBef>
              <a:spcAft>
                <a:spcPts val="0"/>
              </a:spcAft>
              <a:buClr>
                <a:schemeClr val="dk1"/>
              </a:buClr>
              <a:buSzPts val="1800"/>
              <a:buNone/>
            </a:pPr>
            <a:endParaRPr sz="18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graphicFrame>
        <p:nvGraphicFramePr>
          <p:cNvPr id="2" name="Table 1">
            <a:extLst>
              <a:ext uri="{FF2B5EF4-FFF2-40B4-BE49-F238E27FC236}">
                <a16:creationId xmlns:a16="http://schemas.microsoft.com/office/drawing/2014/main" id="{8D6B7A60-CFCF-1E4C-8E57-CBE3794DAA96}"/>
              </a:ext>
            </a:extLst>
          </p:cNvPr>
          <p:cNvGraphicFramePr>
            <a:graphicFrameLocks noGrp="1"/>
          </p:cNvGraphicFramePr>
          <p:nvPr>
            <p:extLst>
              <p:ext uri="{D42A27DB-BD31-4B8C-83A1-F6EECF244321}">
                <p14:modId xmlns:p14="http://schemas.microsoft.com/office/powerpoint/2010/main" val="2925925601"/>
              </p:ext>
            </p:extLst>
          </p:nvPr>
        </p:nvGraphicFramePr>
        <p:xfrm>
          <a:off x="457200" y="3326492"/>
          <a:ext cx="7801420" cy="788307"/>
        </p:xfrm>
        <a:graphic>
          <a:graphicData uri="http://schemas.openxmlformats.org/drawingml/2006/table">
            <a:tbl>
              <a:tblPr firstRow="1" bandRow="1">
                <a:tableStyleId>{5C22544A-7EE6-4342-B048-85BDC9FD1C3A}</a:tableStyleId>
              </a:tblPr>
              <a:tblGrid>
                <a:gridCol w="709220">
                  <a:extLst>
                    <a:ext uri="{9D8B030D-6E8A-4147-A177-3AD203B41FA5}">
                      <a16:colId xmlns:a16="http://schemas.microsoft.com/office/drawing/2014/main" val="888934102"/>
                    </a:ext>
                  </a:extLst>
                </a:gridCol>
                <a:gridCol w="709220">
                  <a:extLst>
                    <a:ext uri="{9D8B030D-6E8A-4147-A177-3AD203B41FA5}">
                      <a16:colId xmlns:a16="http://schemas.microsoft.com/office/drawing/2014/main" val="607614427"/>
                    </a:ext>
                  </a:extLst>
                </a:gridCol>
                <a:gridCol w="709220">
                  <a:extLst>
                    <a:ext uri="{9D8B030D-6E8A-4147-A177-3AD203B41FA5}">
                      <a16:colId xmlns:a16="http://schemas.microsoft.com/office/drawing/2014/main" val="4138983987"/>
                    </a:ext>
                  </a:extLst>
                </a:gridCol>
                <a:gridCol w="709220">
                  <a:extLst>
                    <a:ext uri="{9D8B030D-6E8A-4147-A177-3AD203B41FA5}">
                      <a16:colId xmlns:a16="http://schemas.microsoft.com/office/drawing/2014/main" val="1671896900"/>
                    </a:ext>
                  </a:extLst>
                </a:gridCol>
                <a:gridCol w="709220">
                  <a:extLst>
                    <a:ext uri="{9D8B030D-6E8A-4147-A177-3AD203B41FA5}">
                      <a16:colId xmlns:a16="http://schemas.microsoft.com/office/drawing/2014/main" val="1569764490"/>
                    </a:ext>
                  </a:extLst>
                </a:gridCol>
                <a:gridCol w="709220">
                  <a:extLst>
                    <a:ext uri="{9D8B030D-6E8A-4147-A177-3AD203B41FA5}">
                      <a16:colId xmlns:a16="http://schemas.microsoft.com/office/drawing/2014/main" val="688633038"/>
                    </a:ext>
                  </a:extLst>
                </a:gridCol>
                <a:gridCol w="709220">
                  <a:extLst>
                    <a:ext uri="{9D8B030D-6E8A-4147-A177-3AD203B41FA5}">
                      <a16:colId xmlns:a16="http://schemas.microsoft.com/office/drawing/2014/main" val="543413471"/>
                    </a:ext>
                  </a:extLst>
                </a:gridCol>
                <a:gridCol w="709220">
                  <a:extLst>
                    <a:ext uri="{9D8B030D-6E8A-4147-A177-3AD203B41FA5}">
                      <a16:colId xmlns:a16="http://schemas.microsoft.com/office/drawing/2014/main" val="3444481859"/>
                    </a:ext>
                  </a:extLst>
                </a:gridCol>
                <a:gridCol w="709220">
                  <a:extLst>
                    <a:ext uri="{9D8B030D-6E8A-4147-A177-3AD203B41FA5}">
                      <a16:colId xmlns:a16="http://schemas.microsoft.com/office/drawing/2014/main" val="3643452899"/>
                    </a:ext>
                  </a:extLst>
                </a:gridCol>
                <a:gridCol w="709220">
                  <a:extLst>
                    <a:ext uri="{9D8B030D-6E8A-4147-A177-3AD203B41FA5}">
                      <a16:colId xmlns:a16="http://schemas.microsoft.com/office/drawing/2014/main" val="1674092637"/>
                    </a:ext>
                  </a:extLst>
                </a:gridCol>
                <a:gridCol w="709220">
                  <a:extLst>
                    <a:ext uri="{9D8B030D-6E8A-4147-A177-3AD203B41FA5}">
                      <a16:colId xmlns:a16="http://schemas.microsoft.com/office/drawing/2014/main" val="3663734628"/>
                    </a:ext>
                  </a:extLst>
                </a:gridCol>
              </a:tblGrid>
              <a:tr h="262769">
                <a:tc>
                  <a:txBody>
                    <a:bodyPr/>
                    <a:lstStyle/>
                    <a:p>
                      <a:endParaRPr lang="en-US" sz="900" dirty="0"/>
                    </a:p>
                  </a:txBody>
                  <a:tcPr/>
                </a:tc>
                <a:tc>
                  <a:txBody>
                    <a:bodyPr/>
                    <a:lstStyle/>
                    <a:p>
                      <a:pPr algn="ctr"/>
                      <a:r>
                        <a:rPr lang="en-US" sz="900" dirty="0"/>
                        <a:t>img1</a:t>
                      </a:r>
                    </a:p>
                  </a:txBody>
                  <a:tcPr/>
                </a:tc>
                <a:tc>
                  <a:txBody>
                    <a:bodyPr/>
                    <a:lstStyle/>
                    <a:p>
                      <a:pPr algn="ctr"/>
                      <a:r>
                        <a:rPr lang="en-US" sz="900" dirty="0"/>
                        <a:t>img2</a:t>
                      </a:r>
                    </a:p>
                  </a:txBody>
                  <a:tcPr/>
                </a:tc>
                <a:tc>
                  <a:txBody>
                    <a:bodyPr/>
                    <a:lstStyle/>
                    <a:p>
                      <a:pPr algn="ctr"/>
                      <a:r>
                        <a:rPr lang="en-US" sz="900" dirty="0"/>
                        <a:t>img3</a:t>
                      </a:r>
                    </a:p>
                  </a:txBody>
                  <a:tcPr/>
                </a:tc>
                <a:tc>
                  <a:txBody>
                    <a:bodyPr/>
                    <a:lstStyle/>
                    <a:p>
                      <a:pPr algn="ctr"/>
                      <a:r>
                        <a:rPr lang="en-US" sz="900" dirty="0"/>
                        <a:t>Img4</a:t>
                      </a:r>
                    </a:p>
                  </a:txBody>
                  <a:tcPr/>
                </a:tc>
                <a:tc>
                  <a:txBody>
                    <a:bodyPr/>
                    <a:lstStyle/>
                    <a:p>
                      <a:pPr algn="ctr"/>
                      <a:r>
                        <a:rPr lang="en-US" sz="900" dirty="0"/>
                        <a:t>Img5</a:t>
                      </a:r>
                    </a:p>
                  </a:txBody>
                  <a:tcPr/>
                </a:tc>
                <a:tc>
                  <a:txBody>
                    <a:bodyPr/>
                    <a:lstStyle/>
                    <a:p>
                      <a:pPr algn="ctr"/>
                      <a:r>
                        <a:rPr lang="en-US" sz="900" dirty="0"/>
                        <a:t>Img6</a:t>
                      </a:r>
                    </a:p>
                  </a:txBody>
                  <a:tcPr/>
                </a:tc>
                <a:tc>
                  <a:txBody>
                    <a:bodyPr/>
                    <a:lstStyle/>
                    <a:p>
                      <a:pPr algn="ctr"/>
                      <a:r>
                        <a:rPr lang="en-US" sz="900" dirty="0"/>
                        <a:t>Img7</a:t>
                      </a:r>
                    </a:p>
                  </a:txBody>
                  <a:tcPr/>
                </a:tc>
                <a:tc>
                  <a:txBody>
                    <a:bodyPr/>
                    <a:lstStyle/>
                    <a:p>
                      <a:pPr algn="ctr"/>
                      <a:r>
                        <a:rPr lang="en-US" sz="900" dirty="0"/>
                        <a:t>Img8</a:t>
                      </a:r>
                    </a:p>
                  </a:txBody>
                  <a:tcPr/>
                </a:tc>
                <a:tc>
                  <a:txBody>
                    <a:bodyPr/>
                    <a:lstStyle/>
                    <a:p>
                      <a:pPr algn="ctr"/>
                      <a:r>
                        <a:rPr lang="en-US" sz="900" dirty="0"/>
                        <a:t>Img9</a:t>
                      </a:r>
                    </a:p>
                  </a:txBody>
                  <a:tcPr/>
                </a:tc>
                <a:tc>
                  <a:txBody>
                    <a:bodyPr/>
                    <a:lstStyle/>
                    <a:p>
                      <a:pPr algn="ctr"/>
                      <a:r>
                        <a:rPr lang="en-US" sz="900" dirty="0"/>
                        <a:t>img10</a:t>
                      </a:r>
                    </a:p>
                  </a:txBody>
                  <a:tcPr/>
                </a:tc>
                <a:extLst>
                  <a:ext uri="{0D108BD9-81ED-4DB2-BD59-A6C34878D82A}">
                    <a16:rowId xmlns:a16="http://schemas.microsoft.com/office/drawing/2014/main" val="2863987453"/>
                  </a:ext>
                </a:extLst>
              </a:tr>
              <a:tr h="262769">
                <a:tc>
                  <a:txBody>
                    <a:bodyPr/>
                    <a:lstStyle/>
                    <a:p>
                      <a:r>
                        <a:rPr lang="en-US" sz="900" dirty="0"/>
                        <a:t>Exposure</a:t>
                      </a:r>
                    </a:p>
                  </a:txBody>
                  <a:tcPr/>
                </a:tc>
                <a:tc>
                  <a:txBody>
                    <a:bodyPr/>
                    <a:lstStyle/>
                    <a:p>
                      <a:r>
                        <a:rPr lang="en-US" sz="900" dirty="0"/>
                        <a:t>1/2000</a:t>
                      </a:r>
                    </a:p>
                  </a:txBody>
                  <a:tcPr/>
                </a:tc>
                <a:tc>
                  <a:txBody>
                    <a:bodyPr/>
                    <a:lstStyle/>
                    <a:p>
                      <a:r>
                        <a:rPr lang="en-US" sz="900" dirty="0"/>
                        <a:t>1/640</a:t>
                      </a:r>
                    </a:p>
                  </a:txBody>
                  <a:tcPr/>
                </a:tc>
                <a:tc>
                  <a:txBody>
                    <a:bodyPr/>
                    <a:lstStyle/>
                    <a:p>
                      <a:r>
                        <a:rPr lang="en-US" sz="900" dirty="0"/>
                        <a:t>1/400</a:t>
                      </a:r>
                    </a:p>
                  </a:txBody>
                  <a:tcPr/>
                </a:tc>
                <a:tc>
                  <a:txBody>
                    <a:bodyPr/>
                    <a:lstStyle/>
                    <a:p>
                      <a:r>
                        <a:rPr lang="en-US" sz="900" dirty="0"/>
                        <a:t>1/250</a:t>
                      </a:r>
                    </a:p>
                  </a:txBody>
                  <a:tcPr/>
                </a:tc>
                <a:tc>
                  <a:txBody>
                    <a:bodyPr/>
                    <a:lstStyle/>
                    <a:p>
                      <a:r>
                        <a:rPr lang="en-US" sz="900" dirty="0"/>
                        <a:t>1/160</a:t>
                      </a:r>
                    </a:p>
                  </a:txBody>
                  <a:tcPr/>
                </a:tc>
                <a:tc>
                  <a:txBody>
                    <a:bodyPr/>
                    <a:lstStyle/>
                    <a:p>
                      <a:r>
                        <a:rPr lang="en-US" sz="900" dirty="0"/>
                        <a:t>1/100</a:t>
                      </a:r>
                    </a:p>
                  </a:txBody>
                  <a:tcPr/>
                </a:tc>
                <a:tc>
                  <a:txBody>
                    <a:bodyPr/>
                    <a:lstStyle/>
                    <a:p>
                      <a:r>
                        <a:rPr lang="en-US" sz="900" dirty="0"/>
                        <a:t>1/60</a:t>
                      </a:r>
                    </a:p>
                  </a:txBody>
                  <a:tcPr/>
                </a:tc>
                <a:tc>
                  <a:txBody>
                    <a:bodyPr/>
                    <a:lstStyle/>
                    <a:p>
                      <a:r>
                        <a:rPr lang="en-US" sz="900" dirty="0"/>
                        <a:t>1/40</a:t>
                      </a:r>
                    </a:p>
                  </a:txBody>
                  <a:tcPr/>
                </a:tc>
                <a:tc>
                  <a:txBody>
                    <a:bodyPr/>
                    <a:lstStyle/>
                    <a:p>
                      <a:r>
                        <a:rPr lang="en-US" sz="900" dirty="0"/>
                        <a:t>1/25</a:t>
                      </a:r>
                    </a:p>
                  </a:txBody>
                  <a:tcPr/>
                </a:tc>
                <a:tc>
                  <a:txBody>
                    <a:bodyPr/>
                    <a:lstStyle/>
                    <a:p>
                      <a:r>
                        <a:rPr lang="en-US" sz="900" dirty="0"/>
                        <a:t>1/15</a:t>
                      </a:r>
                    </a:p>
                  </a:txBody>
                  <a:tcPr/>
                </a:tc>
                <a:extLst>
                  <a:ext uri="{0D108BD9-81ED-4DB2-BD59-A6C34878D82A}">
                    <a16:rowId xmlns:a16="http://schemas.microsoft.com/office/drawing/2014/main" val="1127113330"/>
                  </a:ext>
                </a:extLst>
              </a:tr>
              <a:tr h="262769">
                <a:tc>
                  <a:txBody>
                    <a:bodyPr/>
                    <a:lstStyle/>
                    <a:p>
                      <a:r>
                        <a:rPr lang="en-US" sz="900" dirty="0"/>
                        <a:t>Step Diff</a:t>
                      </a:r>
                    </a:p>
                  </a:txBody>
                  <a:tcPr/>
                </a:tc>
                <a:tc>
                  <a:txBody>
                    <a:bodyPr/>
                    <a:lstStyle/>
                    <a:p>
                      <a:endParaRPr lang="en-US" sz="900" dirty="0"/>
                    </a:p>
                  </a:txBody>
                  <a:tcPr/>
                </a:tc>
                <a:tc>
                  <a:txBody>
                    <a:bodyPr/>
                    <a:lstStyle/>
                    <a:p>
                      <a:r>
                        <a:rPr lang="en-US" sz="900" dirty="0"/>
                        <a:t>3.1</a:t>
                      </a:r>
                    </a:p>
                  </a:txBody>
                  <a:tcPr/>
                </a:tc>
                <a:tc>
                  <a:txBody>
                    <a:bodyPr/>
                    <a:lstStyle/>
                    <a:p>
                      <a:r>
                        <a:rPr lang="en-US" sz="900" dirty="0"/>
                        <a:t>1.6</a:t>
                      </a:r>
                    </a:p>
                  </a:txBody>
                  <a:tcPr/>
                </a:tc>
                <a:tc>
                  <a:txBody>
                    <a:bodyPr/>
                    <a:lstStyle/>
                    <a:p>
                      <a:r>
                        <a:rPr lang="en-US" sz="900" dirty="0"/>
                        <a:t>1.6</a:t>
                      </a:r>
                    </a:p>
                  </a:txBody>
                  <a:tcPr/>
                </a:tc>
                <a:tc>
                  <a:txBody>
                    <a:bodyPr/>
                    <a:lstStyle/>
                    <a:p>
                      <a:r>
                        <a:rPr lang="en-US" sz="900" dirty="0"/>
                        <a:t>1.6</a:t>
                      </a:r>
                    </a:p>
                  </a:txBody>
                  <a:tcPr/>
                </a:tc>
                <a:tc>
                  <a:txBody>
                    <a:bodyPr/>
                    <a:lstStyle/>
                    <a:p>
                      <a:r>
                        <a:rPr lang="en-US" sz="900" dirty="0"/>
                        <a:t>1.6</a:t>
                      </a:r>
                    </a:p>
                  </a:txBody>
                  <a:tcPr/>
                </a:tc>
                <a:tc>
                  <a:txBody>
                    <a:bodyPr/>
                    <a:lstStyle/>
                    <a:p>
                      <a:r>
                        <a:rPr lang="en-US" sz="900" dirty="0"/>
                        <a:t>1.6</a:t>
                      </a:r>
                    </a:p>
                  </a:txBody>
                  <a:tcPr/>
                </a:tc>
                <a:tc>
                  <a:txBody>
                    <a:bodyPr/>
                    <a:lstStyle/>
                    <a:p>
                      <a:r>
                        <a:rPr lang="en-US" sz="900" dirty="0"/>
                        <a:t>1.5</a:t>
                      </a:r>
                    </a:p>
                  </a:txBody>
                  <a:tcPr/>
                </a:tc>
                <a:tc>
                  <a:txBody>
                    <a:bodyPr/>
                    <a:lstStyle/>
                    <a:p>
                      <a:r>
                        <a:rPr lang="en-US" sz="900" dirty="0"/>
                        <a:t>1.6</a:t>
                      </a:r>
                    </a:p>
                  </a:txBody>
                  <a:tcPr/>
                </a:tc>
                <a:tc>
                  <a:txBody>
                    <a:bodyPr/>
                    <a:lstStyle/>
                    <a:p>
                      <a:r>
                        <a:rPr lang="en-US" sz="900" dirty="0"/>
                        <a:t>1.6</a:t>
                      </a:r>
                    </a:p>
                  </a:txBody>
                  <a:tcPr/>
                </a:tc>
                <a:extLst>
                  <a:ext uri="{0D108BD9-81ED-4DB2-BD59-A6C34878D82A}">
                    <a16:rowId xmlns:a16="http://schemas.microsoft.com/office/drawing/2014/main" val="18006961"/>
                  </a:ext>
                </a:extLst>
              </a:tr>
            </a:tbl>
          </a:graphicData>
        </a:graphic>
      </p:graphicFrame>
    </p:spTree>
    <p:extLst>
      <p:ext uri="{BB962C8B-B14F-4D97-AF65-F5344CB8AC3E}">
        <p14:creationId xmlns:p14="http://schemas.microsoft.com/office/powerpoint/2010/main" val="359295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320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HDR Image Requirements</a:t>
            </a:r>
            <a:endParaRPr sz="3000"/>
          </a:p>
        </p:txBody>
      </p:sp>
      <p:sp>
        <p:nvSpPr>
          <p:cNvPr id="74" name="Shape 74"/>
          <p:cNvSpPr txBox="1">
            <a:spLocks noGrp="1"/>
          </p:cNvSpPr>
          <p:nvPr>
            <p:ph type="body" idx="1"/>
          </p:nvPr>
        </p:nvSpPr>
        <p:spPr>
          <a:xfrm>
            <a:off x="262950" y="818825"/>
            <a:ext cx="8618100" cy="3870600"/>
          </a:xfrm>
          <a:prstGeom prst="rect">
            <a:avLst/>
          </a:prstGeom>
        </p:spPr>
        <p:txBody>
          <a:bodyPr spcFirstLastPara="1" wrap="square" lIns="91425" tIns="91425" rIns="91425" bIns="91425" anchor="t" anchorCtr="0">
            <a:noAutofit/>
          </a:bodyPr>
          <a:lstStyle/>
          <a:p>
            <a:pPr marL="114300" lvl="0" indent="0" rtl="0">
              <a:lnSpc>
                <a:spcPct val="115000"/>
              </a:lnSpc>
              <a:spcBef>
                <a:spcPts val="0"/>
              </a:spcBef>
              <a:spcAft>
                <a:spcPts val="0"/>
              </a:spcAft>
              <a:buClr>
                <a:schemeClr val="dk1"/>
              </a:buClr>
              <a:buSzPts val="1800"/>
              <a:buNone/>
            </a:pPr>
            <a:r>
              <a:rPr lang="en" sz="1800" dirty="0">
                <a:solidFill>
                  <a:schemeClr val="dk1"/>
                </a:solidFill>
                <a:latin typeface="Trebuchet MS"/>
                <a:ea typeface="Trebuchet MS"/>
                <a:cs typeface="Trebuchet MS"/>
                <a:sym typeface="Trebuchet MS"/>
              </a:rPr>
              <a:t>What else besides camera settings must be controlled for an HDR image set?</a:t>
            </a:r>
            <a:endParaRPr sz="1800" dirty="0">
              <a:solidFill>
                <a:schemeClr val="dk1"/>
              </a:solidFill>
              <a:latin typeface="Trebuchet MS"/>
              <a:ea typeface="Trebuchet MS"/>
              <a:cs typeface="Trebuchet MS"/>
              <a:sym typeface="Trebuchet MS"/>
            </a:endParaRPr>
          </a:p>
          <a:p>
            <a:pPr marL="0" lvl="0" indent="0" rtl="0">
              <a:lnSpc>
                <a:spcPct val="115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sp>
        <p:nvSpPr>
          <p:cNvPr id="3" name="Rectangle 2">
            <a:extLst>
              <a:ext uri="{FF2B5EF4-FFF2-40B4-BE49-F238E27FC236}">
                <a16:creationId xmlns:a16="http://schemas.microsoft.com/office/drawing/2014/main" id="{7FA6DF97-513A-C145-89F1-DA5878EF52F6}"/>
              </a:ext>
            </a:extLst>
          </p:cNvPr>
          <p:cNvSpPr/>
          <p:nvPr/>
        </p:nvSpPr>
        <p:spPr>
          <a:xfrm>
            <a:off x="457199" y="1251736"/>
            <a:ext cx="8004629" cy="1200329"/>
          </a:xfrm>
          <a:prstGeom prst="rect">
            <a:avLst/>
          </a:prstGeom>
        </p:spPr>
        <p:txBody>
          <a:bodyPr wrap="square">
            <a:spAutoFit/>
          </a:bodyPr>
          <a:lstStyle/>
          <a:p>
            <a:r>
              <a:rPr lang="en-US" sz="1200" dirty="0">
                <a:solidFill>
                  <a:schemeClr val="accent1"/>
                </a:solidFill>
                <a:latin typeface="Trebuchet MS"/>
                <a:ea typeface="Trebuchet MS"/>
                <a:cs typeface="Trebuchet MS"/>
                <a:sym typeface="Trebuchet MS"/>
              </a:rPr>
              <a:t>Movement in any way in with regards to the scene must controlled for successful implementation of HDR. This includes but is not limited to: camera movement, camera angle, number of light sources, angle of light sources, position of light sources, movement of objects in the scene, change of intensity of light in the scene, </a:t>
            </a:r>
            <a:r>
              <a:rPr lang="en-US" sz="1200" dirty="0" err="1">
                <a:solidFill>
                  <a:schemeClr val="accent1"/>
                </a:solidFill>
                <a:latin typeface="Trebuchet MS"/>
                <a:ea typeface="Trebuchet MS"/>
                <a:cs typeface="Trebuchet MS"/>
                <a:sym typeface="Trebuchet MS"/>
              </a:rPr>
              <a:t>etc</a:t>
            </a:r>
            <a:r>
              <a:rPr lang="en-US" sz="1200" dirty="0">
                <a:solidFill>
                  <a:schemeClr val="accent1"/>
                </a:solidFill>
                <a:latin typeface="Trebuchet MS"/>
                <a:ea typeface="Trebuchet MS"/>
                <a:cs typeface="Trebuchet MS"/>
                <a:sym typeface="Trebuchet MS"/>
              </a:rPr>
              <a:t>… This is all due to the fact that images must be combined as part of the HDR workflow. Any movement between images will prevent success in an accurate combination representative of the original scene as changes in positioning drastically affects the light captured by the light sensor. </a:t>
            </a:r>
            <a:endParaRPr lang="en-US" sz="1200" dirty="0"/>
          </a:p>
        </p:txBody>
      </p:sp>
    </p:spTree>
    <p:extLst>
      <p:ext uri="{BB962C8B-B14F-4D97-AF65-F5344CB8AC3E}">
        <p14:creationId xmlns:p14="http://schemas.microsoft.com/office/powerpoint/2010/main" val="33256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97525"/>
            <a:ext cx="8229600" cy="5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Discussion of Results</a:t>
            </a:r>
            <a:endParaRPr sz="3000"/>
          </a:p>
        </p:txBody>
      </p:sp>
      <p:sp>
        <p:nvSpPr>
          <p:cNvPr id="80" name="Shape 80"/>
          <p:cNvSpPr txBox="1">
            <a:spLocks noGrp="1"/>
          </p:cNvSpPr>
          <p:nvPr>
            <p:ph type="body" idx="1"/>
          </p:nvPr>
        </p:nvSpPr>
        <p:spPr>
          <a:xfrm>
            <a:off x="497150" y="764775"/>
            <a:ext cx="8274000" cy="4245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400" dirty="0">
              <a:solidFill>
                <a:schemeClr val="dk1"/>
              </a:solidFill>
              <a:latin typeface="Trebuchet MS"/>
              <a:ea typeface="Trebuchet MS"/>
              <a:cs typeface="Trebuchet MS"/>
              <a:sym typeface="Trebuchet MS"/>
            </a:endParaRPr>
          </a:p>
          <a:p>
            <a:pPr marL="457200" lvl="0" indent="-317500" rtl="0">
              <a:lnSpc>
                <a:spcPct val="100000"/>
              </a:lnSpc>
              <a:spcBef>
                <a:spcPts val="0"/>
              </a:spcBef>
              <a:spcAft>
                <a:spcPts val="0"/>
              </a:spcAft>
              <a:buClr>
                <a:schemeClr val="dk1"/>
              </a:buClr>
              <a:buSzPts val="1400"/>
              <a:buChar char="●"/>
            </a:pPr>
            <a:r>
              <a:rPr lang="en" sz="1400" dirty="0">
                <a:solidFill>
                  <a:schemeClr val="dk1"/>
                </a:solidFill>
              </a:rPr>
              <a:t>How well does your HDR output represent the input image set? Discuss!</a:t>
            </a:r>
            <a:endParaRPr sz="1400" dirty="0">
              <a:solidFill>
                <a:schemeClr val="dk1"/>
              </a:solidFill>
            </a:endParaRPr>
          </a:p>
        </p:txBody>
      </p:sp>
      <p:sp>
        <p:nvSpPr>
          <p:cNvPr id="2" name="Rectangle 1">
            <a:extLst>
              <a:ext uri="{FF2B5EF4-FFF2-40B4-BE49-F238E27FC236}">
                <a16:creationId xmlns:a16="http://schemas.microsoft.com/office/drawing/2014/main" id="{63CE6D5E-5AF7-2248-9CE9-B61DBE276A91}"/>
              </a:ext>
            </a:extLst>
          </p:cNvPr>
          <p:cNvSpPr/>
          <p:nvPr/>
        </p:nvSpPr>
        <p:spPr>
          <a:xfrm>
            <a:off x="693123" y="1351062"/>
            <a:ext cx="7485677" cy="3108543"/>
          </a:xfrm>
          <a:prstGeom prst="rect">
            <a:avLst/>
          </a:prstGeom>
        </p:spPr>
        <p:txBody>
          <a:bodyPr wrap="square">
            <a:spAutoFit/>
          </a:bodyPr>
          <a:lstStyle/>
          <a:p>
            <a:r>
              <a:rPr lang="en-US" dirty="0">
                <a:solidFill>
                  <a:schemeClr val="accent1"/>
                </a:solidFill>
                <a:latin typeface="Trebuchet MS"/>
                <a:ea typeface="Trebuchet MS"/>
                <a:cs typeface="Trebuchet MS"/>
                <a:sym typeface="Trebuchet MS"/>
              </a:rPr>
              <a:t>My HDR output represents the input image set fairly accurately. In fact, it conveys the scene a bit better than a single shot with static exposure. This is due to the scene selected. My shot is similar to the default selected sample, it’s an indoor setting with it’s own letting set a against a backdrop of large windows that have a much higher light intensity from the sun. This results in heavy shadowing at higher exposure values in the foreground, and heavy blooming at lower exposure values in the background. The only image that accurately represented the light in the room was the HDR artifact as it captured the detailed through the windows as well as the light shadow and detail in the foreground, maintaining the details of both parts of the scene. This is accurately scene the details of the building through the window and the couch in the foreground. At higher shutter speeds, the couch detail is mostly lost with dark shadows, while the features in the buildings are extremely clear through the window. At lower shutter speeds the couch is bright and vibrant with detail; however, the window loses all detail and the </a:t>
            </a:r>
            <a:r>
              <a:rPr lang="en-US" dirty="0" err="1">
                <a:solidFill>
                  <a:schemeClr val="accent1"/>
                </a:solidFill>
                <a:latin typeface="Trebuchet MS"/>
                <a:ea typeface="Trebuchet MS"/>
                <a:cs typeface="Trebuchet MS"/>
                <a:sym typeface="Trebuchet MS"/>
              </a:rPr>
              <a:t>buidlings</a:t>
            </a:r>
            <a:r>
              <a:rPr lang="en-US" dirty="0">
                <a:solidFill>
                  <a:schemeClr val="accent1"/>
                </a:solidFill>
                <a:latin typeface="Trebuchet MS"/>
                <a:ea typeface="Trebuchet MS"/>
                <a:cs typeface="Trebuchet MS"/>
                <a:sym typeface="Trebuchet MS"/>
              </a:rPr>
              <a:t> are hardly seen. The HDR artifact retains both of these areas unlike the other images.</a:t>
            </a:r>
            <a:endParaRPr lang="en-US" dirty="0"/>
          </a:p>
        </p:txBody>
      </p:sp>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1860</Words>
  <Application>Microsoft Macintosh PowerPoint</Application>
  <PresentationFormat>On-screen Show (16:9)</PresentationFormat>
  <Paragraphs>128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Light Gradient</vt:lpstr>
      <vt:lpstr>PowerPoint Presentation</vt:lpstr>
      <vt:lpstr>Result from Example Input</vt:lpstr>
      <vt:lpstr>HDR Image Components Thumbnails</vt:lpstr>
      <vt:lpstr>HDR Image Components Thumbnails</vt:lpstr>
      <vt:lpstr>Final HDR Image</vt:lpstr>
      <vt:lpstr>HDR Image Requirements</vt:lpstr>
      <vt:lpstr>HDR Image Requirements</vt:lpstr>
      <vt:lpstr>HDR Image Requirements</vt:lpstr>
      <vt:lpstr>Discussion of Results</vt:lpstr>
      <vt:lpstr>Discussion of Results</vt:lpstr>
      <vt:lpstr>Discussion of Results</vt:lpstr>
      <vt:lpstr>Resources</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Miller, Ryan (GE Digital)</cp:lastModifiedBy>
  <cp:revision>13</cp:revision>
  <dcterms:modified xsi:type="dcterms:W3CDTF">2018-03-26T19:27:00Z</dcterms:modified>
</cp:coreProperties>
</file>