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7"/>
  </p:notesMasterIdLst>
  <p:sldIdLst>
    <p:sldId id="473" r:id="rId2"/>
    <p:sldId id="474" r:id="rId3"/>
    <p:sldId id="475" r:id="rId4"/>
    <p:sldId id="335" r:id="rId5"/>
    <p:sldId id="336" r:id="rId6"/>
    <p:sldId id="342" r:id="rId7"/>
    <p:sldId id="338" r:id="rId8"/>
    <p:sldId id="339" r:id="rId9"/>
    <p:sldId id="340" r:id="rId10"/>
    <p:sldId id="341" r:id="rId11"/>
    <p:sldId id="380" r:id="rId12"/>
    <p:sldId id="381" r:id="rId13"/>
    <p:sldId id="383" r:id="rId14"/>
    <p:sldId id="384" r:id="rId15"/>
    <p:sldId id="385" r:id="rId16"/>
    <p:sldId id="465" r:id="rId17"/>
    <p:sldId id="466" r:id="rId18"/>
    <p:sldId id="476" r:id="rId19"/>
    <p:sldId id="468" r:id="rId20"/>
    <p:sldId id="469" r:id="rId21"/>
    <p:sldId id="470" r:id="rId22"/>
    <p:sldId id="471" r:id="rId23"/>
    <p:sldId id="386" r:id="rId24"/>
    <p:sldId id="387" r:id="rId25"/>
    <p:sldId id="388" r:id="rId26"/>
    <p:sldId id="389" r:id="rId27"/>
    <p:sldId id="391" r:id="rId28"/>
    <p:sldId id="392" r:id="rId29"/>
    <p:sldId id="393" r:id="rId30"/>
    <p:sldId id="394" r:id="rId31"/>
    <p:sldId id="395" r:id="rId32"/>
    <p:sldId id="396" r:id="rId33"/>
    <p:sldId id="433" r:id="rId34"/>
    <p:sldId id="290" r:id="rId35"/>
    <p:sldId id="401" r:id="rId36"/>
    <p:sldId id="404" r:id="rId37"/>
    <p:sldId id="403" r:id="rId38"/>
    <p:sldId id="402" r:id="rId39"/>
    <p:sldId id="405" r:id="rId40"/>
    <p:sldId id="399" r:id="rId41"/>
    <p:sldId id="408" r:id="rId42"/>
    <p:sldId id="409" r:id="rId43"/>
    <p:sldId id="410" r:id="rId44"/>
    <p:sldId id="411" r:id="rId45"/>
    <p:sldId id="412" r:id="rId46"/>
    <p:sldId id="413" r:id="rId47"/>
    <p:sldId id="414" r:id="rId48"/>
    <p:sldId id="415" r:id="rId49"/>
    <p:sldId id="472" r:id="rId50"/>
    <p:sldId id="406" r:id="rId51"/>
    <p:sldId id="259" r:id="rId52"/>
    <p:sldId id="419" r:id="rId53"/>
    <p:sldId id="418" r:id="rId54"/>
    <p:sldId id="417" r:id="rId55"/>
    <p:sldId id="416" r:id="rId56"/>
    <p:sldId id="260" r:id="rId57"/>
    <p:sldId id="420" r:id="rId58"/>
    <p:sldId id="261" r:id="rId59"/>
    <p:sldId id="422" r:id="rId60"/>
    <p:sldId id="477" r:id="rId61"/>
    <p:sldId id="435" r:id="rId62"/>
    <p:sldId id="287" r:id="rId63"/>
    <p:sldId id="434" r:id="rId64"/>
    <p:sldId id="437" r:id="rId65"/>
    <p:sldId id="438" r:id="rId66"/>
    <p:sldId id="439" r:id="rId67"/>
    <p:sldId id="448" r:id="rId68"/>
    <p:sldId id="454" r:id="rId69"/>
    <p:sldId id="451" r:id="rId70"/>
    <p:sldId id="453" r:id="rId71"/>
    <p:sldId id="452" r:id="rId72"/>
    <p:sldId id="441" r:id="rId73"/>
    <p:sldId id="455" r:id="rId74"/>
    <p:sldId id="478" r:id="rId75"/>
    <p:sldId id="480" r:id="rId76"/>
    <p:sldId id="481" r:id="rId77"/>
    <p:sldId id="456" r:id="rId78"/>
    <p:sldId id="457" r:id="rId79"/>
    <p:sldId id="458" r:id="rId80"/>
    <p:sldId id="459" r:id="rId81"/>
    <p:sldId id="460" r:id="rId82"/>
    <p:sldId id="461" r:id="rId83"/>
    <p:sldId id="462" r:id="rId84"/>
    <p:sldId id="463" r:id="rId85"/>
    <p:sldId id="436" r:id="rId8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24"/>
    <p:restoredTop sz="94951"/>
  </p:normalViewPr>
  <p:slideViewPr>
    <p:cSldViewPr snapToGrid="0" snapToObjects="1">
      <p:cViewPr varScale="1">
        <p:scale>
          <a:sx n="121" d="100"/>
          <a:sy n="121" d="100"/>
        </p:scale>
        <p:origin x="20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11B052-F350-6C49-8540-DBABB9517F3C}" type="datetimeFigureOut">
              <a:rPr lang="en-US" smtClean="0"/>
              <a:t>9/15/25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7592C-5757-414F-837F-C7B2A1277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24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B8541-33F1-3B43-97A9-16C94C395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C8A761-097B-E341-8B36-B14B3F4FA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15E97-5409-CD48-9965-2116F007F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0C778-9AA3-A743-99B8-1D518C373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01A43-8629-1246-9EE4-D603AD38F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9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26C65-DDDA-0E4D-A6DC-AE7AB59E4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F1B49E-E508-9B4B-BDEE-6D50697C0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49EEA-EA1C-7646-99AC-3A0223927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03179-E549-204A-AA81-EEF7C93A6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69AD9-97CE-3D48-9E51-A2E4C86AA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78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411BB3-78FF-FC48-914D-4E0987A135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6EC77-646E-214A-BF29-5460744BF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E0E24-D0B6-504D-BFEC-786D6092F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3EB5B-1168-A84B-888B-508EA9A37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1BEA7-3C35-E842-A920-13A099C42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92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25705-A638-F34C-A8CC-D32770BF1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45A4F-A27A-4240-9F19-63D525674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3C196-ADC3-714A-8EE6-F8DDB0AFC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EBFC4-2634-8645-98CC-B1F37E9DF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98A1C-B0B0-364E-B25F-E9304D84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04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FA50F-4324-5C4E-B01B-97021792D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7E194-D78F-AB4D-84E1-DF0C41F03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3B318-2D8A-CD4D-9A10-1B6DAADD6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257D9-8B3C-1945-9B15-BDE1EACEC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AA415-26CC-7449-A8C5-670C3E2D7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2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65588-E7DE-8749-874E-4CBE93AFA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729E8-84DA-8642-AC0E-46E821448A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C14C91-5FB0-514F-A5CE-B70E272D6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DF8BB-3242-FB44-B5FA-ED92CB4A7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9C2143-F8CB-9148-8117-188EA7D60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42A7B-B655-7543-A3D9-BB0662AE8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74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62902-3371-6B41-928A-89D082EB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9BF00-7D13-7E44-8484-E16DCF660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805B1E-F4E3-8A49-A76D-56EF85F06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66F031-FF27-5C4E-B3BE-857218696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A15255-E64F-B544-8223-503C17ECD1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11B177-F03E-FB4E-8CBB-5A2FD3547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499ED0-35B7-C644-8936-E1E6E4BC3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D9463A-8C96-644D-8C20-E07CA5F61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29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E1D63-45D9-724C-88CB-5A43279F8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716509-221A-A241-9BA0-9D8E24A1C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346868-B2F3-9043-8E58-3BEFACC7B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3FCDBF-BDED-E04F-9D10-4E2240480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56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31E256-0F26-6649-BC1C-B5EB8552E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0535BB-423B-F440-AEA2-84108E650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40168-BBEF-AA49-BD04-7FDFA84AD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3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7401F-6C4A-1B4F-82FC-20E41990C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F7B3C-EBD8-6940-8EBE-2B285B35F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9908F0-3B92-5848-82FE-FA513F27E5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EFB407-FF9C-6F42-90A7-0E4BC81D0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9ADAF-68F7-D54C-87EF-4232FF469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07F8A-F17F-9E44-84CF-720EABAB6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03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6D791-61E9-024B-9DAF-CAA2686DC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9D3001-8FF0-C748-8125-A87698C06F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B45994-0675-0441-AD4A-57E6C815B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9D4F86-981B-E34F-80F1-22076E334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EC0FBC-1190-0F44-8791-AFD8B5CBE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D80A9-E691-8F42-9BC2-B971AF159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87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0B1CFC-4019-7A4E-B899-316461D50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DB14D-7FD0-4A40-8EB8-6E06B06A4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19CE6-0C8F-9842-A391-6243578D60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77"/>
              </a:defRPr>
            </a:lvl1pPr>
          </a:lstStyle>
          <a:p>
            <a:r>
              <a:rPr lang="en-US"/>
              <a:t>Fall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E2A4E-F8A6-8C47-AD5D-E8246414A4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77"/>
              </a:defRPr>
            </a:lvl1pPr>
          </a:lstStyle>
          <a:p>
            <a:r>
              <a:rPr lang="en-US"/>
              <a:t>Tom Silver - Princeton University - Fall 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97B10-9E66-2F46-881A-E78CF41F9B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77"/>
              </a:defRPr>
            </a:lvl1pPr>
          </a:lstStyle>
          <a:p>
            <a:fld id="{A2060099-932A-9345-A983-616282D95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1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ato" panose="020F0502020204030203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1.png"/><Relationship Id="rId2" Type="http://schemas.openxmlformats.org/officeDocument/2006/relationships/image" Target="../media/image2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1.png"/><Relationship Id="rId4" Type="http://schemas.openxmlformats.org/officeDocument/2006/relationships/image" Target="../media/image30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1.png"/><Relationship Id="rId2" Type="http://schemas.openxmlformats.org/officeDocument/2006/relationships/image" Target="../media/image3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1.png"/><Relationship Id="rId4" Type="http://schemas.openxmlformats.org/officeDocument/2006/relationships/image" Target="../media/image30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1.png"/><Relationship Id="rId4" Type="http://schemas.openxmlformats.org/officeDocument/2006/relationships/image" Target="../media/image30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1.png"/><Relationship Id="rId4" Type="http://schemas.openxmlformats.org/officeDocument/2006/relationships/image" Target="../media/image30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png"/><Relationship Id="rId3" Type="http://schemas.openxmlformats.org/officeDocument/2006/relationships/image" Target="../media/image290.png"/><Relationship Id="rId7" Type="http://schemas.openxmlformats.org/officeDocument/2006/relationships/image" Target="../media/image33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5" Type="http://schemas.openxmlformats.org/officeDocument/2006/relationships/image" Target="../media/image310.png"/><Relationship Id="rId4" Type="http://schemas.openxmlformats.org/officeDocument/2006/relationships/image" Target="../media/image30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9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pmml/rpmml-code/blob/main/scripts/treasure_hunt_pomdp_walkthrough.p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10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7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5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0.png"/><Relationship Id="rId3" Type="http://schemas.openxmlformats.org/officeDocument/2006/relationships/image" Target="../media/image390.png"/><Relationship Id="rId7" Type="http://schemas.openxmlformats.org/officeDocument/2006/relationships/image" Target="../media/image43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5" Type="http://schemas.openxmlformats.org/officeDocument/2006/relationships/image" Target="../media/image410.png"/><Relationship Id="rId10" Type="http://schemas.openxmlformats.org/officeDocument/2006/relationships/image" Target="../media/image460.png"/><Relationship Id="rId4" Type="http://schemas.openxmlformats.org/officeDocument/2006/relationships/image" Target="../media/image400.png"/><Relationship Id="rId9" Type="http://schemas.openxmlformats.org/officeDocument/2006/relationships/image" Target="../media/image45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0.png"/><Relationship Id="rId5" Type="http://schemas.openxmlformats.org/officeDocument/2006/relationships/image" Target="../media/image520.png"/><Relationship Id="rId4" Type="http://schemas.openxmlformats.org/officeDocument/2006/relationships/image" Target="../media/image510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37.png"/><Relationship Id="rId7" Type="http://schemas.openxmlformats.org/officeDocument/2006/relationships/image" Target="NULL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6.png"/><Relationship Id="rId4" Type="http://schemas.microsoft.com/office/2007/relationships/hdphoto" Target="../media/hdphoto2.wdp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gif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0.png"/><Relationship Id="rId5" Type="http://schemas.openxmlformats.org/officeDocument/2006/relationships/image" Target="../media/image730.png"/><Relationship Id="rId4" Type="http://schemas.openxmlformats.org/officeDocument/2006/relationships/image" Target="../media/image720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hyperlink" Target="https://pomdp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5BDF-FBB7-6296-E91B-8EFA696A0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(First, let’s finish off MCTS…)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7F2A0-3672-C761-378C-07D727C4D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65CD73-D719-73D1-3E7C-9F1E912B0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06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778F9-5DD8-9B5E-F3DF-33A2115A4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Hidden Markov Model (HMM)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E52D1-735B-CE6A-20A6-2C5A4791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43E47-405E-F838-FA5A-BF8133CD5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3D358929-57AB-3CBF-94FE-1BEA979F59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HMM</a:t>
                </a:r>
                <a:r>
                  <a:rPr lang="en-US" dirty="0"/>
                  <a:t>: sequence of random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,…,  </m:t>
                    </m:r>
                  </m:oMath>
                </a14:m>
                <a:r>
                  <a:rPr lang="en-US" dirty="0"/>
                  <a:t>with domain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dirty="0"/>
                  <a:t> and random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,…, </m:t>
                    </m:r>
                  </m:oMath>
                </a14:m>
                <a:r>
                  <a:rPr lang="en-US" dirty="0"/>
                  <a:t>with domain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err="1"/>
                  <a:t>s.t.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  </a:t>
                </a:r>
                <a:br>
                  <a:rPr lang="en-US" dirty="0"/>
                </a:br>
                <a:endParaRPr lang="en-US" i="1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,…,</m:t>
                    </m:r>
                  </m:oMath>
                </a14:m>
                <a:r>
                  <a:rPr lang="en-US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  <m:nary>
                      <m:naryPr>
                        <m:chr m:val="∏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3D358929-57AB-3CBF-94FE-1BEA979F59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206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ular Callout 16">
            <a:extLst>
              <a:ext uri="{FF2B5EF4-FFF2-40B4-BE49-F238E27FC236}">
                <a16:creationId xmlns:a16="http://schemas.microsoft.com/office/drawing/2014/main" id="{F54C67B5-5C97-F6B9-0BE5-14A8DCE8F72F}"/>
              </a:ext>
            </a:extLst>
          </p:cNvPr>
          <p:cNvSpPr/>
          <p:nvPr/>
        </p:nvSpPr>
        <p:spPr>
          <a:xfrm>
            <a:off x="8153400" y="2787593"/>
            <a:ext cx="3044857" cy="641407"/>
          </a:xfrm>
          <a:prstGeom prst="wedgeRectCallout">
            <a:avLst>
              <a:gd name="adj1" fmla="val -39282"/>
              <a:gd name="adj2" fmla="val -73825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77"/>
              </a:rPr>
              <a:t>The </a:t>
            </a:r>
            <a:r>
              <a:rPr lang="en-US" b="1" dirty="0">
                <a:latin typeface="Lato" panose="020F0502020204030203" pitchFamily="34" charset="77"/>
              </a:rPr>
              <a:t>observation space</a:t>
            </a:r>
            <a:endParaRPr lang="en-US" dirty="0">
              <a:latin typeface="Lato" panose="020F0502020204030203" pitchFamily="34" charset="77"/>
            </a:endParaRPr>
          </a:p>
        </p:txBody>
      </p:sp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0C4444F5-9B6E-E31F-6529-193C29FF21A8}"/>
              </a:ext>
            </a:extLst>
          </p:cNvPr>
          <p:cNvSpPr/>
          <p:nvPr/>
        </p:nvSpPr>
        <p:spPr>
          <a:xfrm>
            <a:off x="4803530" y="4358487"/>
            <a:ext cx="2584939" cy="641407"/>
          </a:xfrm>
          <a:prstGeom prst="wedgeRectCallout">
            <a:avLst>
              <a:gd name="adj1" fmla="val 24664"/>
              <a:gd name="adj2" fmla="val -7199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77"/>
              </a:rPr>
              <a:t>Initial state distribution</a:t>
            </a: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D9190587-7F8A-A7DB-7B75-9444EDE035EC}"/>
              </a:ext>
            </a:extLst>
          </p:cNvPr>
          <p:cNvSpPr/>
          <p:nvPr/>
        </p:nvSpPr>
        <p:spPr>
          <a:xfrm>
            <a:off x="7609635" y="4358487"/>
            <a:ext cx="2066193" cy="641407"/>
          </a:xfrm>
          <a:prstGeom prst="wedgeRectCallout">
            <a:avLst>
              <a:gd name="adj1" fmla="val -12524"/>
              <a:gd name="adj2" fmla="val -7930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77"/>
              </a:rPr>
              <a:t>Transition model</a:t>
            </a:r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6FC9BE33-55BF-5E6A-ABCF-413DF5BF2DE7}"/>
              </a:ext>
            </a:extLst>
          </p:cNvPr>
          <p:cNvSpPr/>
          <p:nvPr/>
        </p:nvSpPr>
        <p:spPr>
          <a:xfrm>
            <a:off x="9778404" y="4358486"/>
            <a:ext cx="2167411" cy="641407"/>
          </a:xfrm>
          <a:prstGeom prst="wedgeRectCallout">
            <a:avLst>
              <a:gd name="adj1" fmla="val -32536"/>
              <a:gd name="adj2" fmla="val -7930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Lato" panose="020F0502020204030203" pitchFamily="34" charset="77"/>
              </a:rPr>
              <a:t>Observation model</a:t>
            </a:r>
          </a:p>
        </p:txBody>
      </p:sp>
    </p:spTree>
    <p:extLst>
      <p:ext uri="{BB962C8B-B14F-4D97-AF65-F5344CB8AC3E}">
        <p14:creationId xmlns:p14="http://schemas.microsoft.com/office/powerpoint/2010/main" val="3909302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FFB9E6-25C7-8349-BEB8-2C51980A7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Example</a:t>
            </a: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0F8726-CAD8-4341-958C-D9051A610B26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24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Lato" panose="020F0502020204030203" pitchFamily="34" charset="77"/>
              </a:rPr>
              <a:t>How would we represent this scenario as </a:t>
            </a:r>
            <a:r>
              <a:rPr lang="en-US" sz="2400" dirty="0">
                <a:latin typeface="Lato" panose="020F0502020204030203" pitchFamily="34" charset="77"/>
              </a:rPr>
              <a:t>a Hidden Markov Model</a:t>
            </a:r>
            <a:r>
              <a:rPr kumimoji="0" lang="en-US" sz="24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Lato" panose="020F0502020204030203" pitchFamily="34" charset="77"/>
              </a:rPr>
              <a:t>?</a:t>
            </a:r>
          </a:p>
        </p:txBody>
      </p:sp>
      <p:pic>
        <p:nvPicPr>
          <p:cNvPr id="1026" name="Picture 2" descr="People Running at Jogging Track with wear Smartwatch, Sport Equipment with  Health Information in Mobile Device. Concept in Cartoon Illustration Vector  4599669 Vector Art at Vecteezy">
            <a:extLst>
              <a:ext uri="{FF2B5EF4-FFF2-40B4-BE49-F238E27FC236}">
                <a16:creationId xmlns:a16="http://schemas.microsoft.com/office/drawing/2014/main" id="{D4688A78-19D0-F6D1-6D07-495E935CBE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7DFFE-53B1-545C-C1AE-0271B369D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Tom Silver - Princeton University - Fall 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88E8F-608E-AC5A-CA0B-975A8ECF2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A2060099-932A-9345-A983-616282D95534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11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24450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7C843-6175-8C97-7B93-7DDE3EB1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HMM Inference: Filtering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EEC6FA-FE8A-0D62-326A-031DEC4F8B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As we receive observations, maintain </a:t>
                </a:r>
                <a:r>
                  <a:rPr lang="en-US" b="1" dirty="0"/>
                  <a:t>belief</a:t>
                </a:r>
                <a:r>
                  <a:rPr lang="en-US" dirty="0"/>
                  <a:t> about current state:</a:t>
                </a:r>
                <a:br>
                  <a:rPr lang="en-US" dirty="0"/>
                </a:b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br>
                  <a:rPr lang="en-US" b="0" dirty="0">
                    <a:latin typeface="Cambria Math" panose="02040503050406030204" pitchFamily="18" charset="0"/>
                  </a:rPr>
                </a:br>
                <a:r>
                  <a:rPr lang="en-US" b="0" dirty="0">
                    <a:latin typeface="Cambria Math" panose="02040503050406030204" pitchFamily="18" charset="0"/>
                  </a:rPr>
                  <a:t>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EEC6FA-FE8A-0D62-326A-031DEC4F8B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93116B-0961-44C5-27EB-EE1032B27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35877B-9BA2-B29E-04DA-0294D2778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38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7C843-6175-8C97-7B93-7DDE3EB1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HMM Inference: Filtering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EEC6FA-FE8A-0D62-326A-031DEC4F8B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As we receive observations, maintain </a:t>
                </a:r>
                <a:r>
                  <a:rPr lang="en-US" b="1" dirty="0"/>
                  <a:t>belief</a:t>
                </a:r>
                <a:r>
                  <a:rPr lang="en-US" dirty="0"/>
                  <a:t> about current state: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∝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b="0" dirty="0">
                    <a:solidFill>
                      <a:srgbClr val="FF0000"/>
                    </a:solidFill>
                  </a:rPr>
                  <a:t>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br>
                  <a:rPr lang="en-US" b="0" dirty="0">
                    <a:latin typeface="Cambria Math" panose="02040503050406030204" pitchFamily="18" charset="0"/>
                  </a:rPr>
                </a:br>
                <a:r>
                  <a:rPr lang="en-US" b="0" dirty="0">
                    <a:latin typeface="Cambria Math" panose="02040503050406030204" pitchFamily="18" charset="0"/>
                  </a:rPr>
                  <a:t>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EEC6FA-FE8A-0D62-326A-031DEC4F8B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93116B-0961-44C5-27EB-EE1032B27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35877B-9BA2-B29E-04DA-0294D2778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3DA27413-875D-0816-543B-B71C11D15944}"/>
              </a:ext>
            </a:extLst>
          </p:cNvPr>
          <p:cNvSpPr/>
          <p:nvPr/>
        </p:nvSpPr>
        <p:spPr>
          <a:xfrm>
            <a:off x="9012116" y="2541410"/>
            <a:ext cx="1940168" cy="506592"/>
          </a:xfrm>
          <a:prstGeom prst="wedgeRectCallout">
            <a:avLst>
              <a:gd name="adj1" fmla="val -69181"/>
              <a:gd name="adj2" fmla="val 2105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77"/>
              </a:rPr>
              <a:t>Bayes’ Theorem</a:t>
            </a:r>
          </a:p>
        </p:txBody>
      </p:sp>
    </p:spTree>
    <p:extLst>
      <p:ext uri="{BB962C8B-B14F-4D97-AF65-F5344CB8AC3E}">
        <p14:creationId xmlns:p14="http://schemas.microsoft.com/office/powerpoint/2010/main" val="3141820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7C843-6175-8C97-7B93-7DDE3EB1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HMM Inference: Filtering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EEC6FA-FE8A-0D62-326A-031DEC4F8B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As we receive observations, maintain </a:t>
                </a:r>
                <a:r>
                  <a:rPr lang="en-US" b="1" dirty="0"/>
                  <a:t>belief</a:t>
                </a:r>
                <a:r>
                  <a:rPr lang="en-US" dirty="0"/>
                  <a:t> about current state: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∝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b="0" dirty="0">
                    <a:solidFill>
                      <a:srgbClr val="FF0000"/>
                    </a:solidFill>
                  </a:rPr>
                  <a:t>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br>
                  <a:rPr lang="en-US" b="0" dirty="0">
                    <a:latin typeface="Cambria Math" panose="02040503050406030204" pitchFamily="18" charset="0"/>
                  </a:rPr>
                </a:br>
                <a:r>
                  <a:rPr lang="en-US" b="0" dirty="0">
                    <a:latin typeface="Cambria Math" panose="02040503050406030204" pitchFamily="18" charset="0"/>
                  </a:rPr>
                  <a:t>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EEC6FA-FE8A-0D62-326A-031DEC4F8B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93116B-0961-44C5-27EB-EE1032B27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35877B-9BA2-B29E-04DA-0294D2778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3DA27413-875D-0816-543B-B71C11D15944}"/>
              </a:ext>
            </a:extLst>
          </p:cNvPr>
          <p:cNvSpPr/>
          <p:nvPr/>
        </p:nvSpPr>
        <p:spPr>
          <a:xfrm>
            <a:off x="9012116" y="2541410"/>
            <a:ext cx="1940168" cy="506592"/>
          </a:xfrm>
          <a:prstGeom prst="wedgeRectCallout">
            <a:avLst>
              <a:gd name="adj1" fmla="val -69181"/>
              <a:gd name="adj2" fmla="val 2105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77"/>
              </a:rPr>
              <a:t>Bayes’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ular Callout 6">
                <a:extLst>
                  <a:ext uri="{FF2B5EF4-FFF2-40B4-BE49-F238E27FC236}">
                    <a16:creationId xmlns:a16="http://schemas.microsoft.com/office/drawing/2014/main" id="{9D49A946-10E2-4962-6945-F85CE74EE660}"/>
                  </a:ext>
                </a:extLst>
              </p:cNvPr>
              <p:cNvSpPr/>
              <p:nvPr/>
            </p:nvSpPr>
            <p:spPr>
              <a:xfrm>
                <a:off x="6611816" y="3618238"/>
                <a:ext cx="4161691" cy="753664"/>
              </a:xfrm>
              <a:prstGeom prst="wedgeRectCallout">
                <a:avLst>
                  <a:gd name="adj1" fmla="val -69181"/>
                  <a:gd name="adj2" fmla="val 21054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Lato" panose="020F0502020204030203" pitchFamily="34" charset="77"/>
                  </a:rPr>
                  <a:t>Can we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>
                    <a:latin typeface="Lato" panose="020F0502020204030203" pitchFamily="34" charset="77"/>
                  </a:rPr>
                  <a:t> in terms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US" dirty="0">
                    <a:latin typeface="Lato" panose="020F0502020204030203" pitchFamily="34" charset="77"/>
                  </a:rPr>
                  <a:t>  </a:t>
                </a:r>
              </a:p>
            </p:txBody>
          </p:sp>
        </mc:Choice>
        <mc:Fallback xmlns="">
          <p:sp>
            <p:nvSpPr>
              <p:cNvPr id="7" name="Rectangular Callout 6">
                <a:extLst>
                  <a:ext uri="{FF2B5EF4-FFF2-40B4-BE49-F238E27FC236}">
                    <a16:creationId xmlns:a16="http://schemas.microsoft.com/office/drawing/2014/main" id="{9D49A946-10E2-4962-6945-F85CE74EE6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1816" y="3618238"/>
                <a:ext cx="4161691" cy="753664"/>
              </a:xfrm>
              <a:prstGeom prst="wedgeRectCallout">
                <a:avLst>
                  <a:gd name="adj1" fmla="val -69181"/>
                  <a:gd name="adj2" fmla="val 21054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308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9C5D9-58E3-58ED-AAB2-EB1E2F72F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HMM Inference: Filtering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5F9E1-1764-A84E-5CE8-D52FDEDB8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D0EBD1-A492-84E0-D53E-723D94C4A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84131751-7038-4871-781B-9A411C75803E}"/>
              </a:ext>
            </a:extLst>
          </p:cNvPr>
          <p:cNvSpPr/>
          <p:nvPr/>
        </p:nvSpPr>
        <p:spPr>
          <a:xfrm>
            <a:off x="6648450" y="4301987"/>
            <a:ext cx="3924299" cy="578916"/>
          </a:xfrm>
          <a:prstGeom prst="wedgeRectCallout">
            <a:avLst>
              <a:gd name="adj1" fmla="val -69181"/>
              <a:gd name="adj2" fmla="val 2105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Lato" panose="020F0502020204030203" pitchFamily="34" charset="77"/>
              </a:rPr>
              <a:t>Forward algorithm</a:t>
            </a:r>
            <a:r>
              <a:rPr lang="en-US" dirty="0">
                <a:latin typeface="Lato" panose="020F0502020204030203" pitchFamily="34" charset="77"/>
              </a:rPr>
              <a:t> or </a:t>
            </a:r>
            <a:r>
              <a:rPr lang="en-US" i="1" dirty="0">
                <a:latin typeface="Lato" panose="020F0502020204030203" pitchFamily="34" charset="77"/>
              </a:rPr>
              <a:t>Viterbi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E38195-53AA-C7D5-B60F-0FE5477A9BFE}"/>
                  </a:ext>
                </a:extLst>
              </p:cNvPr>
              <p:cNvSpPr txBox="1"/>
              <p:nvPr/>
            </p:nvSpPr>
            <p:spPr>
              <a:xfrm>
                <a:off x="838200" y="2092509"/>
                <a:ext cx="10515600" cy="12873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′ )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E38195-53AA-C7D5-B60F-0FE5477A9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92509"/>
                <a:ext cx="10515600" cy="1287340"/>
              </a:xfrm>
              <a:prstGeom prst="rect">
                <a:avLst/>
              </a:prstGeom>
              <a:blipFill>
                <a:blip r:embed="rId2"/>
                <a:stretch>
                  <a:fillRect t="-133333" b="-186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F022602B-6DA9-FE5F-D253-5B6695511ABB}"/>
              </a:ext>
            </a:extLst>
          </p:cNvPr>
          <p:cNvSpPr/>
          <p:nvPr/>
        </p:nvSpPr>
        <p:spPr>
          <a:xfrm>
            <a:off x="1922585" y="4307664"/>
            <a:ext cx="3798276" cy="578916"/>
          </a:xfrm>
          <a:prstGeom prst="wedgeRectCallout">
            <a:avLst>
              <a:gd name="adj1" fmla="val -69181"/>
              <a:gd name="adj2" fmla="val 2105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77"/>
              </a:rPr>
              <a:t>Follows from definition of HMM</a:t>
            </a:r>
          </a:p>
        </p:txBody>
      </p:sp>
    </p:spTree>
    <p:extLst>
      <p:ext uri="{BB962C8B-B14F-4D97-AF65-F5344CB8AC3E}">
        <p14:creationId xmlns:p14="http://schemas.microsoft.com/office/powerpoint/2010/main" val="3216086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55716-70AB-3842-38A2-5EEBCB862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HMM Example: Moody Friend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C91E-18D2-83CC-7E2D-CDC1AA49B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02829" cy="4351338"/>
          </a:xfrm>
        </p:spPr>
        <p:txBody>
          <a:bodyPr>
            <a:normAutofit/>
          </a:bodyPr>
          <a:lstStyle/>
          <a:p>
            <a:r>
              <a:rPr lang="en-US" b="1" dirty="0"/>
              <a:t>States</a:t>
            </a:r>
            <a:r>
              <a:rPr lang="en-US" dirty="0"/>
              <a:t>: </a:t>
            </a:r>
            <a:r>
              <a:rPr lang="en-US" i="1" dirty="0"/>
              <a:t>mood </a:t>
            </a:r>
            <a:r>
              <a:rPr lang="en-US" dirty="0"/>
              <a:t>in {0, 1, 2}</a:t>
            </a:r>
          </a:p>
          <a:p>
            <a:r>
              <a:rPr lang="en-US" b="1" dirty="0"/>
              <a:t>Observations:</a:t>
            </a:r>
            <a:r>
              <a:rPr lang="en-US" dirty="0"/>
              <a:t> </a:t>
            </a:r>
            <a:r>
              <a:rPr lang="en-US" i="1" dirty="0"/>
              <a:t>face</a:t>
            </a:r>
            <a:r>
              <a:rPr lang="en-US" dirty="0"/>
              <a:t> in {smile, frown}</a:t>
            </a:r>
          </a:p>
          <a:p>
            <a:r>
              <a:rPr lang="en-US" b="1" dirty="0"/>
              <a:t>Transition distribution:</a:t>
            </a:r>
          </a:p>
          <a:p>
            <a:pPr lvl="1"/>
            <a:r>
              <a:rPr lang="en-US" dirty="0"/>
              <a:t>Stay the same with 0.8 probability</a:t>
            </a:r>
          </a:p>
          <a:p>
            <a:pPr lvl="1"/>
            <a:r>
              <a:rPr lang="en-US" dirty="0"/>
              <a:t>Otherwise, move to adjacent mood with uniform probability</a:t>
            </a:r>
          </a:p>
          <a:p>
            <a:r>
              <a:rPr lang="en-US" b="1" dirty="0"/>
              <a:t>Observation model:</a:t>
            </a:r>
          </a:p>
          <a:p>
            <a:pPr lvl="1"/>
            <a:r>
              <a:rPr lang="en-US" dirty="0"/>
              <a:t>P(smile | mood = 0) = 0.1</a:t>
            </a:r>
          </a:p>
          <a:p>
            <a:pPr lvl="1"/>
            <a:r>
              <a:rPr lang="en-US" dirty="0"/>
              <a:t>P(smile | mood = 1) = 0.5</a:t>
            </a:r>
          </a:p>
          <a:p>
            <a:pPr lvl="1"/>
            <a:r>
              <a:rPr lang="en-US" dirty="0"/>
              <a:t>P(smile | mood = 2) = 0.9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AFD7D-EF99-A1E4-1A07-D0F49D88A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0A9F60-97BB-10E7-16DF-490E7382B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16</a:t>
            </a:fld>
            <a:endParaRPr lang="en-US"/>
          </a:p>
        </p:txBody>
      </p:sp>
      <p:pic>
        <p:nvPicPr>
          <p:cNvPr id="1026" name="Picture 2" descr="Frowns into Smiles — Floyd &amp; Sally McClung">
            <a:extLst>
              <a:ext uri="{FF2B5EF4-FFF2-40B4-BE49-F238E27FC236}">
                <a16:creationId xmlns:a16="http://schemas.microsoft.com/office/drawing/2014/main" id="{CADBE6C3-5F78-3FA9-F455-9FCE442B70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43" r="20151"/>
          <a:stretch/>
        </p:blipFill>
        <p:spPr bwMode="auto">
          <a:xfrm>
            <a:off x="7664177" y="2327955"/>
            <a:ext cx="3787594" cy="220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6277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AA6C33-61DD-6AC5-6B72-5586A1BD8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85D827-5A3D-849E-356B-7EE0CDED2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97A6957D-90E9-D48C-BA9A-8CAD460C1A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78467"/>
                <a:ext cx="10515600" cy="5026788"/>
              </a:xfrm>
              <a:ln>
                <a:noFill/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∝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🙂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′)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endParaRPr lang="en-US" b="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br>
                  <a:rPr lang="en-US" b="0" i="1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b="0" i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∝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🙂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∝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0.1(0.333…)</m:t>
                    </m:r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🙂</m:t>
                    </m:r>
                  </m:oMath>
                </a14:m>
                <a:r>
                  <a:rPr lang="en-US" dirty="0"/>
                  <a:t>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            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∝</m:t>
                    </m:r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5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0.333…</m:t>
                        </m:r>
                      </m:e>
                    </m:d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br>
                  <a:rPr lang="en-US" i="1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🙂</m:t>
                    </m:r>
                  </m:oMath>
                </a14:m>
                <a:r>
                  <a:rPr lang="en-US" dirty="0"/>
                  <a:t>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            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∝</m:t>
                    </m:r>
                    <m:r>
                      <a:rPr lang="en-US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b="0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i="1" dirty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0.333…</m:t>
                    </m:r>
                    <m:r>
                      <a:rPr lang="en-US" i="1" dirty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1" dirty="0">
                  <a:solidFill>
                    <a:schemeClr val="accent6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97A6957D-90E9-D48C-BA9A-8CAD460C1A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78467"/>
                <a:ext cx="10515600" cy="5026788"/>
              </a:xfrm>
              <a:blipFill>
                <a:blip r:embed="rId2"/>
                <a:stretch>
                  <a:fillRect l="-483" t="-12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1">
                <a:extLst>
                  <a:ext uri="{FF2B5EF4-FFF2-40B4-BE49-F238E27FC236}">
                    <a16:creationId xmlns:a16="http://schemas.microsoft.com/office/drawing/2014/main" id="{2081D113-3FCE-D1C4-3B65-FFA0E0D995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9936430"/>
                  </p:ext>
                </p:extLst>
              </p:nvPr>
            </p:nvGraphicFramePr>
            <p:xfrm>
              <a:off x="7946796" y="513874"/>
              <a:ext cx="3912123" cy="914400"/>
            </p:xfrm>
            <a:graphic>
              <a:graphicData uri="http://schemas.openxmlformats.org/drawingml/2006/table">
                <a:tbl>
                  <a:tblPr firstRow="1" bandRow="1">
                    <a:tableStyleId>{5202B0CA-FC54-4496-8BCA-5EF66A818D29}</a:tableStyleId>
                  </a:tblPr>
                  <a:tblGrid>
                    <a:gridCol w="948909">
                      <a:extLst>
                        <a:ext uri="{9D8B030D-6E8A-4147-A177-3AD203B41FA5}">
                          <a16:colId xmlns:a16="http://schemas.microsoft.com/office/drawing/2014/main" val="3513905768"/>
                        </a:ext>
                      </a:extLst>
                    </a:gridCol>
                    <a:gridCol w="1007152">
                      <a:extLst>
                        <a:ext uri="{9D8B030D-6E8A-4147-A177-3AD203B41FA5}">
                          <a16:colId xmlns:a16="http://schemas.microsoft.com/office/drawing/2014/main" val="3574327890"/>
                        </a:ext>
                      </a:extLst>
                    </a:gridCol>
                    <a:gridCol w="978031">
                      <a:extLst>
                        <a:ext uri="{9D8B030D-6E8A-4147-A177-3AD203B41FA5}">
                          <a16:colId xmlns:a16="http://schemas.microsoft.com/office/drawing/2014/main" val="2030869099"/>
                        </a:ext>
                      </a:extLst>
                    </a:gridCol>
                    <a:gridCol w="978031">
                      <a:extLst>
                        <a:ext uri="{9D8B030D-6E8A-4147-A177-3AD203B41FA5}">
                          <a16:colId xmlns:a16="http://schemas.microsoft.com/office/drawing/2014/main" val="15455361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2000" dirty="0" smtClean="0">
                                    <a:solidFill>
                                      <a:schemeClr val="bg1"/>
                                    </a:solidFill>
                                  </a:rPr>
                                  <m:t>s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 smtClean="0">
                                    <a:solidFill>
                                      <a:schemeClr val="bg1"/>
                                    </a:solidFill>
                                  </a:rPr>
                                  <m:t>′</m:t>
                                </m:r>
                                <m:r>
                                  <m:rPr>
                                    <m:nor/>
                                  </m:rPr>
                                  <a:rPr lang="en-US" sz="2000" b="1" i="0" dirty="0" smtClean="0">
                                    <a:solidFill>
                                      <a:schemeClr val="bg1"/>
                                    </a:solidFill>
                                  </a:rPr>
                                  <m:t> = 0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2000" dirty="0" smtClean="0">
                                    <a:solidFill>
                                      <a:schemeClr val="bg1"/>
                                    </a:solidFill>
                                  </a:rPr>
                                  <m:t>s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 smtClean="0">
                                    <a:solidFill>
                                      <a:schemeClr val="bg1"/>
                                    </a:solidFill>
                                  </a:rPr>
                                  <m:t>′</m:t>
                                </m:r>
                                <m:r>
                                  <m:rPr>
                                    <m:nor/>
                                  </m:rPr>
                                  <a:rPr lang="en-US" sz="2000" b="1" i="0" dirty="0" smtClean="0">
                                    <a:solidFill>
                                      <a:schemeClr val="bg1"/>
                                    </a:solidFill>
                                  </a:rPr>
                                  <m:t> = 1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2000" dirty="0" smtClean="0">
                                    <a:solidFill>
                                      <a:schemeClr val="bg1"/>
                                    </a:solidFill>
                                  </a:rPr>
                                  <m:t>s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 smtClean="0">
                                    <a:solidFill>
                                      <a:schemeClr val="bg1"/>
                                    </a:solidFill>
                                  </a:rPr>
                                  <m:t>′</m:t>
                                </m:r>
                                <m:r>
                                  <m:rPr>
                                    <m:nor/>
                                  </m:rPr>
                                  <a:rPr lang="en-US" sz="2000" b="1" i="0" dirty="0" smtClean="0">
                                    <a:solidFill>
                                      <a:schemeClr val="bg1"/>
                                    </a:solidFill>
                                  </a:rPr>
                                  <m:t> = 2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08481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(s')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0.067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0.333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80202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1">
                <a:extLst>
                  <a:ext uri="{FF2B5EF4-FFF2-40B4-BE49-F238E27FC236}">
                    <a16:creationId xmlns:a16="http://schemas.microsoft.com/office/drawing/2014/main" id="{2081D113-3FCE-D1C4-3B65-FFA0E0D995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9936430"/>
                  </p:ext>
                </p:extLst>
              </p:nvPr>
            </p:nvGraphicFramePr>
            <p:xfrm>
              <a:off x="7946796" y="513874"/>
              <a:ext cx="3912123" cy="914400"/>
            </p:xfrm>
            <a:graphic>
              <a:graphicData uri="http://schemas.openxmlformats.org/drawingml/2006/table">
                <a:tbl>
                  <a:tblPr firstRow="1" bandRow="1">
                    <a:tableStyleId>{5202B0CA-FC54-4496-8BCA-5EF66A818D29}</a:tableStyleId>
                  </a:tblPr>
                  <a:tblGrid>
                    <a:gridCol w="948909">
                      <a:extLst>
                        <a:ext uri="{9D8B030D-6E8A-4147-A177-3AD203B41FA5}">
                          <a16:colId xmlns:a16="http://schemas.microsoft.com/office/drawing/2014/main" val="3513905768"/>
                        </a:ext>
                      </a:extLst>
                    </a:gridCol>
                    <a:gridCol w="1007152">
                      <a:extLst>
                        <a:ext uri="{9D8B030D-6E8A-4147-A177-3AD203B41FA5}">
                          <a16:colId xmlns:a16="http://schemas.microsoft.com/office/drawing/2014/main" val="3574327890"/>
                        </a:ext>
                      </a:extLst>
                    </a:gridCol>
                    <a:gridCol w="978031">
                      <a:extLst>
                        <a:ext uri="{9D8B030D-6E8A-4147-A177-3AD203B41FA5}">
                          <a16:colId xmlns:a16="http://schemas.microsoft.com/office/drawing/2014/main" val="2030869099"/>
                        </a:ext>
                      </a:extLst>
                    </a:gridCol>
                    <a:gridCol w="978031">
                      <a:extLst>
                        <a:ext uri="{9D8B030D-6E8A-4147-A177-3AD203B41FA5}">
                          <a16:colId xmlns:a16="http://schemas.microsoft.com/office/drawing/2014/main" val="154553615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4937" t="-5405" r="-197468" b="-1270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7436" t="-5405" r="-100000" b="-1270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299" t="-5405" r="-1299" b="-1270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084815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108333" r="-313333" b="-30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0.067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0.333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802025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CB20461-85D9-693F-3F7D-F531636B7D12}"/>
                  </a:ext>
                </a:extLst>
              </p:cNvPr>
              <p:cNvSpPr txBox="1"/>
              <p:nvPr/>
            </p:nvSpPr>
            <p:spPr>
              <a:xfrm>
                <a:off x="7444818" y="1020021"/>
                <a:ext cx="344078" cy="4082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CB20461-85D9-693F-3F7D-F531636B7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4818" y="1020021"/>
                <a:ext cx="344078" cy="408253"/>
              </a:xfrm>
              <a:prstGeom prst="rect">
                <a:avLst/>
              </a:prstGeom>
              <a:blipFill>
                <a:blip r:embed="rId4"/>
                <a:stretch>
                  <a:fillRect l="-7143" r="-25000"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115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B79C5D9-58E3-58ED-AAB2-EB1E2F72F3C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Practice On Your Own: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4400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Given Next Observation: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☹️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B79C5D9-58E3-58ED-AAB2-EB1E2F72F3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71" t="-10476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5F9E1-1764-A84E-5CE8-D52FDEDB8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D0EBD1-A492-84E0-D53E-723D94C4A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E38195-53AA-C7D5-B60F-0FE5477A9BFE}"/>
                  </a:ext>
                </a:extLst>
              </p:cNvPr>
              <p:cNvSpPr txBox="1"/>
              <p:nvPr/>
            </p:nvSpPr>
            <p:spPr>
              <a:xfrm>
                <a:off x="838200" y="3379849"/>
                <a:ext cx="10515600" cy="12873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′ )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E38195-53AA-C7D5-B60F-0FE5477A9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379849"/>
                <a:ext cx="10515600" cy="1287340"/>
              </a:xfrm>
              <a:prstGeom prst="rect">
                <a:avLst/>
              </a:prstGeom>
              <a:blipFill>
                <a:blip r:embed="rId3"/>
                <a:stretch>
                  <a:fillRect t="-132039" b="-183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11">
                <a:extLst>
                  <a:ext uri="{FF2B5EF4-FFF2-40B4-BE49-F238E27FC236}">
                    <a16:creationId xmlns:a16="http://schemas.microsoft.com/office/drawing/2014/main" id="{18F2B886-6D6F-36E7-DD04-0F55A588FC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30116136"/>
                  </p:ext>
                </p:extLst>
              </p:nvPr>
            </p:nvGraphicFramePr>
            <p:xfrm>
              <a:off x="7305661" y="1522265"/>
              <a:ext cx="3912123" cy="1371600"/>
            </p:xfrm>
            <a:graphic>
              <a:graphicData uri="http://schemas.openxmlformats.org/drawingml/2006/table">
                <a:tbl>
                  <a:tblPr firstRow="1" bandRow="1">
                    <a:tableStyleId>{5202B0CA-FC54-4496-8BCA-5EF66A818D29}</a:tableStyleId>
                  </a:tblPr>
                  <a:tblGrid>
                    <a:gridCol w="948909">
                      <a:extLst>
                        <a:ext uri="{9D8B030D-6E8A-4147-A177-3AD203B41FA5}">
                          <a16:colId xmlns:a16="http://schemas.microsoft.com/office/drawing/2014/main" val="3513905768"/>
                        </a:ext>
                      </a:extLst>
                    </a:gridCol>
                    <a:gridCol w="1007152">
                      <a:extLst>
                        <a:ext uri="{9D8B030D-6E8A-4147-A177-3AD203B41FA5}">
                          <a16:colId xmlns:a16="http://schemas.microsoft.com/office/drawing/2014/main" val="3574327890"/>
                        </a:ext>
                      </a:extLst>
                    </a:gridCol>
                    <a:gridCol w="978031">
                      <a:extLst>
                        <a:ext uri="{9D8B030D-6E8A-4147-A177-3AD203B41FA5}">
                          <a16:colId xmlns:a16="http://schemas.microsoft.com/office/drawing/2014/main" val="2030869099"/>
                        </a:ext>
                      </a:extLst>
                    </a:gridCol>
                    <a:gridCol w="978031">
                      <a:extLst>
                        <a:ext uri="{9D8B030D-6E8A-4147-A177-3AD203B41FA5}">
                          <a16:colId xmlns:a16="http://schemas.microsoft.com/office/drawing/2014/main" val="15455361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2000" dirty="0" smtClean="0">
                                    <a:solidFill>
                                      <a:schemeClr val="bg1"/>
                                    </a:solidFill>
                                  </a:rPr>
                                  <m:t>s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 smtClean="0">
                                    <a:solidFill>
                                      <a:schemeClr val="bg1"/>
                                    </a:solidFill>
                                  </a:rPr>
                                  <m:t>′</m:t>
                                </m:r>
                                <m:r>
                                  <m:rPr>
                                    <m:nor/>
                                  </m:rPr>
                                  <a:rPr lang="en-US" sz="2000" b="1" i="0" dirty="0" smtClean="0">
                                    <a:solidFill>
                                      <a:schemeClr val="bg1"/>
                                    </a:solidFill>
                                  </a:rPr>
                                  <m:t> = 0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2000" dirty="0" smtClean="0">
                                    <a:solidFill>
                                      <a:schemeClr val="bg1"/>
                                    </a:solidFill>
                                  </a:rPr>
                                  <m:t>s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 smtClean="0">
                                    <a:solidFill>
                                      <a:schemeClr val="bg1"/>
                                    </a:solidFill>
                                  </a:rPr>
                                  <m:t>′</m:t>
                                </m:r>
                                <m:r>
                                  <m:rPr>
                                    <m:nor/>
                                  </m:rPr>
                                  <a:rPr lang="en-US" sz="2000" b="1" i="0" dirty="0" smtClean="0">
                                    <a:solidFill>
                                      <a:schemeClr val="bg1"/>
                                    </a:solidFill>
                                  </a:rPr>
                                  <m:t> = 1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2000" dirty="0" smtClean="0">
                                    <a:solidFill>
                                      <a:schemeClr val="bg1"/>
                                    </a:solidFill>
                                  </a:rPr>
                                  <m:t>s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 smtClean="0">
                                    <a:solidFill>
                                      <a:schemeClr val="bg1"/>
                                    </a:solidFill>
                                  </a:rPr>
                                  <m:t>′</m:t>
                                </m:r>
                                <m:r>
                                  <m:rPr>
                                    <m:nor/>
                                  </m:rPr>
                                  <a:rPr lang="en-US" sz="2000" b="1" i="0" dirty="0" smtClean="0">
                                    <a:solidFill>
                                      <a:schemeClr val="bg1"/>
                                    </a:solidFill>
                                  </a:rPr>
                                  <m:t> = 2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08481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(s')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0.067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0.333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8020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sz="2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(s')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77275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11">
                <a:extLst>
                  <a:ext uri="{FF2B5EF4-FFF2-40B4-BE49-F238E27FC236}">
                    <a16:creationId xmlns:a16="http://schemas.microsoft.com/office/drawing/2014/main" id="{18F2B886-6D6F-36E7-DD04-0F55A588FC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30116136"/>
                  </p:ext>
                </p:extLst>
              </p:nvPr>
            </p:nvGraphicFramePr>
            <p:xfrm>
              <a:off x="7305661" y="1522265"/>
              <a:ext cx="3912123" cy="1371600"/>
            </p:xfrm>
            <a:graphic>
              <a:graphicData uri="http://schemas.openxmlformats.org/drawingml/2006/table">
                <a:tbl>
                  <a:tblPr firstRow="1" bandRow="1">
                    <a:tableStyleId>{5202B0CA-FC54-4496-8BCA-5EF66A818D29}</a:tableStyleId>
                  </a:tblPr>
                  <a:tblGrid>
                    <a:gridCol w="948909">
                      <a:extLst>
                        <a:ext uri="{9D8B030D-6E8A-4147-A177-3AD203B41FA5}">
                          <a16:colId xmlns:a16="http://schemas.microsoft.com/office/drawing/2014/main" val="3513905768"/>
                        </a:ext>
                      </a:extLst>
                    </a:gridCol>
                    <a:gridCol w="1007152">
                      <a:extLst>
                        <a:ext uri="{9D8B030D-6E8A-4147-A177-3AD203B41FA5}">
                          <a16:colId xmlns:a16="http://schemas.microsoft.com/office/drawing/2014/main" val="3574327890"/>
                        </a:ext>
                      </a:extLst>
                    </a:gridCol>
                    <a:gridCol w="978031">
                      <a:extLst>
                        <a:ext uri="{9D8B030D-6E8A-4147-A177-3AD203B41FA5}">
                          <a16:colId xmlns:a16="http://schemas.microsoft.com/office/drawing/2014/main" val="2030869099"/>
                        </a:ext>
                      </a:extLst>
                    </a:gridCol>
                    <a:gridCol w="978031">
                      <a:extLst>
                        <a:ext uri="{9D8B030D-6E8A-4147-A177-3AD203B41FA5}">
                          <a16:colId xmlns:a16="http://schemas.microsoft.com/office/drawing/2014/main" val="154553615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4937" t="-2778" r="-196203" b="-236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97436" t="-2778" r="-98718" b="-236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1299" t="-2778" b="-236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084815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100000" r="-312000" b="-1297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0.067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0.333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802025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205556" r="-312000" b="-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772757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3D0444F-9D9A-3516-CB30-B53E4CAC9C97}"/>
                  </a:ext>
                </a:extLst>
              </p:cNvPr>
              <p:cNvSpPr txBox="1"/>
              <p:nvPr/>
            </p:nvSpPr>
            <p:spPr>
              <a:xfrm>
                <a:off x="6803683" y="2028412"/>
                <a:ext cx="344078" cy="4082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3D0444F-9D9A-3516-CB30-B53E4CAC9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683" y="2028412"/>
                <a:ext cx="344078" cy="408253"/>
              </a:xfrm>
              <a:prstGeom prst="rect">
                <a:avLst/>
              </a:prstGeom>
              <a:blipFill>
                <a:blip r:embed="rId5"/>
                <a:stretch>
                  <a:fillRect l="-6897" r="-24138"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3F82A16-A157-0B6A-315E-E913B6C62BE8}"/>
                  </a:ext>
                </a:extLst>
              </p:cNvPr>
              <p:cNvSpPr txBox="1"/>
              <p:nvPr/>
            </p:nvSpPr>
            <p:spPr>
              <a:xfrm>
                <a:off x="6780397" y="2485612"/>
                <a:ext cx="446314" cy="4082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☹️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3F82A16-A157-0B6A-315E-E913B6C62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0397" y="2485612"/>
                <a:ext cx="446314" cy="408253"/>
              </a:xfrm>
              <a:prstGeom prst="rect">
                <a:avLst/>
              </a:prstGeom>
              <a:blipFill>
                <a:blip r:embed="rId6"/>
                <a:stretch>
                  <a:fillRect r="-2778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207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AA6C33-61DD-6AC5-6B72-5586A1BD8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85D827-5A3D-849E-356B-7EE0CDED2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97A6957D-90E9-D48C-BA9A-8CAD460C1A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4687"/>
                <a:ext cx="11020720" cy="5026788"/>
              </a:xfrm>
              <a:ln>
                <a:noFill/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=☹️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′ )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=☹️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i="1" dirty="0">
                    <a:latin typeface="Cambria Math" panose="02040503050406030204" pitchFamily="18" charset="0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=☹️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	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       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</m:oMath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∝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0.9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[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0.8(0.067)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0.1(0.333)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0.0(0.6)]=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0.07821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97A6957D-90E9-D48C-BA9A-8CAD460C1A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4687"/>
                <a:ext cx="11020720" cy="5026788"/>
              </a:xfrm>
              <a:blipFill>
                <a:blip r:embed="rId2"/>
                <a:stretch>
                  <a:fillRect l="-1152" t="-312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1">
                <a:extLst>
                  <a:ext uri="{FF2B5EF4-FFF2-40B4-BE49-F238E27FC236}">
                    <a16:creationId xmlns:a16="http://schemas.microsoft.com/office/drawing/2014/main" id="{2081D113-3FCE-D1C4-3B65-FFA0E0D995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9058052"/>
                  </p:ext>
                </p:extLst>
              </p:nvPr>
            </p:nvGraphicFramePr>
            <p:xfrm>
              <a:off x="7805282" y="136525"/>
              <a:ext cx="3912123" cy="1371600"/>
            </p:xfrm>
            <a:graphic>
              <a:graphicData uri="http://schemas.openxmlformats.org/drawingml/2006/table">
                <a:tbl>
                  <a:tblPr firstRow="1" bandRow="1">
                    <a:tableStyleId>{5202B0CA-FC54-4496-8BCA-5EF66A818D29}</a:tableStyleId>
                  </a:tblPr>
                  <a:tblGrid>
                    <a:gridCol w="948909">
                      <a:extLst>
                        <a:ext uri="{9D8B030D-6E8A-4147-A177-3AD203B41FA5}">
                          <a16:colId xmlns:a16="http://schemas.microsoft.com/office/drawing/2014/main" val="3513905768"/>
                        </a:ext>
                      </a:extLst>
                    </a:gridCol>
                    <a:gridCol w="1007152">
                      <a:extLst>
                        <a:ext uri="{9D8B030D-6E8A-4147-A177-3AD203B41FA5}">
                          <a16:colId xmlns:a16="http://schemas.microsoft.com/office/drawing/2014/main" val="3574327890"/>
                        </a:ext>
                      </a:extLst>
                    </a:gridCol>
                    <a:gridCol w="978031">
                      <a:extLst>
                        <a:ext uri="{9D8B030D-6E8A-4147-A177-3AD203B41FA5}">
                          <a16:colId xmlns:a16="http://schemas.microsoft.com/office/drawing/2014/main" val="2030869099"/>
                        </a:ext>
                      </a:extLst>
                    </a:gridCol>
                    <a:gridCol w="978031">
                      <a:extLst>
                        <a:ext uri="{9D8B030D-6E8A-4147-A177-3AD203B41FA5}">
                          <a16:colId xmlns:a16="http://schemas.microsoft.com/office/drawing/2014/main" val="15455361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2000" dirty="0" smtClean="0">
                                    <a:solidFill>
                                      <a:schemeClr val="bg1"/>
                                    </a:solidFill>
                                  </a:rPr>
                                  <m:t>s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 smtClean="0">
                                    <a:solidFill>
                                      <a:schemeClr val="bg1"/>
                                    </a:solidFill>
                                  </a:rPr>
                                  <m:t>′</m:t>
                                </m:r>
                                <m:r>
                                  <m:rPr>
                                    <m:nor/>
                                  </m:rPr>
                                  <a:rPr lang="en-US" sz="2000" b="1" i="0" dirty="0" smtClean="0">
                                    <a:solidFill>
                                      <a:schemeClr val="bg1"/>
                                    </a:solidFill>
                                  </a:rPr>
                                  <m:t> = 0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2000" dirty="0" smtClean="0">
                                    <a:solidFill>
                                      <a:schemeClr val="bg1"/>
                                    </a:solidFill>
                                  </a:rPr>
                                  <m:t>s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 smtClean="0">
                                    <a:solidFill>
                                      <a:schemeClr val="bg1"/>
                                    </a:solidFill>
                                  </a:rPr>
                                  <m:t>′</m:t>
                                </m:r>
                                <m:r>
                                  <m:rPr>
                                    <m:nor/>
                                  </m:rPr>
                                  <a:rPr lang="en-US" sz="2000" b="1" i="0" dirty="0" smtClean="0">
                                    <a:solidFill>
                                      <a:schemeClr val="bg1"/>
                                    </a:solidFill>
                                  </a:rPr>
                                  <m:t> = 1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2000" dirty="0" smtClean="0">
                                    <a:solidFill>
                                      <a:schemeClr val="bg1"/>
                                    </a:solidFill>
                                  </a:rPr>
                                  <m:t>s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 smtClean="0">
                                    <a:solidFill>
                                      <a:schemeClr val="bg1"/>
                                    </a:solidFill>
                                  </a:rPr>
                                  <m:t>′</m:t>
                                </m:r>
                                <m:r>
                                  <m:rPr>
                                    <m:nor/>
                                  </m:rPr>
                                  <a:rPr lang="en-US" sz="2000" b="1" i="0" dirty="0" smtClean="0">
                                    <a:solidFill>
                                      <a:schemeClr val="bg1"/>
                                    </a:solidFill>
                                  </a:rPr>
                                  <m:t> = 2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08481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(s')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0.067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0.333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8020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sz="2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(s')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77275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1">
                <a:extLst>
                  <a:ext uri="{FF2B5EF4-FFF2-40B4-BE49-F238E27FC236}">
                    <a16:creationId xmlns:a16="http://schemas.microsoft.com/office/drawing/2014/main" id="{2081D113-3FCE-D1C4-3B65-FFA0E0D995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9058052"/>
                  </p:ext>
                </p:extLst>
              </p:nvPr>
            </p:nvGraphicFramePr>
            <p:xfrm>
              <a:off x="7805282" y="136525"/>
              <a:ext cx="3912123" cy="1371600"/>
            </p:xfrm>
            <a:graphic>
              <a:graphicData uri="http://schemas.openxmlformats.org/drawingml/2006/table">
                <a:tbl>
                  <a:tblPr firstRow="1" bandRow="1">
                    <a:tableStyleId>{5202B0CA-FC54-4496-8BCA-5EF66A818D29}</a:tableStyleId>
                  </a:tblPr>
                  <a:tblGrid>
                    <a:gridCol w="948909">
                      <a:extLst>
                        <a:ext uri="{9D8B030D-6E8A-4147-A177-3AD203B41FA5}">
                          <a16:colId xmlns:a16="http://schemas.microsoft.com/office/drawing/2014/main" val="3513905768"/>
                        </a:ext>
                      </a:extLst>
                    </a:gridCol>
                    <a:gridCol w="1007152">
                      <a:extLst>
                        <a:ext uri="{9D8B030D-6E8A-4147-A177-3AD203B41FA5}">
                          <a16:colId xmlns:a16="http://schemas.microsoft.com/office/drawing/2014/main" val="3574327890"/>
                        </a:ext>
                      </a:extLst>
                    </a:gridCol>
                    <a:gridCol w="978031">
                      <a:extLst>
                        <a:ext uri="{9D8B030D-6E8A-4147-A177-3AD203B41FA5}">
                          <a16:colId xmlns:a16="http://schemas.microsoft.com/office/drawing/2014/main" val="2030869099"/>
                        </a:ext>
                      </a:extLst>
                    </a:gridCol>
                    <a:gridCol w="978031">
                      <a:extLst>
                        <a:ext uri="{9D8B030D-6E8A-4147-A177-3AD203B41FA5}">
                          <a16:colId xmlns:a16="http://schemas.microsoft.com/office/drawing/2014/main" val="154553615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4937" t="-2778" r="-197468" b="-236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7436" t="-2778" r="-100000" b="-236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299" t="-2778" r="-1299" b="-236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084815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100000" r="-313333" b="-1297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0.067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0.333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802025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205556" r="-313333" b="-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772757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CB20461-85D9-693F-3F7D-F531636B7D12}"/>
                  </a:ext>
                </a:extLst>
              </p:cNvPr>
              <p:cNvSpPr txBox="1"/>
              <p:nvPr/>
            </p:nvSpPr>
            <p:spPr>
              <a:xfrm>
                <a:off x="7303304" y="642672"/>
                <a:ext cx="344078" cy="4082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CB20461-85D9-693F-3F7D-F531636B7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3304" y="642672"/>
                <a:ext cx="344078" cy="408253"/>
              </a:xfrm>
              <a:prstGeom prst="rect">
                <a:avLst/>
              </a:prstGeom>
              <a:blipFill>
                <a:blip r:embed="rId4"/>
                <a:stretch>
                  <a:fillRect l="-7407" r="-29630"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7DD123C-C941-AA6E-313B-6839335F84E8}"/>
                  </a:ext>
                </a:extLst>
              </p:cNvPr>
              <p:cNvSpPr txBox="1"/>
              <p:nvPr/>
            </p:nvSpPr>
            <p:spPr>
              <a:xfrm>
                <a:off x="7280018" y="1099872"/>
                <a:ext cx="446314" cy="4082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☹️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7DD123C-C941-AA6E-313B-6839335F8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0018" y="1099872"/>
                <a:ext cx="446314" cy="408253"/>
              </a:xfrm>
              <a:prstGeom prst="rect">
                <a:avLst/>
              </a:prstGeom>
              <a:blipFill>
                <a:blip r:embed="rId5"/>
                <a:stretch>
                  <a:fillRect l="-2778" r="-2778"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948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B31EF-614D-7C44-A332-3B6DC63E10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en-US" dirty="0">
                <a:latin typeface="Lato" panose="020F0502020204030203" pitchFamily="34" charset="77"/>
                <a:ea typeface="Palatino" pitchFamily="2" charset="77"/>
              </a:rPr>
              <a:t>Planning </a:t>
            </a:r>
            <a:r>
              <a:rPr lang="en-US" dirty="0">
                <a:ea typeface="Palatino" pitchFamily="2" charset="77"/>
              </a:rPr>
              <a:t>with Partial Observability</a:t>
            </a:r>
            <a:endParaRPr lang="en-US" dirty="0">
              <a:latin typeface="Lato" panose="020F0502020204030203" pitchFamily="34" charset="77"/>
              <a:ea typeface="Palatino" pitchFamily="2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C6F84F-8776-DB4C-9A17-87C813F07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Lato" panose="020F0502020204030203" pitchFamily="34" charset="77"/>
                <a:ea typeface="Palatino" pitchFamily="2" charset="77"/>
              </a:rPr>
              <a:t>Tom Silver</a:t>
            </a:r>
          </a:p>
          <a:p>
            <a:r>
              <a:rPr lang="en-US" dirty="0">
                <a:latin typeface="Lato" panose="020F0502020204030203" pitchFamily="34" charset="77"/>
                <a:ea typeface="Palatino" pitchFamily="2" charset="77"/>
              </a:rPr>
              <a:t>Robot Planning Meets Machine Learning</a:t>
            </a:r>
          </a:p>
          <a:p>
            <a:r>
              <a:rPr lang="en-US" dirty="0">
                <a:latin typeface="Lato" panose="020F0502020204030203" pitchFamily="34" charset="77"/>
                <a:ea typeface="Palatino" pitchFamily="2" charset="77"/>
              </a:rPr>
              <a:t>Princeton University</a:t>
            </a:r>
          </a:p>
          <a:p>
            <a:r>
              <a:rPr lang="en-US" dirty="0">
                <a:latin typeface="Lato" panose="020F0502020204030203" pitchFamily="34" charset="77"/>
                <a:ea typeface="Palatino" pitchFamily="2" charset="77"/>
              </a:rPr>
              <a:t>Fall 2025</a:t>
            </a:r>
          </a:p>
        </p:txBody>
      </p:sp>
    </p:spTree>
    <p:extLst>
      <p:ext uri="{BB962C8B-B14F-4D97-AF65-F5344CB8AC3E}">
        <p14:creationId xmlns:p14="http://schemas.microsoft.com/office/powerpoint/2010/main" val="1037397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AA6C33-61DD-6AC5-6B72-5586A1BD8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85D827-5A3D-849E-356B-7EE0CDED2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97A6957D-90E9-D48C-BA9A-8CAD460C1A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4687"/>
                <a:ext cx="11020720" cy="5026788"/>
              </a:xfrm>
              <a:ln>
                <a:noFill/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=☹️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′ )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0.07821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=☹️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=☹️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</m:oMath>
                  </m:oMathPara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	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       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</m:oMath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i="1" dirty="0">
                    <a:latin typeface="Cambria Math" panose="02040503050406030204" pitchFamily="18" charset="0"/>
                  </a:rPr>
                  <a:t>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[0.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(0.067)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+0.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(0.333)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+ 0.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(0.6)]=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 0.16655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97A6957D-90E9-D48C-BA9A-8CAD460C1A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4687"/>
                <a:ext cx="11020720" cy="5026788"/>
              </a:xfrm>
              <a:blipFill>
                <a:blip r:embed="rId2"/>
                <a:stretch>
                  <a:fillRect l="-806" t="-312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1">
                <a:extLst>
                  <a:ext uri="{FF2B5EF4-FFF2-40B4-BE49-F238E27FC236}">
                    <a16:creationId xmlns:a16="http://schemas.microsoft.com/office/drawing/2014/main" id="{2081D113-3FCE-D1C4-3B65-FFA0E0D9953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805282" y="136525"/>
              <a:ext cx="3912123" cy="1371600"/>
            </p:xfrm>
            <a:graphic>
              <a:graphicData uri="http://schemas.openxmlformats.org/drawingml/2006/table">
                <a:tbl>
                  <a:tblPr firstRow="1" bandRow="1">
                    <a:tableStyleId>{5202B0CA-FC54-4496-8BCA-5EF66A818D29}</a:tableStyleId>
                  </a:tblPr>
                  <a:tblGrid>
                    <a:gridCol w="948909">
                      <a:extLst>
                        <a:ext uri="{9D8B030D-6E8A-4147-A177-3AD203B41FA5}">
                          <a16:colId xmlns:a16="http://schemas.microsoft.com/office/drawing/2014/main" val="3513905768"/>
                        </a:ext>
                      </a:extLst>
                    </a:gridCol>
                    <a:gridCol w="1007152">
                      <a:extLst>
                        <a:ext uri="{9D8B030D-6E8A-4147-A177-3AD203B41FA5}">
                          <a16:colId xmlns:a16="http://schemas.microsoft.com/office/drawing/2014/main" val="3574327890"/>
                        </a:ext>
                      </a:extLst>
                    </a:gridCol>
                    <a:gridCol w="978031">
                      <a:extLst>
                        <a:ext uri="{9D8B030D-6E8A-4147-A177-3AD203B41FA5}">
                          <a16:colId xmlns:a16="http://schemas.microsoft.com/office/drawing/2014/main" val="2030869099"/>
                        </a:ext>
                      </a:extLst>
                    </a:gridCol>
                    <a:gridCol w="978031">
                      <a:extLst>
                        <a:ext uri="{9D8B030D-6E8A-4147-A177-3AD203B41FA5}">
                          <a16:colId xmlns:a16="http://schemas.microsoft.com/office/drawing/2014/main" val="15455361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2000" dirty="0" smtClean="0">
                                    <a:solidFill>
                                      <a:schemeClr val="bg1"/>
                                    </a:solidFill>
                                  </a:rPr>
                                  <m:t>s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 smtClean="0">
                                    <a:solidFill>
                                      <a:schemeClr val="bg1"/>
                                    </a:solidFill>
                                  </a:rPr>
                                  <m:t>′</m:t>
                                </m:r>
                                <m:r>
                                  <m:rPr>
                                    <m:nor/>
                                  </m:rPr>
                                  <a:rPr lang="en-US" sz="2000" b="1" i="0" dirty="0" smtClean="0">
                                    <a:solidFill>
                                      <a:schemeClr val="bg1"/>
                                    </a:solidFill>
                                  </a:rPr>
                                  <m:t> = 0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2000" dirty="0" smtClean="0">
                                    <a:solidFill>
                                      <a:schemeClr val="bg1"/>
                                    </a:solidFill>
                                  </a:rPr>
                                  <m:t>s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 smtClean="0">
                                    <a:solidFill>
                                      <a:schemeClr val="bg1"/>
                                    </a:solidFill>
                                  </a:rPr>
                                  <m:t>′</m:t>
                                </m:r>
                                <m:r>
                                  <m:rPr>
                                    <m:nor/>
                                  </m:rPr>
                                  <a:rPr lang="en-US" sz="2000" b="1" i="0" dirty="0" smtClean="0">
                                    <a:solidFill>
                                      <a:schemeClr val="bg1"/>
                                    </a:solidFill>
                                  </a:rPr>
                                  <m:t> = 1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2000" dirty="0" smtClean="0">
                                    <a:solidFill>
                                      <a:schemeClr val="bg1"/>
                                    </a:solidFill>
                                  </a:rPr>
                                  <m:t>s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 smtClean="0">
                                    <a:solidFill>
                                      <a:schemeClr val="bg1"/>
                                    </a:solidFill>
                                  </a:rPr>
                                  <m:t>′</m:t>
                                </m:r>
                                <m:r>
                                  <m:rPr>
                                    <m:nor/>
                                  </m:rPr>
                                  <a:rPr lang="en-US" sz="2000" b="1" i="0" dirty="0" smtClean="0">
                                    <a:solidFill>
                                      <a:schemeClr val="bg1"/>
                                    </a:solidFill>
                                  </a:rPr>
                                  <m:t> = 2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08481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(s')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0.067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0.333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8020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sz="2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(s')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77275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1">
                <a:extLst>
                  <a:ext uri="{FF2B5EF4-FFF2-40B4-BE49-F238E27FC236}">
                    <a16:creationId xmlns:a16="http://schemas.microsoft.com/office/drawing/2014/main" id="{2081D113-3FCE-D1C4-3B65-FFA0E0D9953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805282" y="136525"/>
              <a:ext cx="3912123" cy="1371600"/>
            </p:xfrm>
            <a:graphic>
              <a:graphicData uri="http://schemas.openxmlformats.org/drawingml/2006/table">
                <a:tbl>
                  <a:tblPr firstRow="1" bandRow="1">
                    <a:tableStyleId>{5202B0CA-FC54-4496-8BCA-5EF66A818D29}</a:tableStyleId>
                  </a:tblPr>
                  <a:tblGrid>
                    <a:gridCol w="948909">
                      <a:extLst>
                        <a:ext uri="{9D8B030D-6E8A-4147-A177-3AD203B41FA5}">
                          <a16:colId xmlns:a16="http://schemas.microsoft.com/office/drawing/2014/main" val="3513905768"/>
                        </a:ext>
                      </a:extLst>
                    </a:gridCol>
                    <a:gridCol w="1007152">
                      <a:extLst>
                        <a:ext uri="{9D8B030D-6E8A-4147-A177-3AD203B41FA5}">
                          <a16:colId xmlns:a16="http://schemas.microsoft.com/office/drawing/2014/main" val="3574327890"/>
                        </a:ext>
                      </a:extLst>
                    </a:gridCol>
                    <a:gridCol w="978031">
                      <a:extLst>
                        <a:ext uri="{9D8B030D-6E8A-4147-A177-3AD203B41FA5}">
                          <a16:colId xmlns:a16="http://schemas.microsoft.com/office/drawing/2014/main" val="2030869099"/>
                        </a:ext>
                      </a:extLst>
                    </a:gridCol>
                    <a:gridCol w="978031">
                      <a:extLst>
                        <a:ext uri="{9D8B030D-6E8A-4147-A177-3AD203B41FA5}">
                          <a16:colId xmlns:a16="http://schemas.microsoft.com/office/drawing/2014/main" val="154553615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4937" t="-2778" r="-197468" b="-236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7436" t="-2778" r="-100000" b="-236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299" t="-2778" r="-1299" b="-236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084815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100000" r="-313333" b="-1297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0.067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0.333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802025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205556" r="-313333" b="-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772757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CB20461-85D9-693F-3F7D-F531636B7D12}"/>
                  </a:ext>
                </a:extLst>
              </p:cNvPr>
              <p:cNvSpPr txBox="1"/>
              <p:nvPr/>
            </p:nvSpPr>
            <p:spPr>
              <a:xfrm>
                <a:off x="7303304" y="642672"/>
                <a:ext cx="344078" cy="4082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CB20461-85D9-693F-3F7D-F531636B7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3304" y="642672"/>
                <a:ext cx="344078" cy="408253"/>
              </a:xfrm>
              <a:prstGeom prst="rect">
                <a:avLst/>
              </a:prstGeom>
              <a:blipFill>
                <a:blip r:embed="rId4"/>
                <a:stretch>
                  <a:fillRect l="-7407" r="-29630"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7DD123C-C941-AA6E-313B-6839335F84E8}"/>
                  </a:ext>
                </a:extLst>
              </p:cNvPr>
              <p:cNvSpPr txBox="1"/>
              <p:nvPr/>
            </p:nvSpPr>
            <p:spPr>
              <a:xfrm>
                <a:off x="7280018" y="1099872"/>
                <a:ext cx="446314" cy="4082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☹️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7DD123C-C941-AA6E-313B-6839335F8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0018" y="1099872"/>
                <a:ext cx="446314" cy="408253"/>
              </a:xfrm>
              <a:prstGeom prst="rect">
                <a:avLst/>
              </a:prstGeom>
              <a:blipFill>
                <a:blip r:embed="rId5"/>
                <a:stretch>
                  <a:fillRect l="-2778" r="-2778"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3104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AA6C33-61DD-6AC5-6B72-5586A1BD8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85D827-5A3D-849E-356B-7EE0CDED2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97A6957D-90E9-D48C-BA9A-8CAD460C1A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4687"/>
                <a:ext cx="11020720" cy="5026788"/>
              </a:xfrm>
              <a:ln>
                <a:noFill/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0.07821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∝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0.16655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=☹️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=☹️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</m:oMath>
                  </m:oMathPara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	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       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</m:oMath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i="1" dirty="0">
                    <a:latin typeface="Cambria Math" panose="02040503050406030204" pitchFamily="18" charset="0"/>
                  </a:rPr>
                  <a:t>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[0</m:t>
                    </m:r>
                    <m:r>
                      <a:rPr lang="en-US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(0.067)</m:t>
                    </m:r>
                    <m:r>
                      <a:rPr lang="en-US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+0.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(0.333)</m:t>
                    </m:r>
                  </m:oMath>
                </a14:m>
                <a:r>
                  <a:rPr lang="en-US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+ 0.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(0.6)]=</m:t>
                    </m:r>
                  </m:oMath>
                </a14:m>
                <a:r>
                  <a:rPr lang="en-US" dirty="0">
                    <a:solidFill>
                      <a:schemeClr val="accent6"/>
                    </a:solidFill>
                    <a:latin typeface="Cambria Math" panose="02040503050406030204" pitchFamily="18" charset="0"/>
                  </a:rPr>
                  <a:t> 0.05133</a:t>
                </a:r>
                <a:endParaRPr 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97A6957D-90E9-D48C-BA9A-8CAD460C1A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4687"/>
                <a:ext cx="11020720" cy="5026788"/>
              </a:xfrm>
              <a:blipFill>
                <a:blip r:embed="rId2"/>
                <a:stretch>
                  <a:fillRect l="-806" t="-161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1">
                <a:extLst>
                  <a:ext uri="{FF2B5EF4-FFF2-40B4-BE49-F238E27FC236}">
                    <a16:creationId xmlns:a16="http://schemas.microsoft.com/office/drawing/2014/main" id="{2081D113-3FCE-D1C4-3B65-FFA0E0D9953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805282" y="136525"/>
              <a:ext cx="3912123" cy="1371600"/>
            </p:xfrm>
            <a:graphic>
              <a:graphicData uri="http://schemas.openxmlformats.org/drawingml/2006/table">
                <a:tbl>
                  <a:tblPr firstRow="1" bandRow="1">
                    <a:tableStyleId>{5202B0CA-FC54-4496-8BCA-5EF66A818D29}</a:tableStyleId>
                  </a:tblPr>
                  <a:tblGrid>
                    <a:gridCol w="948909">
                      <a:extLst>
                        <a:ext uri="{9D8B030D-6E8A-4147-A177-3AD203B41FA5}">
                          <a16:colId xmlns:a16="http://schemas.microsoft.com/office/drawing/2014/main" val="3513905768"/>
                        </a:ext>
                      </a:extLst>
                    </a:gridCol>
                    <a:gridCol w="1007152">
                      <a:extLst>
                        <a:ext uri="{9D8B030D-6E8A-4147-A177-3AD203B41FA5}">
                          <a16:colId xmlns:a16="http://schemas.microsoft.com/office/drawing/2014/main" val="3574327890"/>
                        </a:ext>
                      </a:extLst>
                    </a:gridCol>
                    <a:gridCol w="978031">
                      <a:extLst>
                        <a:ext uri="{9D8B030D-6E8A-4147-A177-3AD203B41FA5}">
                          <a16:colId xmlns:a16="http://schemas.microsoft.com/office/drawing/2014/main" val="2030869099"/>
                        </a:ext>
                      </a:extLst>
                    </a:gridCol>
                    <a:gridCol w="978031">
                      <a:extLst>
                        <a:ext uri="{9D8B030D-6E8A-4147-A177-3AD203B41FA5}">
                          <a16:colId xmlns:a16="http://schemas.microsoft.com/office/drawing/2014/main" val="15455361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2000" dirty="0" smtClean="0">
                                    <a:solidFill>
                                      <a:schemeClr val="bg1"/>
                                    </a:solidFill>
                                  </a:rPr>
                                  <m:t>s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 smtClean="0">
                                    <a:solidFill>
                                      <a:schemeClr val="bg1"/>
                                    </a:solidFill>
                                  </a:rPr>
                                  <m:t>′</m:t>
                                </m:r>
                                <m:r>
                                  <m:rPr>
                                    <m:nor/>
                                  </m:rPr>
                                  <a:rPr lang="en-US" sz="2000" b="1" i="0" dirty="0" smtClean="0">
                                    <a:solidFill>
                                      <a:schemeClr val="bg1"/>
                                    </a:solidFill>
                                  </a:rPr>
                                  <m:t> = 0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2000" dirty="0" smtClean="0">
                                    <a:solidFill>
                                      <a:schemeClr val="bg1"/>
                                    </a:solidFill>
                                  </a:rPr>
                                  <m:t>s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 smtClean="0">
                                    <a:solidFill>
                                      <a:schemeClr val="bg1"/>
                                    </a:solidFill>
                                  </a:rPr>
                                  <m:t>′</m:t>
                                </m:r>
                                <m:r>
                                  <m:rPr>
                                    <m:nor/>
                                  </m:rPr>
                                  <a:rPr lang="en-US" sz="2000" b="1" i="0" dirty="0" smtClean="0">
                                    <a:solidFill>
                                      <a:schemeClr val="bg1"/>
                                    </a:solidFill>
                                  </a:rPr>
                                  <m:t> = 1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2000" dirty="0" smtClean="0">
                                    <a:solidFill>
                                      <a:schemeClr val="bg1"/>
                                    </a:solidFill>
                                  </a:rPr>
                                  <m:t>s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 smtClean="0">
                                    <a:solidFill>
                                      <a:schemeClr val="bg1"/>
                                    </a:solidFill>
                                  </a:rPr>
                                  <m:t>′</m:t>
                                </m:r>
                                <m:r>
                                  <m:rPr>
                                    <m:nor/>
                                  </m:rPr>
                                  <a:rPr lang="en-US" sz="2000" b="1" i="0" dirty="0" smtClean="0">
                                    <a:solidFill>
                                      <a:schemeClr val="bg1"/>
                                    </a:solidFill>
                                  </a:rPr>
                                  <m:t> = 2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08481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(s')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0.067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0.333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8020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sz="2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(s')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77275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1">
                <a:extLst>
                  <a:ext uri="{FF2B5EF4-FFF2-40B4-BE49-F238E27FC236}">
                    <a16:creationId xmlns:a16="http://schemas.microsoft.com/office/drawing/2014/main" id="{2081D113-3FCE-D1C4-3B65-FFA0E0D9953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805282" y="136525"/>
              <a:ext cx="3912123" cy="1371600"/>
            </p:xfrm>
            <a:graphic>
              <a:graphicData uri="http://schemas.openxmlformats.org/drawingml/2006/table">
                <a:tbl>
                  <a:tblPr firstRow="1" bandRow="1">
                    <a:tableStyleId>{5202B0CA-FC54-4496-8BCA-5EF66A818D29}</a:tableStyleId>
                  </a:tblPr>
                  <a:tblGrid>
                    <a:gridCol w="948909">
                      <a:extLst>
                        <a:ext uri="{9D8B030D-6E8A-4147-A177-3AD203B41FA5}">
                          <a16:colId xmlns:a16="http://schemas.microsoft.com/office/drawing/2014/main" val="3513905768"/>
                        </a:ext>
                      </a:extLst>
                    </a:gridCol>
                    <a:gridCol w="1007152">
                      <a:extLst>
                        <a:ext uri="{9D8B030D-6E8A-4147-A177-3AD203B41FA5}">
                          <a16:colId xmlns:a16="http://schemas.microsoft.com/office/drawing/2014/main" val="3574327890"/>
                        </a:ext>
                      </a:extLst>
                    </a:gridCol>
                    <a:gridCol w="978031">
                      <a:extLst>
                        <a:ext uri="{9D8B030D-6E8A-4147-A177-3AD203B41FA5}">
                          <a16:colId xmlns:a16="http://schemas.microsoft.com/office/drawing/2014/main" val="2030869099"/>
                        </a:ext>
                      </a:extLst>
                    </a:gridCol>
                    <a:gridCol w="978031">
                      <a:extLst>
                        <a:ext uri="{9D8B030D-6E8A-4147-A177-3AD203B41FA5}">
                          <a16:colId xmlns:a16="http://schemas.microsoft.com/office/drawing/2014/main" val="154553615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4937" t="-2778" r="-197468" b="-236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7436" t="-2778" r="-100000" b="-236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299" t="-2778" r="-1299" b="-236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084815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100000" r="-313333" b="-1297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0.067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0.333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802025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205556" r="-313333" b="-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772757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CB20461-85D9-693F-3F7D-F531636B7D12}"/>
                  </a:ext>
                </a:extLst>
              </p:cNvPr>
              <p:cNvSpPr txBox="1"/>
              <p:nvPr/>
            </p:nvSpPr>
            <p:spPr>
              <a:xfrm>
                <a:off x="7303304" y="642672"/>
                <a:ext cx="344078" cy="4082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CB20461-85D9-693F-3F7D-F531636B7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3304" y="642672"/>
                <a:ext cx="344078" cy="408253"/>
              </a:xfrm>
              <a:prstGeom prst="rect">
                <a:avLst/>
              </a:prstGeom>
              <a:blipFill>
                <a:blip r:embed="rId4"/>
                <a:stretch>
                  <a:fillRect l="-7407" r="-29630"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7DD123C-C941-AA6E-313B-6839335F84E8}"/>
                  </a:ext>
                </a:extLst>
              </p:cNvPr>
              <p:cNvSpPr txBox="1"/>
              <p:nvPr/>
            </p:nvSpPr>
            <p:spPr>
              <a:xfrm>
                <a:off x="7280018" y="1099872"/>
                <a:ext cx="446314" cy="4082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☹️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7DD123C-C941-AA6E-313B-6839335F8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0018" y="1099872"/>
                <a:ext cx="446314" cy="408253"/>
              </a:xfrm>
              <a:prstGeom prst="rect">
                <a:avLst/>
              </a:prstGeom>
              <a:blipFill>
                <a:blip r:embed="rId5"/>
                <a:stretch>
                  <a:fillRect l="-2778" r="-2778"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7257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AA6C33-61DD-6AC5-6B72-5586A1BD8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85D827-5A3D-849E-356B-7EE0CDED2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97A6957D-90E9-D48C-BA9A-8CAD460C1A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4687"/>
                <a:ext cx="11020720" cy="5026788"/>
              </a:xfrm>
              <a:ln>
                <a:noFill/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0.07821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∝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0.16655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6"/>
                    </a:solidFill>
                    <a:latin typeface="Cambria Math" panose="02040503050406030204" pitchFamily="18" charset="0"/>
                  </a:rPr>
                  <a:t>0.05133</a:t>
                </a:r>
                <a:endParaRPr 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97A6957D-90E9-D48C-BA9A-8CAD460C1A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4687"/>
                <a:ext cx="11020720" cy="5026788"/>
              </a:xfrm>
              <a:blipFill>
                <a:blip r:embed="rId2"/>
                <a:stretch>
                  <a:fillRect l="-461" t="-20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1">
                <a:extLst>
                  <a:ext uri="{FF2B5EF4-FFF2-40B4-BE49-F238E27FC236}">
                    <a16:creationId xmlns:a16="http://schemas.microsoft.com/office/drawing/2014/main" id="{2081D113-3FCE-D1C4-3B65-FFA0E0D995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1896349"/>
                  </p:ext>
                </p:extLst>
              </p:nvPr>
            </p:nvGraphicFramePr>
            <p:xfrm>
              <a:off x="7805282" y="136525"/>
              <a:ext cx="3912123" cy="1371600"/>
            </p:xfrm>
            <a:graphic>
              <a:graphicData uri="http://schemas.openxmlformats.org/drawingml/2006/table">
                <a:tbl>
                  <a:tblPr firstRow="1" bandRow="1">
                    <a:tableStyleId>{5202B0CA-FC54-4496-8BCA-5EF66A818D29}</a:tableStyleId>
                  </a:tblPr>
                  <a:tblGrid>
                    <a:gridCol w="948909">
                      <a:extLst>
                        <a:ext uri="{9D8B030D-6E8A-4147-A177-3AD203B41FA5}">
                          <a16:colId xmlns:a16="http://schemas.microsoft.com/office/drawing/2014/main" val="3513905768"/>
                        </a:ext>
                      </a:extLst>
                    </a:gridCol>
                    <a:gridCol w="1007152">
                      <a:extLst>
                        <a:ext uri="{9D8B030D-6E8A-4147-A177-3AD203B41FA5}">
                          <a16:colId xmlns:a16="http://schemas.microsoft.com/office/drawing/2014/main" val="3574327890"/>
                        </a:ext>
                      </a:extLst>
                    </a:gridCol>
                    <a:gridCol w="978031">
                      <a:extLst>
                        <a:ext uri="{9D8B030D-6E8A-4147-A177-3AD203B41FA5}">
                          <a16:colId xmlns:a16="http://schemas.microsoft.com/office/drawing/2014/main" val="2030869099"/>
                        </a:ext>
                      </a:extLst>
                    </a:gridCol>
                    <a:gridCol w="978031">
                      <a:extLst>
                        <a:ext uri="{9D8B030D-6E8A-4147-A177-3AD203B41FA5}">
                          <a16:colId xmlns:a16="http://schemas.microsoft.com/office/drawing/2014/main" val="15455361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2000" dirty="0" smtClean="0">
                                    <a:solidFill>
                                      <a:schemeClr val="bg1"/>
                                    </a:solidFill>
                                  </a:rPr>
                                  <m:t>s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 smtClean="0">
                                    <a:solidFill>
                                      <a:schemeClr val="bg1"/>
                                    </a:solidFill>
                                  </a:rPr>
                                  <m:t>′</m:t>
                                </m:r>
                                <m:r>
                                  <m:rPr>
                                    <m:nor/>
                                  </m:rPr>
                                  <a:rPr lang="en-US" sz="2000" b="1" i="0" dirty="0" smtClean="0">
                                    <a:solidFill>
                                      <a:schemeClr val="bg1"/>
                                    </a:solidFill>
                                  </a:rPr>
                                  <m:t> = 0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2000" dirty="0" smtClean="0">
                                    <a:solidFill>
                                      <a:schemeClr val="bg1"/>
                                    </a:solidFill>
                                  </a:rPr>
                                  <m:t>s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 smtClean="0">
                                    <a:solidFill>
                                      <a:schemeClr val="bg1"/>
                                    </a:solidFill>
                                  </a:rPr>
                                  <m:t>′</m:t>
                                </m:r>
                                <m:r>
                                  <m:rPr>
                                    <m:nor/>
                                  </m:rPr>
                                  <a:rPr lang="en-US" sz="2000" b="1" i="0" dirty="0" smtClean="0">
                                    <a:solidFill>
                                      <a:schemeClr val="bg1"/>
                                    </a:solidFill>
                                  </a:rPr>
                                  <m:t> = 1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2000" dirty="0" smtClean="0">
                                    <a:solidFill>
                                      <a:schemeClr val="bg1"/>
                                    </a:solidFill>
                                  </a:rPr>
                                  <m:t>s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 smtClean="0">
                                    <a:solidFill>
                                      <a:schemeClr val="bg1"/>
                                    </a:solidFill>
                                  </a:rPr>
                                  <m:t>′</m:t>
                                </m:r>
                                <m:r>
                                  <m:rPr>
                                    <m:nor/>
                                  </m:rPr>
                                  <a:rPr lang="en-US" sz="2000" b="1" i="0" dirty="0" smtClean="0">
                                    <a:solidFill>
                                      <a:schemeClr val="bg1"/>
                                    </a:solidFill>
                                  </a:rPr>
                                  <m:t> = 2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08481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(s')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0.067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0.333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8020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sz="2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(s')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0.264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0.562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0.173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77275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1">
                <a:extLst>
                  <a:ext uri="{FF2B5EF4-FFF2-40B4-BE49-F238E27FC236}">
                    <a16:creationId xmlns:a16="http://schemas.microsoft.com/office/drawing/2014/main" id="{2081D113-3FCE-D1C4-3B65-FFA0E0D995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1896349"/>
                  </p:ext>
                </p:extLst>
              </p:nvPr>
            </p:nvGraphicFramePr>
            <p:xfrm>
              <a:off x="7805282" y="136525"/>
              <a:ext cx="3912123" cy="1371600"/>
            </p:xfrm>
            <a:graphic>
              <a:graphicData uri="http://schemas.openxmlformats.org/drawingml/2006/table">
                <a:tbl>
                  <a:tblPr firstRow="1" bandRow="1">
                    <a:tableStyleId>{5202B0CA-FC54-4496-8BCA-5EF66A818D29}</a:tableStyleId>
                  </a:tblPr>
                  <a:tblGrid>
                    <a:gridCol w="948909">
                      <a:extLst>
                        <a:ext uri="{9D8B030D-6E8A-4147-A177-3AD203B41FA5}">
                          <a16:colId xmlns:a16="http://schemas.microsoft.com/office/drawing/2014/main" val="3513905768"/>
                        </a:ext>
                      </a:extLst>
                    </a:gridCol>
                    <a:gridCol w="1007152">
                      <a:extLst>
                        <a:ext uri="{9D8B030D-6E8A-4147-A177-3AD203B41FA5}">
                          <a16:colId xmlns:a16="http://schemas.microsoft.com/office/drawing/2014/main" val="3574327890"/>
                        </a:ext>
                      </a:extLst>
                    </a:gridCol>
                    <a:gridCol w="978031">
                      <a:extLst>
                        <a:ext uri="{9D8B030D-6E8A-4147-A177-3AD203B41FA5}">
                          <a16:colId xmlns:a16="http://schemas.microsoft.com/office/drawing/2014/main" val="2030869099"/>
                        </a:ext>
                      </a:extLst>
                    </a:gridCol>
                    <a:gridCol w="978031">
                      <a:extLst>
                        <a:ext uri="{9D8B030D-6E8A-4147-A177-3AD203B41FA5}">
                          <a16:colId xmlns:a16="http://schemas.microsoft.com/office/drawing/2014/main" val="154553615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4937" t="-2778" r="-197468" b="-236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7436" t="-2778" r="-100000" b="-236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299" t="-2778" r="-1299" b="-236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084815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100000" r="-313333" b="-1297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0.067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0.333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802025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205556" r="-313333" b="-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0.264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0.562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0.173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772757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CB20461-85D9-693F-3F7D-F531636B7D12}"/>
                  </a:ext>
                </a:extLst>
              </p:cNvPr>
              <p:cNvSpPr txBox="1"/>
              <p:nvPr/>
            </p:nvSpPr>
            <p:spPr>
              <a:xfrm>
                <a:off x="7303304" y="642672"/>
                <a:ext cx="344078" cy="4082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CB20461-85D9-693F-3F7D-F531636B7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3304" y="642672"/>
                <a:ext cx="344078" cy="408253"/>
              </a:xfrm>
              <a:prstGeom prst="rect">
                <a:avLst/>
              </a:prstGeom>
              <a:blipFill>
                <a:blip r:embed="rId4"/>
                <a:stretch>
                  <a:fillRect l="-7407" r="-29630"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7DD123C-C941-AA6E-313B-6839335F84E8}"/>
                  </a:ext>
                </a:extLst>
              </p:cNvPr>
              <p:cNvSpPr txBox="1"/>
              <p:nvPr/>
            </p:nvSpPr>
            <p:spPr>
              <a:xfrm>
                <a:off x="7280018" y="1099872"/>
                <a:ext cx="446314" cy="4082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☹️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7DD123C-C941-AA6E-313B-6839335F8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0018" y="1099872"/>
                <a:ext cx="446314" cy="408253"/>
              </a:xfrm>
              <a:prstGeom prst="rect">
                <a:avLst/>
              </a:prstGeom>
              <a:blipFill>
                <a:blip r:embed="rId5"/>
                <a:stretch>
                  <a:fillRect l="-2778" r="-2778"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AAA4390-3F3D-35B2-8A91-77DC603696A3}"/>
              </a:ext>
            </a:extLst>
          </p:cNvPr>
          <p:cNvCxnSpPr>
            <a:endCxn id="8" idx="0"/>
          </p:cNvCxnSpPr>
          <p:nvPr/>
        </p:nvCxnSpPr>
        <p:spPr>
          <a:xfrm flipV="1">
            <a:off x="4038600" y="1694687"/>
            <a:ext cx="2309960" cy="6130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878A220-3BC6-3ED6-82FE-3F8A11184673}"/>
              </a:ext>
            </a:extLst>
          </p:cNvPr>
          <p:cNvSpPr txBox="1"/>
          <p:nvPr/>
        </p:nvSpPr>
        <p:spPr>
          <a:xfrm rot="20658541">
            <a:off x="4267111" y="1520444"/>
            <a:ext cx="1664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Normalize</a:t>
            </a:r>
          </a:p>
        </p:txBody>
      </p:sp>
    </p:spTree>
    <p:extLst>
      <p:ext uri="{BB962C8B-B14F-4D97-AF65-F5344CB8AC3E}">
        <p14:creationId xmlns:p14="http://schemas.microsoft.com/office/powerpoint/2010/main" val="31305460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E5EC3-7B07-3AAF-F4C5-F0D370D3C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Partially Observable MDP (POMDP)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E0E54-5B52-6F1D-0F1A-CE9B049F3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POMDP:</a:t>
            </a:r>
            <a:r>
              <a:rPr lang="en-US" dirty="0"/>
              <a:t> MDP + HMM.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A8EFA-5B7A-236D-0FAA-9EBD7280C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A3BDE6-D4CD-9056-CD96-9E6ED9F80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872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E5EC3-7B07-3AAF-F4C5-F0D370D3C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Partially Observable MDP (POMDP)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2E0E54-5B52-6F1D-0F1A-CE9B049F39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POMDP:</a:t>
                </a:r>
                <a:r>
                  <a:rPr lang="en-US" dirty="0"/>
                  <a:t> MDP + HMM.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State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endParaRPr lang="en-US" b="1" dirty="0"/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Action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endParaRPr lang="en-US" b="0" dirty="0"/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Reward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𝒮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𝒮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Transition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∣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2E0E54-5B52-6F1D-0F1A-CE9B049F39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A8EFA-5B7A-236D-0FAA-9EBD7280C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A3BDE6-D4CD-9056-CD96-9E6ED9F80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24</a:t>
            </a:fld>
            <a:endParaRPr lang="en-US"/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F6562E62-750E-98A9-0D7D-B5ACAEBCE00A}"/>
              </a:ext>
            </a:extLst>
          </p:cNvPr>
          <p:cNvSpPr/>
          <p:nvPr/>
        </p:nvSpPr>
        <p:spPr>
          <a:xfrm>
            <a:off x="3874477" y="2291668"/>
            <a:ext cx="2737338" cy="578916"/>
          </a:xfrm>
          <a:prstGeom prst="wedgeRectCallout">
            <a:avLst>
              <a:gd name="adj1" fmla="val -63005"/>
              <a:gd name="adj2" fmla="val 2307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77"/>
              </a:rPr>
              <a:t>No longer observed!</a:t>
            </a:r>
          </a:p>
        </p:txBody>
      </p:sp>
    </p:spTree>
    <p:extLst>
      <p:ext uri="{BB962C8B-B14F-4D97-AF65-F5344CB8AC3E}">
        <p14:creationId xmlns:p14="http://schemas.microsoft.com/office/powerpoint/2010/main" val="11575233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E5EC3-7B07-3AAF-F4C5-F0D370D3C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Partially Observable MDP (POMDP)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2E0E54-5B52-6F1D-0F1A-CE9B049F39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POMDP:</a:t>
                </a:r>
                <a:r>
                  <a:rPr lang="en-US" dirty="0"/>
                  <a:t> MDP + HMM.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State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endParaRPr lang="en-US" b="1" dirty="0"/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Action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endParaRPr lang="en-US" b="0" dirty="0"/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Reward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𝒮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𝒮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Transition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sepChr m:val="∣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1">
                  <a:lnSpc>
                    <a:spcPct val="150000"/>
                  </a:lnSpc>
                </a:pPr>
                <a:r>
                  <a:rPr lang="en-US" b="1" dirty="0"/>
                  <a:t>Observation space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𝓞</m:t>
                    </m:r>
                  </m:oMath>
                </a14:m>
                <a:endParaRPr lang="en-US" b="1" dirty="0"/>
              </a:p>
              <a:p>
                <a:pPr lvl="1">
                  <a:lnSpc>
                    <a:spcPct val="150000"/>
                  </a:lnSpc>
                </a:pPr>
                <a:r>
                  <a:rPr lang="en-US" b="1" dirty="0"/>
                  <a:t>Observation model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sepChr m:val="∣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2E0E54-5B52-6F1D-0F1A-CE9B049F39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A8EFA-5B7A-236D-0FAA-9EBD7280C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A3BDE6-D4CD-9056-CD96-9E6ED9F80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25</a:t>
            </a:fld>
            <a:endParaRPr lang="en-US"/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D0BD17C2-46E1-F21E-BA2C-4911BE28DF11}"/>
              </a:ext>
            </a:extLst>
          </p:cNvPr>
          <p:cNvSpPr/>
          <p:nvPr/>
        </p:nvSpPr>
        <p:spPr>
          <a:xfrm>
            <a:off x="7010401" y="5281052"/>
            <a:ext cx="3985846" cy="578916"/>
          </a:xfrm>
          <a:prstGeom prst="wedgeRectCallout">
            <a:avLst>
              <a:gd name="adj1" fmla="val -63005"/>
              <a:gd name="adj2" fmla="val 2307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77"/>
              </a:rPr>
              <a:t>Note: can depend on previous action</a:t>
            </a:r>
          </a:p>
        </p:txBody>
      </p:sp>
    </p:spTree>
    <p:extLst>
      <p:ext uri="{BB962C8B-B14F-4D97-AF65-F5344CB8AC3E}">
        <p14:creationId xmlns:p14="http://schemas.microsoft.com/office/powerpoint/2010/main" val="39176182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E5EC3-7B07-3AAF-F4C5-F0D370D3C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Partially Observable MDP (POMDP)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2E0E54-5B52-6F1D-0F1A-CE9B049F39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POMDP:</a:t>
                </a:r>
                <a:r>
                  <a:rPr lang="en-US" dirty="0"/>
                  <a:t> MDP + HMM.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State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endParaRPr lang="en-US" b="1" dirty="0"/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Action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endParaRPr lang="en-US" b="0" dirty="0"/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Reward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𝒮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𝒮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Transition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sepChr m:val="∣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1">
                  <a:lnSpc>
                    <a:spcPct val="150000"/>
                  </a:lnSpc>
                </a:pPr>
                <a:r>
                  <a:rPr lang="en-US" b="1" dirty="0"/>
                  <a:t>Observation space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𝓞</m:t>
                    </m:r>
                  </m:oMath>
                </a14:m>
                <a:endParaRPr lang="en-US" b="1" dirty="0"/>
              </a:p>
              <a:p>
                <a:pPr lvl="1">
                  <a:lnSpc>
                    <a:spcPct val="150000"/>
                  </a:lnSpc>
                </a:pPr>
                <a:r>
                  <a:rPr lang="en-US" b="1" dirty="0"/>
                  <a:t>Observation model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sepChr m:val="∣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2E0E54-5B52-6F1D-0F1A-CE9B049F39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A8EFA-5B7A-236D-0FAA-9EBD7280C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A3BDE6-D4CD-9056-CD96-9E6ED9F80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ular Callout 5">
                <a:extLst>
                  <a:ext uri="{FF2B5EF4-FFF2-40B4-BE49-F238E27FC236}">
                    <a16:creationId xmlns:a16="http://schemas.microsoft.com/office/drawing/2014/main" id="{D0BD17C2-46E1-F21E-BA2C-4911BE28DF11}"/>
                  </a:ext>
                </a:extLst>
              </p:cNvPr>
              <p:cNvSpPr/>
              <p:nvPr/>
            </p:nvSpPr>
            <p:spPr>
              <a:xfrm>
                <a:off x="7115909" y="5017477"/>
                <a:ext cx="3985846" cy="1043354"/>
              </a:xfrm>
              <a:prstGeom prst="wedgeRectCallout">
                <a:avLst>
                  <a:gd name="adj1" fmla="val -61829"/>
                  <a:gd name="adj2" fmla="val 18585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Lato" panose="020F0502020204030203" pitchFamily="34" charset="77"/>
                  </a:rPr>
                  <a:t>Sometimes also define </a:t>
                </a:r>
                <a:r>
                  <a:rPr lang="en-US" i="1" dirty="0">
                    <a:latin typeface="Lato" panose="020F0502020204030203" pitchFamily="34" charset="77"/>
                  </a:rPr>
                  <a:t>initial</a:t>
                </a:r>
                <a:r>
                  <a:rPr lang="en-US" dirty="0">
                    <a:latin typeface="Lato" panose="020F0502020204030203" pitchFamily="34" charset="77"/>
                  </a:rPr>
                  <a:t> observation model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sepChr m:val="∣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Lato" panose="020F0502020204030203" pitchFamily="34" charset="77"/>
                  </a:rPr>
                  <a:t> since there is no previous action then</a:t>
                </a:r>
              </a:p>
            </p:txBody>
          </p:sp>
        </mc:Choice>
        <mc:Fallback xmlns="">
          <p:sp>
            <p:nvSpPr>
              <p:cNvPr id="6" name="Rectangular Callout 5">
                <a:extLst>
                  <a:ext uri="{FF2B5EF4-FFF2-40B4-BE49-F238E27FC236}">
                    <a16:creationId xmlns:a16="http://schemas.microsoft.com/office/drawing/2014/main" id="{D0BD17C2-46E1-F21E-BA2C-4911BE28DF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909" y="5017477"/>
                <a:ext cx="3985846" cy="1043354"/>
              </a:xfrm>
              <a:prstGeom prst="wedgeRectCallout">
                <a:avLst>
                  <a:gd name="adj1" fmla="val -61829"/>
                  <a:gd name="adj2" fmla="val 18585"/>
                </a:avLst>
              </a:prstGeom>
              <a:blipFill>
                <a:blip r:embed="rId3"/>
                <a:stretch>
                  <a:fillRect b="-3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46393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01E52-B1A8-A675-0D9B-57F5D0B0A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3371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POMDP Influence Diagram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F57D96-56D4-73F7-C890-1E564AAC8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DF9EFC-E9AA-B931-B37C-891ECD833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B16ECA0-7BC6-7AEA-424F-5F916E0E13A1}"/>
                  </a:ext>
                </a:extLst>
              </p:cNvPr>
              <p:cNvSpPr/>
              <p:nvPr/>
            </p:nvSpPr>
            <p:spPr>
              <a:xfrm>
                <a:off x="4707564" y="3440743"/>
                <a:ext cx="765826" cy="76582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B16ECA0-7BC6-7AEA-424F-5F916E0E13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564" y="3440743"/>
                <a:ext cx="765826" cy="765826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69464594-EF4C-2EB0-71BE-1BEE51051EDA}"/>
                  </a:ext>
                </a:extLst>
              </p:cNvPr>
              <p:cNvSpPr/>
              <p:nvPr/>
            </p:nvSpPr>
            <p:spPr>
              <a:xfrm>
                <a:off x="6745913" y="3440743"/>
                <a:ext cx="765826" cy="76582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69464594-EF4C-2EB0-71BE-1BEE51051E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5913" y="3440743"/>
                <a:ext cx="765826" cy="76582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8FF30A0-3531-CB70-A6E1-16FBE4BC36FE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5473390" y="3823656"/>
            <a:ext cx="127252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F72634D-66DE-E8EA-D650-A3EC090525B7}"/>
              </a:ext>
            </a:extLst>
          </p:cNvPr>
          <p:cNvSpPr/>
          <p:nvPr/>
        </p:nvSpPr>
        <p:spPr>
          <a:xfrm>
            <a:off x="4287412" y="2182880"/>
            <a:ext cx="3617175" cy="31487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0260F6B-AD38-5363-73B7-ED8CD3EDDCBE}"/>
                  </a:ext>
                </a:extLst>
              </p:cNvPr>
              <p:cNvSpPr/>
              <p:nvPr/>
            </p:nvSpPr>
            <p:spPr>
              <a:xfrm>
                <a:off x="5824194" y="2385235"/>
                <a:ext cx="531340" cy="5346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0260F6B-AD38-5363-73B7-ED8CD3EDDC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4194" y="2385235"/>
                <a:ext cx="531340" cy="5346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Diamond 10">
                <a:extLst>
                  <a:ext uri="{FF2B5EF4-FFF2-40B4-BE49-F238E27FC236}">
                    <a16:creationId xmlns:a16="http://schemas.microsoft.com/office/drawing/2014/main" id="{9C14F706-3667-D8FD-B19B-4F706C92F2DD}"/>
                  </a:ext>
                </a:extLst>
              </p:cNvPr>
              <p:cNvSpPr/>
              <p:nvPr/>
            </p:nvSpPr>
            <p:spPr>
              <a:xfrm>
                <a:off x="4742417" y="2279063"/>
                <a:ext cx="704908" cy="720276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1" name="Diamond 10">
                <a:extLst>
                  <a:ext uri="{FF2B5EF4-FFF2-40B4-BE49-F238E27FC236}">
                    <a16:creationId xmlns:a16="http://schemas.microsoft.com/office/drawing/2014/main" id="{9C14F706-3667-D8FD-B19B-4F706C92F2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417" y="2279063"/>
                <a:ext cx="704908" cy="720276"/>
              </a:xfrm>
              <a:prstGeom prst="diamond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Diamond 11">
                <a:extLst>
                  <a:ext uri="{FF2B5EF4-FFF2-40B4-BE49-F238E27FC236}">
                    <a16:creationId xmlns:a16="http://schemas.microsoft.com/office/drawing/2014/main" id="{9532C011-B8AF-7859-BF05-E20EEF1FFFAA}"/>
                  </a:ext>
                </a:extLst>
              </p:cNvPr>
              <p:cNvSpPr/>
              <p:nvPr/>
            </p:nvSpPr>
            <p:spPr>
              <a:xfrm>
                <a:off x="6780766" y="2279063"/>
                <a:ext cx="704908" cy="720276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2" name="Diamond 11">
                <a:extLst>
                  <a:ext uri="{FF2B5EF4-FFF2-40B4-BE49-F238E27FC236}">
                    <a16:creationId xmlns:a16="http://schemas.microsoft.com/office/drawing/2014/main" id="{9532C011-B8AF-7859-BF05-E20EEF1FFF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0766" y="2279063"/>
                <a:ext cx="704908" cy="720276"/>
              </a:xfrm>
              <a:prstGeom prst="diamond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E319D0E-5793-5646-72C0-48A1A7BA4FD6}"/>
              </a:ext>
            </a:extLst>
          </p:cNvPr>
          <p:cNvCxnSpPr>
            <a:cxnSpLocks/>
            <a:stCxn id="6" idx="0"/>
            <a:endCxn id="11" idx="2"/>
          </p:cNvCxnSpPr>
          <p:nvPr/>
        </p:nvCxnSpPr>
        <p:spPr>
          <a:xfrm flipV="1">
            <a:off x="5090477" y="2999339"/>
            <a:ext cx="4394" cy="4414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045BD2-3BA8-BCCB-2C2A-36A155B83CC1}"/>
              </a:ext>
            </a:extLst>
          </p:cNvPr>
          <p:cNvCxnSpPr>
            <a:cxnSpLocks/>
            <a:stCxn id="7" idx="0"/>
            <a:endCxn id="12" idx="2"/>
          </p:cNvCxnSpPr>
          <p:nvPr/>
        </p:nvCxnSpPr>
        <p:spPr>
          <a:xfrm flipV="1">
            <a:off x="7128826" y="2999339"/>
            <a:ext cx="4394" cy="4414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13F1F31-C1ED-1CDF-8755-D72E172716F2}"/>
              </a:ext>
            </a:extLst>
          </p:cNvPr>
          <p:cNvCxnSpPr>
            <a:cxnSpLocks/>
            <a:stCxn id="6" idx="7"/>
          </p:cNvCxnSpPr>
          <p:nvPr/>
        </p:nvCxnSpPr>
        <p:spPr>
          <a:xfrm flipV="1">
            <a:off x="5361237" y="2906551"/>
            <a:ext cx="1639895" cy="6463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41A0A9-59DE-5FDE-87FC-B8322ADF8CA4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6355534" y="2639201"/>
            <a:ext cx="425232" cy="1338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AF1EFF8-7B10-0E6E-4054-B5118CCDDFC3}"/>
              </a:ext>
            </a:extLst>
          </p:cNvPr>
          <p:cNvCxnSpPr>
            <a:cxnSpLocks/>
            <a:stCxn id="10" idx="2"/>
            <a:endCxn id="7" idx="1"/>
          </p:cNvCxnSpPr>
          <p:nvPr/>
        </p:nvCxnSpPr>
        <p:spPr>
          <a:xfrm>
            <a:off x="6089864" y="2919934"/>
            <a:ext cx="768202" cy="63296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797D625-9854-E520-FA21-97878B07A7B1}"/>
                  </a:ext>
                </a:extLst>
              </p:cNvPr>
              <p:cNvSpPr/>
              <p:nvPr/>
            </p:nvSpPr>
            <p:spPr>
              <a:xfrm>
                <a:off x="4715021" y="4418483"/>
                <a:ext cx="750912" cy="7509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797D625-9854-E520-FA21-97878B07A7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5021" y="4418483"/>
                <a:ext cx="750912" cy="750912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3CCD873-0145-2A04-DB37-08DA8E77D3CF}"/>
                  </a:ext>
                </a:extLst>
              </p:cNvPr>
              <p:cNvSpPr/>
              <p:nvPr/>
            </p:nvSpPr>
            <p:spPr>
              <a:xfrm>
                <a:off x="6753370" y="4426081"/>
                <a:ext cx="750912" cy="7509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2000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3CCD873-0145-2A04-DB37-08DA8E77D3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3370" y="4426081"/>
                <a:ext cx="750912" cy="750912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A927102-D36E-02DA-3CDD-CC94EFE33B58}"/>
              </a:ext>
            </a:extLst>
          </p:cNvPr>
          <p:cNvCxnSpPr>
            <a:cxnSpLocks/>
            <a:stCxn id="6" idx="4"/>
            <a:endCxn id="18" idx="0"/>
          </p:cNvCxnSpPr>
          <p:nvPr/>
        </p:nvCxnSpPr>
        <p:spPr>
          <a:xfrm>
            <a:off x="5090477" y="4206569"/>
            <a:ext cx="0" cy="2119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FDD40F0-FD70-D73E-98F7-6710AE24C767}"/>
              </a:ext>
            </a:extLst>
          </p:cNvPr>
          <p:cNvCxnSpPr>
            <a:cxnSpLocks/>
            <a:stCxn id="7" idx="4"/>
            <a:endCxn id="19" idx="0"/>
          </p:cNvCxnSpPr>
          <p:nvPr/>
        </p:nvCxnSpPr>
        <p:spPr>
          <a:xfrm>
            <a:off x="7128826" y="4206569"/>
            <a:ext cx="0" cy="2195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7E53F25-A157-A240-F52B-BDF66800BD6F}"/>
              </a:ext>
            </a:extLst>
          </p:cNvPr>
          <p:cNvCxnSpPr>
            <a:cxnSpLocks/>
            <a:stCxn id="10" idx="2"/>
            <a:endCxn id="19" idx="2"/>
          </p:cNvCxnSpPr>
          <p:nvPr/>
        </p:nvCxnSpPr>
        <p:spPr>
          <a:xfrm>
            <a:off x="6089864" y="2919934"/>
            <a:ext cx="663506" cy="188160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524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8" grpId="0" animBg="1"/>
      <p:bldP spid="1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5E7DE-4391-881A-83A3-CB147DD88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Carried Over from MDP Land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7498F-CE55-C95D-00E0-42ECD09E7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finite state, action, and now observation spaces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Discrete time; possibly finite, infinite, or indefinite horizon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Still want to maximize expected utility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8ADAAF-9AB7-6D2D-4645-0F0573113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DB7E9-8418-0C91-0BB6-590C49576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949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5E7DE-4391-881A-83A3-CB147DD88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POMDP State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7498F-CE55-C95D-00E0-42ECD09E7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 with HMMs, we will want to maintain </a:t>
            </a:r>
            <a:r>
              <a:rPr lang="en-US" b="1" dirty="0"/>
              <a:t>belief</a:t>
            </a:r>
            <a:r>
              <a:rPr lang="en-US" dirty="0"/>
              <a:t> about current state.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8ADAAF-9AB7-6D2D-4645-0F0573113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DB7E9-8418-0C91-0BB6-590C49576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F7D3F9B-36AD-359D-3CBF-8D82068E88FF}"/>
                  </a:ext>
                </a:extLst>
              </p:cNvPr>
              <p:cNvSpPr txBox="1"/>
              <p:nvPr/>
            </p:nvSpPr>
            <p:spPr>
              <a:xfrm>
                <a:off x="838200" y="2713954"/>
                <a:ext cx="10515600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F7D3F9B-36AD-359D-3CBF-8D82068E8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13954"/>
                <a:ext cx="10515600" cy="1137876"/>
              </a:xfrm>
              <a:prstGeom prst="rect">
                <a:avLst/>
              </a:prstGeom>
              <a:blipFill>
                <a:blip r:embed="rId2"/>
                <a:stretch>
                  <a:fillRect t="-128571" b="-180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CD724020-09AF-F57E-74C0-13ABE2096B36}"/>
              </a:ext>
            </a:extLst>
          </p:cNvPr>
          <p:cNvSpPr/>
          <p:nvPr/>
        </p:nvSpPr>
        <p:spPr>
          <a:xfrm>
            <a:off x="2444262" y="4358246"/>
            <a:ext cx="3809999" cy="763826"/>
          </a:xfrm>
          <a:prstGeom prst="wedgeRectCallout">
            <a:avLst>
              <a:gd name="adj1" fmla="val -26752"/>
              <a:gd name="adj2" fmla="val -7964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77"/>
              </a:rPr>
              <a:t>Now conditioned on actions</a:t>
            </a:r>
          </a:p>
        </p:txBody>
      </p:sp>
      <p:sp>
        <p:nvSpPr>
          <p:cNvPr id="8" name="Rectangular Callout 7">
            <a:extLst>
              <a:ext uri="{FF2B5EF4-FFF2-40B4-BE49-F238E27FC236}">
                <a16:creationId xmlns:a16="http://schemas.microsoft.com/office/drawing/2014/main" id="{65906350-9F1C-DD97-96CD-648CAAE57270}"/>
              </a:ext>
            </a:extLst>
          </p:cNvPr>
          <p:cNvSpPr/>
          <p:nvPr/>
        </p:nvSpPr>
        <p:spPr>
          <a:xfrm>
            <a:off x="6641123" y="4358246"/>
            <a:ext cx="3809999" cy="763826"/>
          </a:xfrm>
          <a:prstGeom prst="wedgeRectCallout">
            <a:avLst>
              <a:gd name="adj1" fmla="val -26752"/>
              <a:gd name="adj2" fmla="val -7964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77"/>
              </a:rPr>
              <a:t>Sometimes called </a:t>
            </a:r>
            <a:r>
              <a:rPr lang="en-US" i="1" dirty="0">
                <a:latin typeface="Lato" panose="020F0502020204030203" pitchFamily="34" charset="77"/>
              </a:rPr>
              <a:t>state estimation</a:t>
            </a:r>
            <a:endParaRPr lang="en-US" dirty="0">
              <a:latin typeface="Lato" panose="020F050202020403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938565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91CDFF-97D1-8A4F-DAED-622A358C2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700A0-758F-0D46-8DED-7D8C5C7CD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 descr="Exports Hall | Severance Wiki | Fandom">
            <a:extLst>
              <a:ext uri="{FF2B5EF4-FFF2-40B4-BE49-F238E27FC236}">
                <a16:creationId xmlns:a16="http://schemas.microsoft.com/office/drawing/2014/main" id="{B1021D5F-D24A-220C-BDE1-83BF2CE43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77888"/>
            <a:ext cx="12192000" cy="510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58809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32274-2C07-1D44-4B4F-9463E8578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Treasure Hunt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3AFF5-BD76-7E16-7754-50B36BC2D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50209" cy="4351338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States</a:t>
            </a:r>
            <a:r>
              <a:rPr lang="en-US" dirty="0"/>
              <a:t>: (</a:t>
            </a:r>
            <a:r>
              <a:rPr lang="en-US" i="1" dirty="0"/>
              <a:t>robot-loc</a:t>
            </a:r>
            <a:r>
              <a:rPr lang="en-US" dirty="0"/>
              <a:t>, </a:t>
            </a:r>
            <a:r>
              <a:rPr lang="en-US" i="1" dirty="0"/>
              <a:t>treasure-loc</a:t>
            </a:r>
            <a:r>
              <a:rPr lang="en-US" dirty="0"/>
              <a:t>) in 3-cell grid</a:t>
            </a:r>
          </a:p>
          <a:p>
            <a:r>
              <a:rPr lang="en-US" b="1" dirty="0"/>
              <a:t>Actions:</a:t>
            </a:r>
            <a:r>
              <a:rPr lang="en-US" dirty="0"/>
              <a:t> </a:t>
            </a:r>
            <a:r>
              <a:rPr lang="en-US" i="1" dirty="0"/>
              <a:t>move-left</a:t>
            </a:r>
            <a:r>
              <a:rPr lang="en-US" dirty="0"/>
              <a:t>, </a:t>
            </a:r>
            <a:r>
              <a:rPr lang="en-US" i="1" dirty="0"/>
              <a:t>move-right</a:t>
            </a:r>
            <a:r>
              <a:rPr lang="en-US" dirty="0"/>
              <a:t>, </a:t>
            </a:r>
            <a:r>
              <a:rPr lang="en-US" i="1" dirty="0"/>
              <a:t>scan-left</a:t>
            </a:r>
            <a:r>
              <a:rPr lang="en-US" dirty="0"/>
              <a:t>, </a:t>
            </a:r>
            <a:r>
              <a:rPr lang="en-US" i="1" dirty="0"/>
              <a:t>scan-right</a:t>
            </a:r>
          </a:p>
          <a:p>
            <a:r>
              <a:rPr lang="en-US" b="1" dirty="0"/>
              <a:t>Observations:</a:t>
            </a:r>
            <a:r>
              <a:rPr lang="en-US" dirty="0"/>
              <a:t> (</a:t>
            </a:r>
            <a:r>
              <a:rPr lang="en-US" i="1" dirty="0"/>
              <a:t>robot-loc, scan-response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Scan responses: </a:t>
            </a:r>
            <a:r>
              <a:rPr lang="en-US" i="1" dirty="0"/>
              <a:t>got-response</a:t>
            </a:r>
            <a:r>
              <a:rPr lang="en-US" dirty="0"/>
              <a:t>, </a:t>
            </a:r>
            <a:r>
              <a:rPr lang="en-US" i="1" dirty="0"/>
              <a:t>got-no-response</a:t>
            </a:r>
            <a:r>
              <a:rPr lang="en-US" dirty="0"/>
              <a:t>, </a:t>
            </a:r>
            <a:r>
              <a:rPr lang="en-US" i="1" dirty="0"/>
              <a:t>not-applicable</a:t>
            </a:r>
          </a:p>
          <a:p>
            <a:r>
              <a:rPr lang="en-US" b="1" dirty="0"/>
              <a:t>Rewards:</a:t>
            </a:r>
            <a:r>
              <a:rPr lang="en-US" dirty="0"/>
              <a:t> 100 if robot at treasure, -1 for each step</a:t>
            </a:r>
            <a:endParaRPr lang="en-US" b="1" dirty="0"/>
          </a:p>
          <a:p>
            <a:r>
              <a:rPr lang="en-US" b="1" dirty="0"/>
              <a:t>Horizon:</a:t>
            </a:r>
            <a:r>
              <a:rPr lang="en-US" dirty="0"/>
              <a:t> indefinite (terminate when treasure obtained)</a:t>
            </a:r>
          </a:p>
          <a:p>
            <a:r>
              <a:rPr lang="en-US" b="1" dirty="0"/>
              <a:t>Transition distribution:</a:t>
            </a:r>
          </a:p>
          <a:p>
            <a:pPr lvl="1"/>
            <a:r>
              <a:rPr lang="en-US" dirty="0"/>
              <a:t>Move actions: succeed with 0.95 probability. Otherwise, move in the other direction</a:t>
            </a:r>
          </a:p>
          <a:p>
            <a:pPr lvl="1"/>
            <a:r>
              <a:rPr lang="en-US" dirty="0"/>
              <a:t>Scan actions result in no state change</a:t>
            </a:r>
          </a:p>
          <a:p>
            <a:r>
              <a:rPr lang="en-US" b="1" dirty="0"/>
              <a:t>Observation model:</a:t>
            </a:r>
          </a:p>
          <a:p>
            <a:pPr lvl="1"/>
            <a:r>
              <a:rPr lang="en-US" dirty="0"/>
              <a:t>Scan actions: get accurate response with 0.9 probability</a:t>
            </a:r>
          </a:p>
          <a:p>
            <a:pPr lvl="1"/>
            <a:r>
              <a:rPr lang="en-US" dirty="0"/>
              <a:t>Both actions: always observe correct robot location</a:t>
            </a:r>
          </a:p>
          <a:p>
            <a:pPr lvl="1"/>
            <a:r>
              <a:rPr lang="en-US" dirty="0"/>
              <a:t>Initial timestep: observe robot location only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130D0D-3A73-2A3C-97D7-FF7946C17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EA4D6C-DC7D-8509-D98B-14A13D257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30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964D61-8638-9CF3-BFA1-D4BE496C1A25}"/>
              </a:ext>
            </a:extLst>
          </p:cNvPr>
          <p:cNvSpPr/>
          <p:nvPr/>
        </p:nvSpPr>
        <p:spPr>
          <a:xfrm>
            <a:off x="8388409" y="2666268"/>
            <a:ext cx="1089699" cy="10897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FE90ED-465F-D14B-634D-FC4CFC4F7397}"/>
              </a:ext>
            </a:extLst>
          </p:cNvPr>
          <p:cNvSpPr/>
          <p:nvPr/>
        </p:nvSpPr>
        <p:spPr>
          <a:xfrm>
            <a:off x="10567807" y="2666268"/>
            <a:ext cx="1089699" cy="10897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?</a:t>
            </a:r>
          </a:p>
        </p:txBody>
      </p:sp>
      <p:pic>
        <p:nvPicPr>
          <p:cNvPr id="8" name="Picture 7" descr="Icon&#10;&#10;Description automatically generated with medium confidence">
            <a:extLst>
              <a:ext uri="{FF2B5EF4-FFF2-40B4-BE49-F238E27FC236}">
                <a16:creationId xmlns:a16="http://schemas.microsoft.com/office/drawing/2014/main" id="{BFFB2E62-C1BC-63DB-4F62-10A91B841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6557" y="2666268"/>
            <a:ext cx="965700" cy="9657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4C78FD2-63DD-E7B6-0CF2-6806319308DF}"/>
              </a:ext>
            </a:extLst>
          </p:cNvPr>
          <p:cNvSpPr/>
          <p:nvPr/>
        </p:nvSpPr>
        <p:spPr>
          <a:xfrm>
            <a:off x="9478108" y="2666268"/>
            <a:ext cx="1089699" cy="108970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9151005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32274-2C07-1D44-4B4F-9463E8578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Treasure Hunt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3AFF5-BD76-7E16-7754-50B36BC2D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50209" cy="4351338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States</a:t>
            </a:r>
            <a:r>
              <a:rPr lang="en-US" dirty="0"/>
              <a:t>: (</a:t>
            </a:r>
            <a:r>
              <a:rPr lang="en-US" i="1" dirty="0"/>
              <a:t>robot-loc</a:t>
            </a:r>
            <a:r>
              <a:rPr lang="en-US" dirty="0"/>
              <a:t>, </a:t>
            </a:r>
            <a:r>
              <a:rPr lang="en-US" i="1" dirty="0"/>
              <a:t>treasure-loc</a:t>
            </a:r>
            <a:r>
              <a:rPr lang="en-US" dirty="0"/>
              <a:t>) in 3-cell grid</a:t>
            </a:r>
          </a:p>
          <a:p>
            <a:r>
              <a:rPr lang="en-US" b="1" dirty="0"/>
              <a:t>Actions:</a:t>
            </a:r>
            <a:r>
              <a:rPr lang="en-US" dirty="0"/>
              <a:t> </a:t>
            </a:r>
            <a:r>
              <a:rPr lang="en-US" i="1" dirty="0"/>
              <a:t>move-left</a:t>
            </a:r>
            <a:r>
              <a:rPr lang="en-US" dirty="0"/>
              <a:t>, </a:t>
            </a:r>
            <a:r>
              <a:rPr lang="en-US" i="1" dirty="0"/>
              <a:t>move-right</a:t>
            </a:r>
            <a:r>
              <a:rPr lang="en-US" dirty="0"/>
              <a:t>, </a:t>
            </a:r>
            <a:r>
              <a:rPr lang="en-US" i="1" dirty="0"/>
              <a:t>scan-left</a:t>
            </a:r>
            <a:r>
              <a:rPr lang="en-US" dirty="0"/>
              <a:t>, </a:t>
            </a:r>
            <a:r>
              <a:rPr lang="en-US" i="1" dirty="0"/>
              <a:t>scan-right</a:t>
            </a:r>
          </a:p>
          <a:p>
            <a:r>
              <a:rPr lang="en-US" b="1" dirty="0"/>
              <a:t>Observations:</a:t>
            </a:r>
            <a:r>
              <a:rPr lang="en-US" dirty="0"/>
              <a:t> (</a:t>
            </a:r>
            <a:r>
              <a:rPr lang="en-US" i="1" dirty="0"/>
              <a:t>robot-loc, scan-response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Scan responses: </a:t>
            </a:r>
            <a:r>
              <a:rPr lang="en-US" i="1" dirty="0"/>
              <a:t>got-response</a:t>
            </a:r>
            <a:r>
              <a:rPr lang="en-US" dirty="0"/>
              <a:t>, </a:t>
            </a:r>
            <a:r>
              <a:rPr lang="en-US" i="1" dirty="0"/>
              <a:t>got-no-response</a:t>
            </a:r>
            <a:r>
              <a:rPr lang="en-US" dirty="0"/>
              <a:t>, </a:t>
            </a:r>
            <a:r>
              <a:rPr lang="en-US" i="1" dirty="0"/>
              <a:t>not-applicable</a:t>
            </a:r>
          </a:p>
          <a:p>
            <a:r>
              <a:rPr lang="en-US" b="1" dirty="0"/>
              <a:t>Rewards:</a:t>
            </a:r>
            <a:r>
              <a:rPr lang="en-US" dirty="0"/>
              <a:t> 100 if robot at treasure, -1 for each step</a:t>
            </a:r>
            <a:endParaRPr lang="en-US" b="1" dirty="0"/>
          </a:p>
          <a:p>
            <a:r>
              <a:rPr lang="en-US" b="1" dirty="0"/>
              <a:t>Horizon:</a:t>
            </a:r>
            <a:r>
              <a:rPr lang="en-US" dirty="0"/>
              <a:t> indefinite (terminate when treasure obtained)</a:t>
            </a:r>
          </a:p>
          <a:p>
            <a:r>
              <a:rPr lang="en-US" b="1" dirty="0"/>
              <a:t>Transition distribution:</a:t>
            </a:r>
          </a:p>
          <a:p>
            <a:pPr lvl="1"/>
            <a:r>
              <a:rPr lang="en-US" dirty="0"/>
              <a:t>Move actions: succeed with 0.95 probability. Otherwise, move in the other direction</a:t>
            </a:r>
          </a:p>
          <a:p>
            <a:pPr lvl="1"/>
            <a:r>
              <a:rPr lang="en-US" dirty="0"/>
              <a:t>Scan actions result in no state change</a:t>
            </a:r>
          </a:p>
          <a:p>
            <a:r>
              <a:rPr lang="en-US" b="1" dirty="0"/>
              <a:t>Observation model:</a:t>
            </a:r>
          </a:p>
          <a:p>
            <a:pPr lvl="1"/>
            <a:r>
              <a:rPr lang="en-US" dirty="0"/>
              <a:t>Scan actions: get accurate response with 0.9 probability</a:t>
            </a:r>
          </a:p>
          <a:p>
            <a:pPr lvl="1"/>
            <a:r>
              <a:rPr lang="en-US" dirty="0"/>
              <a:t>Both actions: always observe correct robot location</a:t>
            </a:r>
          </a:p>
          <a:p>
            <a:pPr lvl="1"/>
            <a:r>
              <a:rPr lang="en-US" dirty="0"/>
              <a:t>Initial timestep: observe robot location only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130D0D-3A73-2A3C-97D7-FF7946C17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EA4D6C-DC7D-8509-D98B-14A13D257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31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964D61-8638-9CF3-BFA1-D4BE496C1A25}"/>
              </a:ext>
            </a:extLst>
          </p:cNvPr>
          <p:cNvSpPr/>
          <p:nvPr/>
        </p:nvSpPr>
        <p:spPr>
          <a:xfrm>
            <a:off x="8388409" y="2666268"/>
            <a:ext cx="1089699" cy="10897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FE90ED-465F-D14B-634D-FC4CFC4F7397}"/>
              </a:ext>
            </a:extLst>
          </p:cNvPr>
          <p:cNvSpPr/>
          <p:nvPr/>
        </p:nvSpPr>
        <p:spPr>
          <a:xfrm>
            <a:off x="10567807" y="2666268"/>
            <a:ext cx="1089699" cy="10897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?</a:t>
            </a:r>
          </a:p>
        </p:txBody>
      </p:sp>
      <p:pic>
        <p:nvPicPr>
          <p:cNvPr id="8" name="Picture 7" descr="Icon&#10;&#10;Description automatically generated with medium confidence">
            <a:extLst>
              <a:ext uri="{FF2B5EF4-FFF2-40B4-BE49-F238E27FC236}">
                <a16:creationId xmlns:a16="http://schemas.microsoft.com/office/drawing/2014/main" id="{BFFB2E62-C1BC-63DB-4F62-10A91B841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6557" y="2666268"/>
            <a:ext cx="965700" cy="9657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4C78FD2-63DD-E7B6-0CF2-6806319308DF}"/>
              </a:ext>
            </a:extLst>
          </p:cNvPr>
          <p:cNvSpPr/>
          <p:nvPr/>
        </p:nvSpPr>
        <p:spPr>
          <a:xfrm>
            <a:off x="9478108" y="2666268"/>
            <a:ext cx="1089699" cy="108970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10" name="Rectangular Callout 9">
            <a:extLst>
              <a:ext uri="{FF2B5EF4-FFF2-40B4-BE49-F238E27FC236}">
                <a16:creationId xmlns:a16="http://schemas.microsoft.com/office/drawing/2014/main" id="{090BA6DB-BBF6-215C-743B-2C9066615E65}"/>
              </a:ext>
            </a:extLst>
          </p:cNvPr>
          <p:cNvSpPr/>
          <p:nvPr/>
        </p:nvSpPr>
        <p:spPr>
          <a:xfrm>
            <a:off x="7983417" y="782271"/>
            <a:ext cx="3809999" cy="1043354"/>
          </a:xfrm>
          <a:prstGeom prst="wedgeRectCallout">
            <a:avLst>
              <a:gd name="adj1" fmla="val -61829"/>
              <a:gd name="adj2" fmla="val 18585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77"/>
              </a:rPr>
              <a:t>Under what circumstances should the robot scan before moving?</a:t>
            </a:r>
          </a:p>
        </p:txBody>
      </p:sp>
    </p:spTree>
    <p:extLst>
      <p:ext uri="{BB962C8B-B14F-4D97-AF65-F5344CB8AC3E}">
        <p14:creationId xmlns:p14="http://schemas.microsoft.com/office/powerpoint/2010/main" val="14959770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F519C-0EAF-A211-541A-B929527B1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in POMDPs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BCD34-E188-D455-9A4D-88A3E5B92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/>
              <a:t>Offline Planning</a:t>
            </a:r>
            <a:endParaRPr lang="en-US" dirty="0"/>
          </a:p>
          <a:p>
            <a:r>
              <a:rPr lang="en-US" dirty="0"/>
              <a:t>Value iteration for POMDPs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Policy iteration for POMDPs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See: PBVI, Witness Algorithm</a:t>
            </a:r>
          </a:p>
          <a:p>
            <a:pPr marL="0" indent="0">
              <a:buNone/>
            </a:pPr>
            <a:r>
              <a:rPr lang="en-US" u="sng" dirty="0"/>
              <a:t>Online Planning</a:t>
            </a:r>
            <a:endParaRPr lang="en-US" dirty="0"/>
          </a:p>
          <a:p>
            <a:r>
              <a:rPr lang="en-US" dirty="0" err="1"/>
              <a:t>Expectimax</a:t>
            </a:r>
            <a:r>
              <a:rPr lang="en-US" dirty="0"/>
              <a:t> search for POMDPs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Sparse sampling for large transitions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Bandits / MCTS for smarter exploration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See: POMCP, DESPOT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64568A-950F-5F5C-56F5-D5B9CF9A9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734CB0-77B9-A42B-65E5-CBBEBEF16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862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F519C-0EAF-A211-541A-B929527B1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in POMDPs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BCD34-E188-D455-9A4D-88A3E5B92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/>
              <a:t>Offline Planning</a:t>
            </a:r>
            <a:endParaRPr lang="en-US" dirty="0"/>
          </a:p>
          <a:p>
            <a:r>
              <a:rPr lang="en-US" dirty="0"/>
              <a:t>Value iteration for POMDPs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Policy iteration for POMDPs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See: PBVI, Witness Algorithm</a:t>
            </a:r>
          </a:p>
          <a:p>
            <a:pPr marL="0" indent="0">
              <a:buNone/>
            </a:pPr>
            <a:r>
              <a:rPr lang="en-US" u="sng" dirty="0"/>
              <a:t>Online Planning</a:t>
            </a:r>
            <a:endParaRPr lang="en-US" dirty="0"/>
          </a:p>
          <a:p>
            <a:r>
              <a:rPr lang="en-US" dirty="0" err="1"/>
              <a:t>Expectimax</a:t>
            </a:r>
            <a:r>
              <a:rPr lang="en-US" dirty="0"/>
              <a:t> search for POMDPs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Sparse sampling for large transitions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Bandits / MCTS for smarter exploration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See: POMCP, DESPOT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64568A-950F-5F5C-56F5-D5B9CF9A9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734CB0-77B9-A42B-65E5-CBBEBEF16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33</a:t>
            </a:fld>
            <a:endParaRPr lang="en-US"/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312B111D-2927-A142-1C7C-89915202F8BF}"/>
              </a:ext>
            </a:extLst>
          </p:cNvPr>
          <p:cNvSpPr/>
          <p:nvPr/>
        </p:nvSpPr>
        <p:spPr>
          <a:xfrm>
            <a:off x="6611816" y="4001294"/>
            <a:ext cx="3083168" cy="536438"/>
          </a:xfrm>
          <a:prstGeom prst="wedgeRectCallout">
            <a:avLst>
              <a:gd name="adj1" fmla="val -61829"/>
              <a:gd name="adj2" fmla="val 18585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77"/>
              </a:rPr>
              <a:t>We’ll start here this time</a:t>
            </a:r>
          </a:p>
        </p:txBody>
      </p:sp>
    </p:spTree>
    <p:extLst>
      <p:ext uri="{BB962C8B-B14F-4D97-AF65-F5344CB8AC3E}">
        <p14:creationId xmlns:p14="http://schemas.microsoft.com/office/powerpoint/2010/main" val="16352521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95172-4E10-6848-9D7C-E374455FF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POMDP</a:t>
            </a:r>
            <a:r>
              <a:rPr lang="en-US" dirty="0"/>
              <a:t> Planning Online (In the Wild)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11A93-F5B4-264D-BBD9-A6952991F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ship the robot with the </a:t>
            </a:r>
            <a:r>
              <a:rPr lang="en-US" dirty="0">
                <a:solidFill>
                  <a:srgbClr val="FF0000"/>
                </a:solidFill>
              </a:rPr>
              <a:t>POMDP </a:t>
            </a:r>
            <a:r>
              <a:rPr lang="en-US" dirty="0"/>
              <a:t>and have it plan </a:t>
            </a:r>
            <a:r>
              <a:rPr lang="en-US" b="1" dirty="0"/>
              <a:t>online.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9124272-A72B-0144-8DF5-C46CF4214C97}"/>
              </a:ext>
            </a:extLst>
          </p:cNvPr>
          <p:cNvGrpSpPr/>
          <p:nvPr/>
        </p:nvGrpSpPr>
        <p:grpSpPr>
          <a:xfrm>
            <a:off x="1671144" y="3093794"/>
            <a:ext cx="8297279" cy="3282865"/>
            <a:chOff x="1671144" y="2422227"/>
            <a:chExt cx="8297279" cy="3282865"/>
          </a:xfrm>
        </p:grpSpPr>
        <p:pic>
          <p:nvPicPr>
            <p:cNvPr id="11" name="Picture 4" descr="237,109 Factory Illustrations &amp;amp; Clip Art - iStock">
              <a:extLst>
                <a:ext uri="{FF2B5EF4-FFF2-40B4-BE49-F238E27FC236}">
                  <a16:creationId xmlns:a16="http://schemas.microsoft.com/office/drawing/2014/main" id="{0723E33A-14F4-1344-A690-A49AD94F85A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02" t="36787" r="25985" b="22462"/>
            <a:stretch/>
          </p:blipFill>
          <p:spPr bwMode="auto">
            <a:xfrm>
              <a:off x="1671144" y="2422227"/>
              <a:ext cx="2852503" cy="25045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22B1BFC-760A-3F4B-8297-CD1F39FA8BD3}"/>
                </a:ext>
              </a:extLst>
            </p:cNvPr>
            <p:cNvSpPr txBox="1"/>
            <p:nvPr/>
          </p:nvSpPr>
          <p:spPr>
            <a:xfrm>
              <a:off x="2243897" y="4926744"/>
              <a:ext cx="21000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Lato" panose="020F0502020204030203" pitchFamily="34" charset="77"/>
                </a:rPr>
                <a:t>Factory</a:t>
              </a:r>
            </a:p>
          </p:txBody>
        </p:sp>
        <p:pic>
          <p:nvPicPr>
            <p:cNvPr id="13" name="Picture 12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4D0D83A2-15BE-5B47-B3AD-14D28EE25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75999" y="2961767"/>
              <a:ext cx="1766621" cy="1766621"/>
            </a:xfrm>
            <a:prstGeom prst="rect">
              <a:avLst/>
            </a:prstGeom>
          </p:spPr>
        </p:pic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AF63866A-E17D-EA4F-8503-D9100CE2E10D}"/>
                </a:ext>
              </a:extLst>
            </p:cNvPr>
            <p:cNvSpPr/>
            <p:nvPr/>
          </p:nvSpPr>
          <p:spPr>
            <a:xfrm>
              <a:off x="5497014" y="5048464"/>
              <a:ext cx="1324589" cy="23083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" panose="020F0502020204030203" pitchFamily="34" charset="7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D22CAA3-BE35-D645-B5F1-FBBFA959150C}"/>
                </a:ext>
              </a:extLst>
            </p:cNvPr>
            <p:cNvSpPr txBox="1"/>
            <p:nvPr/>
          </p:nvSpPr>
          <p:spPr>
            <a:xfrm>
              <a:off x="5544884" y="5335760"/>
              <a:ext cx="1867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Lato" panose="020F0502020204030203" pitchFamily="34" charset="77"/>
                </a:rPr>
                <a:t>Shipping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9D85B95-0BC7-5A45-8B00-06489575881F}"/>
                </a:ext>
              </a:extLst>
            </p:cNvPr>
            <p:cNvSpPr txBox="1"/>
            <p:nvPr/>
          </p:nvSpPr>
          <p:spPr>
            <a:xfrm>
              <a:off x="8426821" y="4874095"/>
              <a:ext cx="13391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Lato" panose="020F0502020204030203" pitchFamily="34" charset="77"/>
                </a:rPr>
                <a:t>Wild</a:t>
              </a:r>
            </a:p>
          </p:txBody>
        </p:sp>
        <p:pic>
          <p:nvPicPr>
            <p:cNvPr id="17" name="Picture 8" descr="House Relocating | Sam Packers and Movers Tirunelveli, Tuticorin,  Kovilpatti, nagercoil">
              <a:extLst>
                <a:ext uri="{FF2B5EF4-FFF2-40B4-BE49-F238E27FC236}">
                  <a16:creationId xmlns:a16="http://schemas.microsoft.com/office/drawing/2014/main" id="{66B36CC0-3D6B-424F-A6C9-D74D70FB4E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4972" y="2700644"/>
              <a:ext cx="2173451" cy="21734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Rectangular Callout 17">
            <a:extLst>
              <a:ext uri="{FF2B5EF4-FFF2-40B4-BE49-F238E27FC236}">
                <a16:creationId xmlns:a16="http://schemas.microsoft.com/office/drawing/2014/main" id="{79F27887-B4DF-3049-9CB1-C02184E6F772}"/>
              </a:ext>
            </a:extLst>
          </p:cNvPr>
          <p:cNvSpPr/>
          <p:nvPr/>
        </p:nvSpPr>
        <p:spPr>
          <a:xfrm>
            <a:off x="791638" y="3108296"/>
            <a:ext cx="1930750" cy="641407"/>
          </a:xfrm>
          <a:prstGeom prst="wedgeRectCallout">
            <a:avLst>
              <a:gd name="adj1" fmla="val -6680"/>
              <a:gd name="adj2" fmla="val 6413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77"/>
              </a:rPr>
              <a:t>Don’t plan at all</a:t>
            </a:r>
          </a:p>
        </p:txBody>
      </p:sp>
      <p:sp>
        <p:nvSpPr>
          <p:cNvPr id="19" name="Rectangular Callout 18">
            <a:extLst>
              <a:ext uri="{FF2B5EF4-FFF2-40B4-BE49-F238E27FC236}">
                <a16:creationId xmlns:a16="http://schemas.microsoft.com/office/drawing/2014/main" id="{CD01699A-44C2-E346-BB12-8541A75DFD03}"/>
              </a:ext>
            </a:extLst>
          </p:cNvPr>
          <p:cNvSpPr/>
          <p:nvPr/>
        </p:nvSpPr>
        <p:spPr>
          <a:xfrm>
            <a:off x="4748146" y="3093794"/>
            <a:ext cx="1221730" cy="641407"/>
          </a:xfrm>
          <a:prstGeom prst="wedgeRectCallout">
            <a:avLst>
              <a:gd name="adj1" fmla="val -6680"/>
              <a:gd name="adj2" fmla="val 6413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77"/>
              </a:rPr>
              <a:t>I know </a:t>
            </a:r>
            <a:r>
              <a:rPr lang="en-US" dirty="0">
                <a:solidFill>
                  <a:srgbClr val="FF0000"/>
                </a:solidFill>
                <a:latin typeface="Lato" panose="020F0502020204030203" pitchFamily="34" charset="77"/>
              </a:rPr>
              <a:t>POMDP</a:t>
            </a:r>
            <a:r>
              <a:rPr lang="en-US" dirty="0">
                <a:latin typeface="Lato" panose="020F0502020204030203" pitchFamily="34" charset="77"/>
              </a:rPr>
              <a:t>!</a:t>
            </a:r>
          </a:p>
        </p:txBody>
      </p:sp>
      <p:sp>
        <p:nvSpPr>
          <p:cNvPr id="20" name="Rectangular Callout 19">
            <a:extLst>
              <a:ext uri="{FF2B5EF4-FFF2-40B4-BE49-F238E27FC236}">
                <a16:creationId xmlns:a16="http://schemas.microsoft.com/office/drawing/2014/main" id="{5B6207FF-ADC4-FA45-84F9-0AE0AC0325AC}"/>
              </a:ext>
            </a:extLst>
          </p:cNvPr>
          <p:cNvSpPr/>
          <p:nvPr/>
        </p:nvSpPr>
        <p:spPr>
          <a:xfrm>
            <a:off x="9241201" y="3051507"/>
            <a:ext cx="1942614" cy="641407"/>
          </a:xfrm>
          <a:prstGeom prst="wedgeRectCallout">
            <a:avLst>
              <a:gd name="adj1" fmla="val -37046"/>
              <a:gd name="adj2" fmla="val 6250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77"/>
              </a:rPr>
              <a:t>Plan in </a:t>
            </a:r>
            <a:r>
              <a:rPr lang="en-US" dirty="0">
                <a:solidFill>
                  <a:srgbClr val="FF0000"/>
                </a:solidFill>
                <a:latin typeface="Lato" panose="020F0502020204030203" pitchFamily="34" charset="77"/>
              </a:rPr>
              <a:t>POMDP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6DAE05-22C0-272C-29A0-72ADED78A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D9E8B5-0EAD-A2C2-3F09-FDB93F1C0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959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AB35AE-4E96-2090-7AF1-556786B54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EE95A0-8907-B5AD-66BD-C64B9D2C9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35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1E0DD1F-DD6F-D536-B54A-4086B11F771E}"/>
              </a:ext>
            </a:extLst>
          </p:cNvPr>
          <p:cNvSpPr/>
          <p:nvPr/>
        </p:nvSpPr>
        <p:spPr>
          <a:xfrm>
            <a:off x="5916767" y="617171"/>
            <a:ext cx="1145406" cy="11454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9C8414-9565-F1A4-1E9D-87531426E08A}"/>
              </a:ext>
            </a:extLst>
          </p:cNvPr>
          <p:cNvSpPr/>
          <p:nvPr/>
        </p:nvSpPr>
        <p:spPr>
          <a:xfrm>
            <a:off x="6090021" y="1070222"/>
            <a:ext cx="269507" cy="269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103EE6-B2A3-54CB-11B4-FC05764B75A0}"/>
              </a:ext>
            </a:extLst>
          </p:cNvPr>
          <p:cNvSpPr/>
          <p:nvPr/>
        </p:nvSpPr>
        <p:spPr>
          <a:xfrm>
            <a:off x="6359528" y="1070222"/>
            <a:ext cx="269507" cy="26950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AB7D37-151B-3032-A233-81111FD1D617}"/>
              </a:ext>
            </a:extLst>
          </p:cNvPr>
          <p:cNvSpPr/>
          <p:nvPr/>
        </p:nvSpPr>
        <p:spPr>
          <a:xfrm>
            <a:off x="6629035" y="1070222"/>
            <a:ext cx="269507" cy="269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pic>
        <p:nvPicPr>
          <p:cNvPr id="12" name="Picture 11" descr="Icon&#10;&#10;Description automatically generated with medium confidence">
            <a:extLst>
              <a:ext uri="{FF2B5EF4-FFF2-40B4-BE49-F238E27FC236}">
                <a16:creationId xmlns:a16="http://schemas.microsoft.com/office/drawing/2014/main" id="{E74E763C-597E-9B6A-21C6-0F55C307A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748" y="1095965"/>
            <a:ext cx="207067" cy="20706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75A72A2-130F-E3CE-7B5E-5FFFC008569F}"/>
              </a:ext>
            </a:extLst>
          </p:cNvPr>
          <p:cNvSpPr txBox="1"/>
          <p:nvPr/>
        </p:nvSpPr>
        <p:spPr>
          <a:xfrm>
            <a:off x="6031383" y="80609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0BBC8B-26EB-D511-907C-8304EE4FF148}"/>
              </a:ext>
            </a:extLst>
          </p:cNvPr>
          <p:cNvSpPr txBox="1"/>
          <p:nvPr/>
        </p:nvSpPr>
        <p:spPr>
          <a:xfrm>
            <a:off x="6568497" y="804834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7A7F81-A1EA-CB24-C19D-801A5D086C4A}"/>
              </a:ext>
            </a:extLst>
          </p:cNvPr>
          <p:cNvSpPr txBox="1"/>
          <p:nvPr/>
        </p:nvSpPr>
        <p:spPr>
          <a:xfrm>
            <a:off x="3547040" y="946273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Lato" panose="020F0502020204030203" pitchFamily="34" charset="77"/>
              </a:rPr>
              <a:t>Initial Belief State</a:t>
            </a:r>
          </a:p>
        </p:txBody>
      </p:sp>
    </p:spTree>
    <p:extLst>
      <p:ext uri="{BB962C8B-B14F-4D97-AF65-F5344CB8AC3E}">
        <p14:creationId xmlns:p14="http://schemas.microsoft.com/office/powerpoint/2010/main" val="14624147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AB35AE-4E96-2090-7AF1-556786B54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EE95A0-8907-B5AD-66BD-C64B9D2C9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36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1E0DD1F-DD6F-D536-B54A-4086B11F771E}"/>
              </a:ext>
            </a:extLst>
          </p:cNvPr>
          <p:cNvSpPr/>
          <p:nvPr/>
        </p:nvSpPr>
        <p:spPr>
          <a:xfrm>
            <a:off x="5916767" y="617171"/>
            <a:ext cx="1145406" cy="11454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Merge 6">
            <a:extLst>
              <a:ext uri="{FF2B5EF4-FFF2-40B4-BE49-F238E27FC236}">
                <a16:creationId xmlns:a16="http://schemas.microsoft.com/office/drawing/2014/main" id="{18BBB798-6F10-F2C7-D126-CF64EE569752}"/>
              </a:ext>
            </a:extLst>
          </p:cNvPr>
          <p:cNvSpPr/>
          <p:nvPr/>
        </p:nvSpPr>
        <p:spPr>
          <a:xfrm>
            <a:off x="2089378" y="2297590"/>
            <a:ext cx="994625" cy="785308"/>
          </a:xfrm>
          <a:prstGeom prst="flowChartMer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👂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0827D48-7E4D-6448-0B88-B14DEE14E33B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 flipH="1">
            <a:off x="2586691" y="1594836"/>
            <a:ext cx="3497817" cy="7027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D9C8414-9565-F1A4-1E9D-87531426E08A}"/>
              </a:ext>
            </a:extLst>
          </p:cNvPr>
          <p:cNvSpPr/>
          <p:nvPr/>
        </p:nvSpPr>
        <p:spPr>
          <a:xfrm>
            <a:off x="6090021" y="1070222"/>
            <a:ext cx="269507" cy="269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103EE6-B2A3-54CB-11B4-FC05764B75A0}"/>
              </a:ext>
            </a:extLst>
          </p:cNvPr>
          <p:cNvSpPr/>
          <p:nvPr/>
        </p:nvSpPr>
        <p:spPr>
          <a:xfrm>
            <a:off x="6359528" y="1070222"/>
            <a:ext cx="269507" cy="26950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AB7D37-151B-3032-A233-81111FD1D617}"/>
              </a:ext>
            </a:extLst>
          </p:cNvPr>
          <p:cNvSpPr/>
          <p:nvPr/>
        </p:nvSpPr>
        <p:spPr>
          <a:xfrm>
            <a:off x="6629035" y="1070222"/>
            <a:ext cx="269507" cy="269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pic>
        <p:nvPicPr>
          <p:cNvPr id="12" name="Picture 11" descr="Icon&#10;&#10;Description automatically generated with medium confidence">
            <a:extLst>
              <a:ext uri="{FF2B5EF4-FFF2-40B4-BE49-F238E27FC236}">
                <a16:creationId xmlns:a16="http://schemas.microsoft.com/office/drawing/2014/main" id="{E74E763C-597E-9B6A-21C6-0F55C307A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748" y="1095965"/>
            <a:ext cx="207067" cy="207067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B0C266D-301D-1462-A566-57634E36D153}"/>
              </a:ext>
            </a:extLst>
          </p:cNvPr>
          <p:cNvCxnSpPr>
            <a:cxnSpLocks/>
          </p:cNvCxnSpPr>
          <p:nvPr/>
        </p:nvCxnSpPr>
        <p:spPr>
          <a:xfrm flipH="1">
            <a:off x="2416242" y="2369633"/>
            <a:ext cx="34089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75A72A2-130F-E3CE-7B5E-5FFFC008569F}"/>
              </a:ext>
            </a:extLst>
          </p:cNvPr>
          <p:cNvSpPr txBox="1"/>
          <p:nvPr/>
        </p:nvSpPr>
        <p:spPr>
          <a:xfrm>
            <a:off x="6031383" y="80609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0BBC8B-26EB-D511-907C-8304EE4FF148}"/>
              </a:ext>
            </a:extLst>
          </p:cNvPr>
          <p:cNvSpPr txBox="1"/>
          <p:nvPr/>
        </p:nvSpPr>
        <p:spPr>
          <a:xfrm>
            <a:off x="6568497" y="804834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0.5</a:t>
            </a:r>
          </a:p>
        </p:txBody>
      </p:sp>
      <p:sp>
        <p:nvSpPr>
          <p:cNvPr id="53" name="Merge 52">
            <a:extLst>
              <a:ext uri="{FF2B5EF4-FFF2-40B4-BE49-F238E27FC236}">
                <a16:creationId xmlns:a16="http://schemas.microsoft.com/office/drawing/2014/main" id="{E8802397-8D68-A9DB-A614-B589BC134281}"/>
              </a:ext>
            </a:extLst>
          </p:cNvPr>
          <p:cNvSpPr/>
          <p:nvPr/>
        </p:nvSpPr>
        <p:spPr>
          <a:xfrm>
            <a:off x="10271545" y="2278337"/>
            <a:ext cx="994625" cy="785308"/>
          </a:xfrm>
          <a:prstGeom prst="flowChartMer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👂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28CF147-6EF1-3F31-99D7-01B842EE86FE}"/>
              </a:ext>
            </a:extLst>
          </p:cNvPr>
          <p:cNvCxnSpPr>
            <a:cxnSpLocks/>
          </p:cNvCxnSpPr>
          <p:nvPr/>
        </p:nvCxnSpPr>
        <p:spPr>
          <a:xfrm>
            <a:off x="10627284" y="2350380"/>
            <a:ext cx="34089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55E4E96-D2DD-7F60-7BAE-56A7F6A3372A}"/>
              </a:ext>
            </a:extLst>
          </p:cNvPr>
          <p:cNvCxnSpPr>
            <a:cxnSpLocks/>
            <a:stCxn id="6" idx="5"/>
            <a:endCxn id="53" idx="0"/>
          </p:cNvCxnSpPr>
          <p:nvPr/>
        </p:nvCxnSpPr>
        <p:spPr>
          <a:xfrm>
            <a:off x="6894432" y="1594836"/>
            <a:ext cx="3874426" cy="68350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Merge 62">
            <a:extLst>
              <a:ext uri="{FF2B5EF4-FFF2-40B4-BE49-F238E27FC236}">
                <a16:creationId xmlns:a16="http://schemas.microsoft.com/office/drawing/2014/main" id="{FEBD1801-EEF8-8661-EA64-C09DD216B495}"/>
              </a:ext>
            </a:extLst>
          </p:cNvPr>
          <p:cNvSpPr/>
          <p:nvPr/>
        </p:nvSpPr>
        <p:spPr>
          <a:xfrm>
            <a:off x="4732803" y="2297590"/>
            <a:ext cx="994625" cy="785308"/>
          </a:xfrm>
          <a:prstGeom prst="flowChartMer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AB0D612-3FA2-5397-635E-D6BDD5651C7B}"/>
              </a:ext>
            </a:extLst>
          </p:cNvPr>
          <p:cNvCxnSpPr>
            <a:cxnSpLocks/>
          </p:cNvCxnSpPr>
          <p:nvPr/>
        </p:nvCxnSpPr>
        <p:spPr>
          <a:xfrm flipH="1">
            <a:off x="5042011" y="2370464"/>
            <a:ext cx="34089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64" descr="Icon&#10;&#10;Description automatically generated with medium confidence">
            <a:extLst>
              <a:ext uri="{FF2B5EF4-FFF2-40B4-BE49-F238E27FC236}">
                <a16:creationId xmlns:a16="http://schemas.microsoft.com/office/drawing/2014/main" id="{4A5DC91D-7AE5-FFA7-2ED3-27DEA196D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953" y="2443339"/>
            <a:ext cx="256324" cy="256324"/>
          </a:xfrm>
          <a:prstGeom prst="rect">
            <a:avLst/>
          </a:prstGeom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13B2A75-8F6C-866B-8235-5CB53A944487}"/>
              </a:ext>
            </a:extLst>
          </p:cNvPr>
          <p:cNvCxnSpPr>
            <a:cxnSpLocks/>
            <a:stCxn id="6" idx="3"/>
            <a:endCxn id="63" idx="0"/>
          </p:cNvCxnSpPr>
          <p:nvPr/>
        </p:nvCxnSpPr>
        <p:spPr>
          <a:xfrm flipH="1">
            <a:off x="5230116" y="1594836"/>
            <a:ext cx="854392" cy="7027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Merge 107">
            <a:extLst>
              <a:ext uri="{FF2B5EF4-FFF2-40B4-BE49-F238E27FC236}">
                <a16:creationId xmlns:a16="http://schemas.microsoft.com/office/drawing/2014/main" id="{9BE6FA55-66FA-7AC0-393A-C864B8A83955}"/>
              </a:ext>
            </a:extLst>
          </p:cNvPr>
          <p:cNvSpPr/>
          <p:nvPr/>
        </p:nvSpPr>
        <p:spPr>
          <a:xfrm>
            <a:off x="7344154" y="2297590"/>
            <a:ext cx="994625" cy="785308"/>
          </a:xfrm>
          <a:prstGeom prst="flowChartMer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0" name="Picture 109" descr="Icon&#10;&#10;Description automatically generated with medium confidence">
            <a:extLst>
              <a:ext uri="{FF2B5EF4-FFF2-40B4-BE49-F238E27FC236}">
                <a16:creationId xmlns:a16="http://schemas.microsoft.com/office/drawing/2014/main" id="{0C3BCE9D-0052-9325-1004-2F8072B96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3304" y="2443339"/>
            <a:ext cx="256324" cy="256324"/>
          </a:xfrm>
          <a:prstGeom prst="rect">
            <a:avLst/>
          </a:prstGeom>
        </p:spPr>
      </p:pic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1E13B8D2-577B-E50F-A98F-752CC6373EEA}"/>
              </a:ext>
            </a:extLst>
          </p:cNvPr>
          <p:cNvCxnSpPr>
            <a:cxnSpLocks/>
            <a:stCxn id="6" idx="5"/>
            <a:endCxn id="108" idx="0"/>
          </p:cNvCxnSpPr>
          <p:nvPr/>
        </p:nvCxnSpPr>
        <p:spPr>
          <a:xfrm>
            <a:off x="6894432" y="1594836"/>
            <a:ext cx="947035" cy="7027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719578EC-E585-5D67-07DB-93829124A8F1}"/>
              </a:ext>
            </a:extLst>
          </p:cNvPr>
          <p:cNvCxnSpPr>
            <a:cxnSpLocks/>
          </p:cNvCxnSpPr>
          <p:nvPr/>
        </p:nvCxnSpPr>
        <p:spPr>
          <a:xfrm>
            <a:off x="7671019" y="2369633"/>
            <a:ext cx="34089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D7A7F81-A1EA-CB24-C19D-801A5D086C4A}"/>
              </a:ext>
            </a:extLst>
          </p:cNvPr>
          <p:cNvSpPr txBox="1"/>
          <p:nvPr/>
        </p:nvSpPr>
        <p:spPr>
          <a:xfrm>
            <a:off x="3547040" y="946273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Lato" panose="020F0502020204030203" pitchFamily="34" charset="77"/>
              </a:rPr>
              <a:t>Initial Belief State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A6C42F-EDF3-B5B6-9FA8-017AF5B5F545}"/>
              </a:ext>
            </a:extLst>
          </p:cNvPr>
          <p:cNvSpPr txBox="1"/>
          <p:nvPr/>
        </p:nvSpPr>
        <p:spPr>
          <a:xfrm>
            <a:off x="350587" y="2571501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Lato" panose="020F0502020204030203" pitchFamily="34" charset="77"/>
              </a:rPr>
              <a:t>Actions</a:t>
            </a:r>
          </a:p>
        </p:txBody>
      </p:sp>
    </p:spTree>
    <p:extLst>
      <p:ext uri="{BB962C8B-B14F-4D97-AF65-F5344CB8AC3E}">
        <p14:creationId xmlns:p14="http://schemas.microsoft.com/office/powerpoint/2010/main" val="37178225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AB35AE-4E96-2090-7AF1-556786B54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EE95A0-8907-B5AD-66BD-C64B9D2C9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37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1E0DD1F-DD6F-D536-B54A-4086B11F771E}"/>
              </a:ext>
            </a:extLst>
          </p:cNvPr>
          <p:cNvSpPr/>
          <p:nvPr/>
        </p:nvSpPr>
        <p:spPr>
          <a:xfrm>
            <a:off x="5916767" y="617171"/>
            <a:ext cx="1145406" cy="11454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Merge 6">
            <a:extLst>
              <a:ext uri="{FF2B5EF4-FFF2-40B4-BE49-F238E27FC236}">
                <a16:creationId xmlns:a16="http://schemas.microsoft.com/office/drawing/2014/main" id="{18BBB798-6F10-F2C7-D126-CF64EE569752}"/>
              </a:ext>
            </a:extLst>
          </p:cNvPr>
          <p:cNvSpPr/>
          <p:nvPr/>
        </p:nvSpPr>
        <p:spPr>
          <a:xfrm>
            <a:off x="2089378" y="2297590"/>
            <a:ext cx="994625" cy="785308"/>
          </a:xfrm>
          <a:prstGeom prst="flowChartMer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👂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0827D48-7E4D-6448-0B88-B14DEE14E33B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 flipH="1">
            <a:off x="2586691" y="1594836"/>
            <a:ext cx="3497817" cy="7027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D9C8414-9565-F1A4-1E9D-87531426E08A}"/>
              </a:ext>
            </a:extLst>
          </p:cNvPr>
          <p:cNvSpPr/>
          <p:nvPr/>
        </p:nvSpPr>
        <p:spPr>
          <a:xfrm>
            <a:off x="6090021" y="1070222"/>
            <a:ext cx="269507" cy="269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103EE6-B2A3-54CB-11B4-FC05764B75A0}"/>
              </a:ext>
            </a:extLst>
          </p:cNvPr>
          <p:cNvSpPr/>
          <p:nvPr/>
        </p:nvSpPr>
        <p:spPr>
          <a:xfrm>
            <a:off x="6359528" y="1070222"/>
            <a:ext cx="269507" cy="26950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AB7D37-151B-3032-A233-81111FD1D617}"/>
              </a:ext>
            </a:extLst>
          </p:cNvPr>
          <p:cNvSpPr/>
          <p:nvPr/>
        </p:nvSpPr>
        <p:spPr>
          <a:xfrm>
            <a:off x="6629035" y="1070222"/>
            <a:ext cx="269507" cy="269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pic>
        <p:nvPicPr>
          <p:cNvPr id="12" name="Picture 11" descr="Icon&#10;&#10;Description automatically generated with medium confidence">
            <a:extLst>
              <a:ext uri="{FF2B5EF4-FFF2-40B4-BE49-F238E27FC236}">
                <a16:creationId xmlns:a16="http://schemas.microsoft.com/office/drawing/2014/main" id="{E74E763C-597E-9B6A-21C6-0F55C307A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748" y="1095965"/>
            <a:ext cx="207067" cy="207067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B0C266D-301D-1462-A566-57634E36D153}"/>
              </a:ext>
            </a:extLst>
          </p:cNvPr>
          <p:cNvCxnSpPr>
            <a:cxnSpLocks/>
          </p:cNvCxnSpPr>
          <p:nvPr/>
        </p:nvCxnSpPr>
        <p:spPr>
          <a:xfrm flipH="1">
            <a:off x="2416242" y="2369633"/>
            <a:ext cx="34089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75A72A2-130F-E3CE-7B5E-5FFFC008569F}"/>
              </a:ext>
            </a:extLst>
          </p:cNvPr>
          <p:cNvSpPr txBox="1"/>
          <p:nvPr/>
        </p:nvSpPr>
        <p:spPr>
          <a:xfrm>
            <a:off x="6031383" y="80609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0BBC8B-26EB-D511-907C-8304EE4FF148}"/>
              </a:ext>
            </a:extLst>
          </p:cNvPr>
          <p:cNvSpPr txBox="1"/>
          <p:nvPr/>
        </p:nvSpPr>
        <p:spPr>
          <a:xfrm>
            <a:off x="6568497" y="804834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0.5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3E0A03-756F-39A6-B2BE-5A3FEEF271C7}"/>
              </a:ext>
            </a:extLst>
          </p:cNvPr>
          <p:cNvCxnSpPr>
            <a:cxnSpLocks/>
            <a:stCxn id="7" idx="1"/>
            <a:endCxn id="35" idx="0"/>
          </p:cNvCxnSpPr>
          <p:nvPr/>
        </p:nvCxnSpPr>
        <p:spPr>
          <a:xfrm flipH="1">
            <a:off x="2032438" y="2690244"/>
            <a:ext cx="305596" cy="6457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A88B5955-0D1B-5093-9EF1-8723E654D9EC}"/>
              </a:ext>
            </a:extLst>
          </p:cNvPr>
          <p:cNvSpPr/>
          <p:nvPr/>
        </p:nvSpPr>
        <p:spPr>
          <a:xfrm>
            <a:off x="1726842" y="3335956"/>
            <a:ext cx="611191" cy="5929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🔔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021FB72-6605-4555-412D-2418BF049C67}"/>
              </a:ext>
            </a:extLst>
          </p:cNvPr>
          <p:cNvSpPr/>
          <p:nvPr/>
        </p:nvSpPr>
        <p:spPr>
          <a:xfrm>
            <a:off x="2899520" y="3335956"/>
            <a:ext cx="611191" cy="5929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🔕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0273C50-BF5F-D1EA-2085-9EC914716C5D}"/>
              </a:ext>
            </a:extLst>
          </p:cNvPr>
          <p:cNvCxnSpPr>
            <a:cxnSpLocks/>
            <a:stCxn id="7" idx="3"/>
            <a:endCxn id="36" idx="0"/>
          </p:cNvCxnSpPr>
          <p:nvPr/>
        </p:nvCxnSpPr>
        <p:spPr>
          <a:xfrm>
            <a:off x="2835347" y="2690244"/>
            <a:ext cx="369769" cy="6457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Merge 52">
            <a:extLst>
              <a:ext uri="{FF2B5EF4-FFF2-40B4-BE49-F238E27FC236}">
                <a16:creationId xmlns:a16="http://schemas.microsoft.com/office/drawing/2014/main" id="{E8802397-8D68-A9DB-A614-B589BC134281}"/>
              </a:ext>
            </a:extLst>
          </p:cNvPr>
          <p:cNvSpPr/>
          <p:nvPr/>
        </p:nvSpPr>
        <p:spPr>
          <a:xfrm>
            <a:off x="10271545" y="2278337"/>
            <a:ext cx="994625" cy="785308"/>
          </a:xfrm>
          <a:prstGeom prst="flowChartMer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👂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28CF147-6EF1-3F31-99D7-01B842EE86FE}"/>
              </a:ext>
            </a:extLst>
          </p:cNvPr>
          <p:cNvCxnSpPr>
            <a:cxnSpLocks/>
          </p:cNvCxnSpPr>
          <p:nvPr/>
        </p:nvCxnSpPr>
        <p:spPr>
          <a:xfrm>
            <a:off x="10627284" y="2350380"/>
            <a:ext cx="34089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57BEBE6-DAC0-5195-250F-DEDD86AFBB9A}"/>
              </a:ext>
            </a:extLst>
          </p:cNvPr>
          <p:cNvCxnSpPr>
            <a:cxnSpLocks/>
            <a:stCxn id="53" idx="1"/>
            <a:endCxn id="56" idx="0"/>
          </p:cNvCxnSpPr>
          <p:nvPr/>
        </p:nvCxnSpPr>
        <p:spPr>
          <a:xfrm flipH="1">
            <a:off x="10214605" y="2670991"/>
            <a:ext cx="305596" cy="6457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D6C8E950-9874-D52E-273D-4DDA622F6B77}"/>
              </a:ext>
            </a:extLst>
          </p:cNvPr>
          <p:cNvSpPr/>
          <p:nvPr/>
        </p:nvSpPr>
        <p:spPr>
          <a:xfrm>
            <a:off x="9909009" y="3316703"/>
            <a:ext cx="611191" cy="5929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🔔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9949996-2E7B-7E56-36ED-2AEFEA074066}"/>
              </a:ext>
            </a:extLst>
          </p:cNvPr>
          <p:cNvSpPr/>
          <p:nvPr/>
        </p:nvSpPr>
        <p:spPr>
          <a:xfrm>
            <a:off x="11081687" y="3316703"/>
            <a:ext cx="611191" cy="5929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🔕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5C1064D-C9E7-B1F0-7EA7-AC7FB60DC002}"/>
              </a:ext>
            </a:extLst>
          </p:cNvPr>
          <p:cNvCxnSpPr>
            <a:cxnSpLocks/>
            <a:stCxn id="53" idx="3"/>
            <a:endCxn id="57" idx="0"/>
          </p:cNvCxnSpPr>
          <p:nvPr/>
        </p:nvCxnSpPr>
        <p:spPr>
          <a:xfrm>
            <a:off x="11017514" y="2670991"/>
            <a:ext cx="369769" cy="6457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55E4E96-D2DD-7F60-7BAE-56A7F6A3372A}"/>
              </a:ext>
            </a:extLst>
          </p:cNvPr>
          <p:cNvCxnSpPr>
            <a:cxnSpLocks/>
            <a:stCxn id="6" idx="5"/>
            <a:endCxn id="53" idx="0"/>
          </p:cNvCxnSpPr>
          <p:nvPr/>
        </p:nvCxnSpPr>
        <p:spPr>
          <a:xfrm>
            <a:off x="6894432" y="1594836"/>
            <a:ext cx="3874426" cy="68350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Merge 62">
            <a:extLst>
              <a:ext uri="{FF2B5EF4-FFF2-40B4-BE49-F238E27FC236}">
                <a16:creationId xmlns:a16="http://schemas.microsoft.com/office/drawing/2014/main" id="{FEBD1801-EEF8-8661-EA64-C09DD216B495}"/>
              </a:ext>
            </a:extLst>
          </p:cNvPr>
          <p:cNvSpPr/>
          <p:nvPr/>
        </p:nvSpPr>
        <p:spPr>
          <a:xfrm>
            <a:off x="4732803" y="2297590"/>
            <a:ext cx="994625" cy="785308"/>
          </a:xfrm>
          <a:prstGeom prst="flowChartMer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AB0D612-3FA2-5397-635E-D6BDD5651C7B}"/>
              </a:ext>
            </a:extLst>
          </p:cNvPr>
          <p:cNvCxnSpPr>
            <a:cxnSpLocks/>
          </p:cNvCxnSpPr>
          <p:nvPr/>
        </p:nvCxnSpPr>
        <p:spPr>
          <a:xfrm flipH="1">
            <a:off x="5042011" y="2370464"/>
            <a:ext cx="34089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64" descr="Icon&#10;&#10;Description automatically generated with medium confidence">
            <a:extLst>
              <a:ext uri="{FF2B5EF4-FFF2-40B4-BE49-F238E27FC236}">
                <a16:creationId xmlns:a16="http://schemas.microsoft.com/office/drawing/2014/main" id="{4A5DC91D-7AE5-FFA7-2ED3-27DEA196D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953" y="2443339"/>
            <a:ext cx="256324" cy="256324"/>
          </a:xfrm>
          <a:prstGeom prst="rect">
            <a:avLst/>
          </a:prstGeom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13B2A75-8F6C-866B-8235-5CB53A944487}"/>
              </a:ext>
            </a:extLst>
          </p:cNvPr>
          <p:cNvCxnSpPr>
            <a:cxnSpLocks/>
            <a:stCxn id="6" idx="3"/>
            <a:endCxn id="63" idx="0"/>
          </p:cNvCxnSpPr>
          <p:nvPr/>
        </p:nvCxnSpPr>
        <p:spPr>
          <a:xfrm flipH="1">
            <a:off x="5230116" y="1594836"/>
            <a:ext cx="854392" cy="7027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A16A8D9-7645-A87A-3E78-6B1181616F92}"/>
              </a:ext>
            </a:extLst>
          </p:cNvPr>
          <p:cNvCxnSpPr>
            <a:cxnSpLocks/>
            <a:stCxn id="63" idx="1"/>
            <a:endCxn id="77" idx="0"/>
          </p:cNvCxnSpPr>
          <p:nvPr/>
        </p:nvCxnSpPr>
        <p:spPr>
          <a:xfrm flipH="1">
            <a:off x="4677403" y="2690244"/>
            <a:ext cx="304056" cy="6457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9A941893-6D9D-01D0-C30A-2EB80DEC454E}"/>
              </a:ext>
            </a:extLst>
          </p:cNvPr>
          <p:cNvSpPr/>
          <p:nvPr/>
        </p:nvSpPr>
        <p:spPr>
          <a:xfrm>
            <a:off x="4371807" y="3335956"/>
            <a:ext cx="611191" cy="5929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AE91B9C-AF17-4E70-2E60-ABA8A5A86997}"/>
              </a:ext>
            </a:extLst>
          </p:cNvPr>
          <p:cNvSpPr/>
          <p:nvPr/>
        </p:nvSpPr>
        <p:spPr>
          <a:xfrm>
            <a:off x="5544485" y="3335956"/>
            <a:ext cx="611191" cy="5929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4938A03-D2AC-D39E-0469-EC5F81872EF9}"/>
              </a:ext>
            </a:extLst>
          </p:cNvPr>
          <p:cNvCxnSpPr>
            <a:cxnSpLocks/>
            <a:stCxn id="63" idx="3"/>
            <a:endCxn id="78" idx="0"/>
          </p:cNvCxnSpPr>
          <p:nvPr/>
        </p:nvCxnSpPr>
        <p:spPr>
          <a:xfrm>
            <a:off x="5478772" y="2690244"/>
            <a:ext cx="371309" cy="6457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019ADBC-989A-C863-F117-93CE8B6990EF}"/>
              </a:ext>
            </a:extLst>
          </p:cNvPr>
          <p:cNvGrpSpPr/>
          <p:nvPr/>
        </p:nvGrpSpPr>
        <p:grpSpPr>
          <a:xfrm>
            <a:off x="5670408" y="3573894"/>
            <a:ext cx="357068" cy="117067"/>
            <a:chOff x="3659795" y="3624167"/>
            <a:chExt cx="357068" cy="117067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49672E0-0FA6-D941-E792-9871287B640F}"/>
                </a:ext>
              </a:extLst>
            </p:cNvPr>
            <p:cNvSpPr/>
            <p:nvPr/>
          </p:nvSpPr>
          <p:spPr>
            <a:xfrm flipH="1">
              <a:off x="3776861" y="3624168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5" name="Picture 84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78B0822B-61B4-B459-D157-6232401A5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9796" y="3624167"/>
              <a:ext cx="117067" cy="117067"/>
            </a:xfrm>
            <a:prstGeom prst="rect">
              <a:avLst/>
            </a:prstGeom>
          </p:spPr>
        </p:pic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087E28F4-C9BA-EC1F-0A13-228071DA7A80}"/>
                </a:ext>
              </a:extLst>
            </p:cNvPr>
            <p:cNvSpPr/>
            <p:nvPr/>
          </p:nvSpPr>
          <p:spPr>
            <a:xfrm flipH="1">
              <a:off x="3659795" y="3624168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CE9BF4F7-BE3C-251B-425E-0D948D33A6C6}"/>
                </a:ext>
              </a:extLst>
            </p:cNvPr>
            <p:cNvSpPr/>
            <p:nvPr/>
          </p:nvSpPr>
          <p:spPr>
            <a:xfrm flipH="1">
              <a:off x="3898359" y="3624168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E7763D46-BB39-5070-577B-7B1A350259CA}"/>
              </a:ext>
            </a:extLst>
          </p:cNvPr>
          <p:cNvGrpSpPr/>
          <p:nvPr/>
        </p:nvGrpSpPr>
        <p:grpSpPr>
          <a:xfrm>
            <a:off x="4493623" y="3576038"/>
            <a:ext cx="355676" cy="117067"/>
            <a:chOff x="3812149" y="3904808"/>
            <a:chExt cx="355676" cy="117067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DA9E1FE-7811-B226-FD3A-9E6FBA6C0574}"/>
                </a:ext>
              </a:extLst>
            </p:cNvPr>
            <p:cNvSpPr/>
            <p:nvPr/>
          </p:nvSpPr>
          <p:spPr>
            <a:xfrm flipH="1">
              <a:off x="3929261" y="3904809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3" name="Picture 92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32B15038-DAFE-0F72-61A3-BCA50F30B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12149" y="3904808"/>
              <a:ext cx="117067" cy="117067"/>
            </a:xfrm>
            <a:prstGeom prst="rect">
              <a:avLst/>
            </a:prstGeom>
          </p:spPr>
        </p:pic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928D7223-355F-D856-676B-1682B2DFFF0C}"/>
                </a:ext>
              </a:extLst>
            </p:cNvPr>
            <p:cNvSpPr/>
            <p:nvPr/>
          </p:nvSpPr>
          <p:spPr>
            <a:xfrm flipH="1">
              <a:off x="3812195" y="3904809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2F79CC03-750A-B850-A660-F18F355BCF42}"/>
                </a:ext>
              </a:extLst>
            </p:cNvPr>
            <p:cNvSpPr/>
            <p:nvPr/>
          </p:nvSpPr>
          <p:spPr>
            <a:xfrm flipH="1">
              <a:off x="4050759" y="3904809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24D4D50-22D2-0A55-58A2-B43352A7E76C}"/>
              </a:ext>
            </a:extLst>
          </p:cNvPr>
          <p:cNvGrpSpPr/>
          <p:nvPr/>
        </p:nvGrpSpPr>
        <p:grpSpPr>
          <a:xfrm>
            <a:off x="1854622" y="3785652"/>
            <a:ext cx="355630" cy="117067"/>
            <a:chOff x="3659795" y="3624167"/>
            <a:chExt cx="355630" cy="117067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DA94E83-1B8F-CFF3-1127-3DC55C4FB024}"/>
                </a:ext>
              </a:extLst>
            </p:cNvPr>
            <p:cNvSpPr/>
            <p:nvPr/>
          </p:nvSpPr>
          <p:spPr>
            <a:xfrm flipH="1">
              <a:off x="3776861" y="3624168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0" name="Picture 99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ECD20AF2-8E7B-66A3-1EDF-4549960F5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76703" y="3624167"/>
              <a:ext cx="117067" cy="117067"/>
            </a:xfrm>
            <a:prstGeom prst="rect">
              <a:avLst/>
            </a:prstGeom>
          </p:spPr>
        </p:pic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7CE6A892-50FD-6994-CE6A-2AE8C59F697F}"/>
                </a:ext>
              </a:extLst>
            </p:cNvPr>
            <p:cNvSpPr/>
            <p:nvPr/>
          </p:nvSpPr>
          <p:spPr>
            <a:xfrm flipH="1">
              <a:off x="3659795" y="3624168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04E52E1-DE70-22CA-1265-156DBCD98711}"/>
                </a:ext>
              </a:extLst>
            </p:cNvPr>
            <p:cNvSpPr/>
            <p:nvPr/>
          </p:nvSpPr>
          <p:spPr>
            <a:xfrm flipH="1">
              <a:off x="3898359" y="3624168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51D3DDC-738A-003E-4EA2-1B205884BEF2}"/>
              </a:ext>
            </a:extLst>
          </p:cNvPr>
          <p:cNvGrpSpPr/>
          <p:nvPr/>
        </p:nvGrpSpPr>
        <p:grpSpPr>
          <a:xfrm>
            <a:off x="3027300" y="3785652"/>
            <a:ext cx="355630" cy="117067"/>
            <a:chOff x="3659795" y="3624167"/>
            <a:chExt cx="355630" cy="117067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DEB0606-ACF8-2689-50E9-179F75F32D77}"/>
                </a:ext>
              </a:extLst>
            </p:cNvPr>
            <p:cNvSpPr/>
            <p:nvPr/>
          </p:nvSpPr>
          <p:spPr>
            <a:xfrm flipH="1">
              <a:off x="3776861" y="3624168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5" name="Picture 104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E86BED16-25A9-FC7E-E51B-C70D6570C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76703" y="3624167"/>
              <a:ext cx="117067" cy="117067"/>
            </a:xfrm>
            <a:prstGeom prst="rect">
              <a:avLst/>
            </a:prstGeom>
          </p:spPr>
        </p:pic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C057176B-8007-E7C5-0B94-EF6AEF6D8914}"/>
                </a:ext>
              </a:extLst>
            </p:cNvPr>
            <p:cNvSpPr/>
            <p:nvPr/>
          </p:nvSpPr>
          <p:spPr>
            <a:xfrm flipH="1">
              <a:off x="3659795" y="3624168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AD5224CE-B32A-16D9-B8EA-3DA1EDBFE6D3}"/>
                </a:ext>
              </a:extLst>
            </p:cNvPr>
            <p:cNvSpPr/>
            <p:nvPr/>
          </p:nvSpPr>
          <p:spPr>
            <a:xfrm flipH="1">
              <a:off x="3898359" y="3624168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8" name="Merge 107">
            <a:extLst>
              <a:ext uri="{FF2B5EF4-FFF2-40B4-BE49-F238E27FC236}">
                <a16:creationId xmlns:a16="http://schemas.microsoft.com/office/drawing/2014/main" id="{9BE6FA55-66FA-7AC0-393A-C864B8A83955}"/>
              </a:ext>
            </a:extLst>
          </p:cNvPr>
          <p:cNvSpPr/>
          <p:nvPr/>
        </p:nvSpPr>
        <p:spPr>
          <a:xfrm>
            <a:off x="7344154" y="2297590"/>
            <a:ext cx="994625" cy="785308"/>
          </a:xfrm>
          <a:prstGeom prst="flowChartMer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0" name="Picture 109" descr="Icon&#10;&#10;Description automatically generated with medium confidence">
            <a:extLst>
              <a:ext uri="{FF2B5EF4-FFF2-40B4-BE49-F238E27FC236}">
                <a16:creationId xmlns:a16="http://schemas.microsoft.com/office/drawing/2014/main" id="{0C3BCE9D-0052-9325-1004-2F8072B96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3304" y="2443339"/>
            <a:ext cx="256324" cy="256324"/>
          </a:xfrm>
          <a:prstGeom prst="rect">
            <a:avLst/>
          </a:prstGeom>
        </p:spPr>
      </p:pic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EF58308-33E7-80E9-40B2-291E877BF47A}"/>
              </a:ext>
            </a:extLst>
          </p:cNvPr>
          <p:cNvCxnSpPr>
            <a:cxnSpLocks/>
            <a:stCxn id="108" idx="1"/>
            <a:endCxn id="112" idx="0"/>
          </p:cNvCxnSpPr>
          <p:nvPr/>
        </p:nvCxnSpPr>
        <p:spPr>
          <a:xfrm flipH="1">
            <a:off x="7288754" y="2690244"/>
            <a:ext cx="304056" cy="6457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C82CF04-3869-FFC3-9E30-1433B547E950}"/>
              </a:ext>
            </a:extLst>
          </p:cNvPr>
          <p:cNvSpPr/>
          <p:nvPr/>
        </p:nvSpPr>
        <p:spPr>
          <a:xfrm>
            <a:off x="6983158" y="3335956"/>
            <a:ext cx="611191" cy="5929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0DC6819-AF46-9AC3-86A0-1182E4BB2FD8}"/>
              </a:ext>
            </a:extLst>
          </p:cNvPr>
          <p:cNvSpPr/>
          <p:nvPr/>
        </p:nvSpPr>
        <p:spPr>
          <a:xfrm>
            <a:off x="8155836" y="3335956"/>
            <a:ext cx="611191" cy="5929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95398E5-9435-A8AE-DE49-548624CADB2E}"/>
              </a:ext>
            </a:extLst>
          </p:cNvPr>
          <p:cNvCxnSpPr>
            <a:cxnSpLocks/>
            <a:stCxn id="108" idx="3"/>
            <a:endCxn id="113" idx="0"/>
          </p:cNvCxnSpPr>
          <p:nvPr/>
        </p:nvCxnSpPr>
        <p:spPr>
          <a:xfrm>
            <a:off x="8090123" y="2690244"/>
            <a:ext cx="371309" cy="6457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2ACD8379-3181-6693-F8C2-6ED9D40E919B}"/>
              </a:ext>
            </a:extLst>
          </p:cNvPr>
          <p:cNvGrpSpPr/>
          <p:nvPr/>
        </p:nvGrpSpPr>
        <p:grpSpPr>
          <a:xfrm>
            <a:off x="7110614" y="3581415"/>
            <a:ext cx="355954" cy="117067"/>
            <a:chOff x="3659471" y="3624167"/>
            <a:chExt cx="355954" cy="117067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CACB846C-5C39-D663-CCCB-C2E66CECC5BA}"/>
                </a:ext>
              </a:extLst>
            </p:cNvPr>
            <p:cNvSpPr/>
            <p:nvPr/>
          </p:nvSpPr>
          <p:spPr>
            <a:xfrm flipH="1">
              <a:off x="3776861" y="3624168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7" name="Picture 116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134C61AB-7E22-71C9-48E3-693360085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59471" y="3624167"/>
              <a:ext cx="117067" cy="117067"/>
            </a:xfrm>
            <a:prstGeom prst="rect">
              <a:avLst/>
            </a:prstGeom>
          </p:spPr>
        </p:pic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573AC2F-596C-9777-7271-39CF418A2BB4}"/>
                </a:ext>
              </a:extLst>
            </p:cNvPr>
            <p:cNvSpPr/>
            <p:nvPr/>
          </p:nvSpPr>
          <p:spPr>
            <a:xfrm flipH="1">
              <a:off x="3659795" y="3624168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92C03C71-33C1-D58A-0FB7-367CB5FCC88A}"/>
                </a:ext>
              </a:extLst>
            </p:cNvPr>
            <p:cNvSpPr/>
            <p:nvPr/>
          </p:nvSpPr>
          <p:spPr>
            <a:xfrm flipH="1">
              <a:off x="3898359" y="3624168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9959E2D7-477F-952D-129C-E8EF9D6FAE6C}"/>
              </a:ext>
            </a:extLst>
          </p:cNvPr>
          <p:cNvGrpSpPr/>
          <p:nvPr/>
        </p:nvGrpSpPr>
        <p:grpSpPr>
          <a:xfrm>
            <a:off x="8275777" y="3569107"/>
            <a:ext cx="355630" cy="121854"/>
            <a:chOff x="6577384" y="3955166"/>
            <a:chExt cx="355630" cy="121854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6A4E6EBA-5B8C-2ADB-AEE5-3B1449715E26}"/>
                </a:ext>
              </a:extLst>
            </p:cNvPr>
            <p:cNvSpPr/>
            <p:nvPr/>
          </p:nvSpPr>
          <p:spPr>
            <a:xfrm flipH="1">
              <a:off x="6694450" y="3959954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2" name="Picture 121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CBD76749-330B-9E42-4187-6F2F7FB77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11291" y="3955166"/>
              <a:ext cx="117067" cy="117067"/>
            </a:xfrm>
            <a:prstGeom prst="rect">
              <a:avLst/>
            </a:prstGeom>
          </p:spPr>
        </p:pic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34A83DB-52CB-EF2F-2E02-5A79DDDE86BF}"/>
                </a:ext>
              </a:extLst>
            </p:cNvPr>
            <p:cNvSpPr/>
            <p:nvPr/>
          </p:nvSpPr>
          <p:spPr>
            <a:xfrm flipH="1">
              <a:off x="6577384" y="3959954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2BB6853E-2640-B241-30F8-34F06C62EAD2}"/>
                </a:ext>
              </a:extLst>
            </p:cNvPr>
            <p:cNvSpPr/>
            <p:nvPr/>
          </p:nvSpPr>
          <p:spPr>
            <a:xfrm flipH="1">
              <a:off x="6815948" y="3959954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1E13B8D2-577B-E50F-A98F-752CC6373EEA}"/>
              </a:ext>
            </a:extLst>
          </p:cNvPr>
          <p:cNvCxnSpPr>
            <a:cxnSpLocks/>
            <a:stCxn id="6" idx="5"/>
            <a:endCxn id="108" idx="0"/>
          </p:cNvCxnSpPr>
          <p:nvPr/>
        </p:nvCxnSpPr>
        <p:spPr>
          <a:xfrm>
            <a:off x="6894432" y="1594836"/>
            <a:ext cx="947035" cy="7027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719578EC-E585-5D67-07DB-93829124A8F1}"/>
              </a:ext>
            </a:extLst>
          </p:cNvPr>
          <p:cNvCxnSpPr>
            <a:cxnSpLocks/>
          </p:cNvCxnSpPr>
          <p:nvPr/>
        </p:nvCxnSpPr>
        <p:spPr>
          <a:xfrm>
            <a:off x="7671019" y="2369633"/>
            <a:ext cx="34089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22B3E9D7-5709-63BC-82E0-316899FA1318}"/>
              </a:ext>
            </a:extLst>
          </p:cNvPr>
          <p:cNvGrpSpPr/>
          <p:nvPr/>
        </p:nvGrpSpPr>
        <p:grpSpPr>
          <a:xfrm>
            <a:off x="10036789" y="3763298"/>
            <a:ext cx="355630" cy="117067"/>
            <a:chOff x="3659795" y="3624167"/>
            <a:chExt cx="355630" cy="117067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D27B47FE-5A42-4782-06A0-C90C909B7137}"/>
                </a:ext>
              </a:extLst>
            </p:cNvPr>
            <p:cNvSpPr/>
            <p:nvPr/>
          </p:nvSpPr>
          <p:spPr>
            <a:xfrm flipH="1">
              <a:off x="3776861" y="3624168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8" name="Picture 137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FFD2D018-B16F-2728-13E3-E215BBA53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76703" y="3624167"/>
              <a:ext cx="117067" cy="117067"/>
            </a:xfrm>
            <a:prstGeom prst="rect">
              <a:avLst/>
            </a:prstGeom>
          </p:spPr>
        </p:pic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78F9FB3A-4B5D-E0D1-2831-18931E769146}"/>
                </a:ext>
              </a:extLst>
            </p:cNvPr>
            <p:cNvSpPr/>
            <p:nvPr/>
          </p:nvSpPr>
          <p:spPr>
            <a:xfrm flipH="1">
              <a:off x="3659795" y="3624168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328171CA-1D22-9504-B025-338FAC67292F}"/>
                </a:ext>
              </a:extLst>
            </p:cNvPr>
            <p:cNvSpPr/>
            <p:nvPr/>
          </p:nvSpPr>
          <p:spPr>
            <a:xfrm flipH="1">
              <a:off x="3898359" y="3624168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799F737-A389-7AFA-D1CA-3B1C206637ED}"/>
              </a:ext>
            </a:extLst>
          </p:cNvPr>
          <p:cNvGrpSpPr/>
          <p:nvPr/>
        </p:nvGrpSpPr>
        <p:grpSpPr>
          <a:xfrm>
            <a:off x="11205208" y="3763298"/>
            <a:ext cx="355630" cy="117067"/>
            <a:chOff x="3659795" y="3624167"/>
            <a:chExt cx="355630" cy="117067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539AAD6D-1753-13CD-231F-2BC3ACEAF8AA}"/>
                </a:ext>
              </a:extLst>
            </p:cNvPr>
            <p:cNvSpPr/>
            <p:nvPr/>
          </p:nvSpPr>
          <p:spPr>
            <a:xfrm flipH="1">
              <a:off x="3776861" y="3624168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3" name="Picture 142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B5D557F4-D6CA-0988-35FD-56D1A92D0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76703" y="3624167"/>
              <a:ext cx="117067" cy="117067"/>
            </a:xfrm>
            <a:prstGeom prst="rect">
              <a:avLst/>
            </a:prstGeom>
          </p:spPr>
        </p:pic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F3F9F1B6-7662-1B28-622A-5914AEAF221C}"/>
                </a:ext>
              </a:extLst>
            </p:cNvPr>
            <p:cNvSpPr/>
            <p:nvPr/>
          </p:nvSpPr>
          <p:spPr>
            <a:xfrm flipH="1">
              <a:off x="3659795" y="3624168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8700ABA6-6E86-9726-D031-F68B6462DAEA}"/>
                </a:ext>
              </a:extLst>
            </p:cNvPr>
            <p:cNvSpPr/>
            <p:nvPr/>
          </p:nvSpPr>
          <p:spPr>
            <a:xfrm flipH="1">
              <a:off x="3898359" y="3624168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D7A7F81-A1EA-CB24-C19D-801A5D086C4A}"/>
              </a:ext>
            </a:extLst>
          </p:cNvPr>
          <p:cNvSpPr txBox="1"/>
          <p:nvPr/>
        </p:nvSpPr>
        <p:spPr>
          <a:xfrm>
            <a:off x="3547040" y="946273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Lato" panose="020F0502020204030203" pitchFamily="34" charset="77"/>
              </a:rPr>
              <a:t>Initial Belief State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A6C42F-EDF3-B5B6-9FA8-017AF5B5F545}"/>
              </a:ext>
            </a:extLst>
          </p:cNvPr>
          <p:cNvSpPr txBox="1"/>
          <p:nvPr/>
        </p:nvSpPr>
        <p:spPr>
          <a:xfrm>
            <a:off x="350587" y="2571501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Lato" panose="020F0502020204030203" pitchFamily="34" charset="77"/>
              </a:rPr>
              <a:t>Actions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825FF2-ABCD-AFD9-3157-8D1200EB9A98}"/>
              </a:ext>
            </a:extLst>
          </p:cNvPr>
          <p:cNvSpPr txBox="1"/>
          <p:nvPr/>
        </p:nvSpPr>
        <p:spPr>
          <a:xfrm>
            <a:off x="51401" y="3452499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Lato" panose="020F0502020204030203" pitchFamily="34" charset="77"/>
              </a:rPr>
              <a:t>Observations</a:t>
            </a:r>
          </a:p>
        </p:txBody>
      </p:sp>
    </p:spTree>
    <p:extLst>
      <p:ext uri="{BB962C8B-B14F-4D97-AF65-F5344CB8AC3E}">
        <p14:creationId xmlns:p14="http://schemas.microsoft.com/office/powerpoint/2010/main" val="30412071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AB35AE-4E96-2090-7AF1-556786B54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EE95A0-8907-B5AD-66BD-C64B9D2C9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38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1E0DD1F-DD6F-D536-B54A-4086B11F771E}"/>
              </a:ext>
            </a:extLst>
          </p:cNvPr>
          <p:cNvSpPr/>
          <p:nvPr/>
        </p:nvSpPr>
        <p:spPr>
          <a:xfrm>
            <a:off x="5916767" y="617171"/>
            <a:ext cx="1145406" cy="11454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Merge 6">
            <a:extLst>
              <a:ext uri="{FF2B5EF4-FFF2-40B4-BE49-F238E27FC236}">
                <a16:creationId xmlns:a16="http://schemas.microsoft.com/office/drawing/2014/main" id="{18BBB798-6F10-F2C7-D126-CF64EE569752}"/>
              </a:ext>
            </a:extLst>
          </p:cNvPr>
          <p:cNvSpPr/>
          <p:nvPr/>
        </p:nvSpPr>
        <p:spPr>
          <a:xfrm>
            <a:off x="2089378" y="2297590"/>
            <a:ext cx="994625" cy="785308"/>
          </a:xfrm>
          <a:prstGeom prst="flowChartMer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👂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0827D48-7E4D-6448-0B88-B14DEE14E33B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 flipH="1">
            <a:off x="2586691" y="1594836"/>
            <a:ext cx="3497817" cy="7027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D9C8414-9565-F1A4-1E9D-87531426E08A}"/>
              </a:ext>
            </a:extLst>
          </p:cNvPr>
          <p:cNvSpPr/>
          <p:nvPr/>
        </p:nvSpPr>
        <p:spPr>
          <a:xfrm>
            <a:off x="6090021" y="1070222"/>
            <a:ext cx="269507" cy="269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103EE6-B2A3-54CB-11B4-FC05764B75A0}"/>
              </a:ext>
            </a:extLst>
          </p:cNvPr>
          <p:cNvSpPr/>
          <p:nvPr/>
        </p:nvSpPr>
        <p:spPr>
          <a:xfrm>
            <a:off x="6359528" y="1070222"/>
            <a:ext cx="269507" cy="26950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AB7D37-151B-3032-A233-81111FD1D617}"/>
              </a:ext>
            </a:extLst>
          </p:cNvPr>
          <p:cNvSpPr/>
          <p:nvPr/>
        </p:nvSpPr>
        <p:spPr>
          <a:xfrm>
            <a:off x="6629035" y="1070222"/>
            <a:ext cx="269507" cy="269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pic>
        <p:nvPicPr>
          <p:cNvPr id="12" name="Picture 11" descr="Icon&#10;&#10;Description automatically generated with medium confidence">
            <a:extLst>
              <a:ext uri="{FF2B5EF4-FFF2-40B4-BE49-F238E27FC236}">
                <a16:creationId xmlns:a16="http://schemas.microsoft.com/office/drawing/2014/main" id="{E74E763C-597E-9B6A-21C6-0F55C307A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748" y="1095965"/>
            <a:ext cx="207067" cy="207067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B0C266D-301D-1462-A566-57634E36D153}"/>
              </a:ext>
            </a:extLst>
          </p:cNvPr>
          <p:cNvCxnSpPr>
            <a:cxnSpLocks/>
          </p:cNvCxnSpPr>
          <p:nvPr/>
        </p:nvCxnSpPr>
        <p:spPr>
          <a:xfrm flipH="1">
            <a:off x="2416242" y="2369633"/>
            <a:ext cx="34089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75A72A2-130F-E3CE-7B5E-5FFFC008569F}"/>
              </a:ext>
            </a:extLst>
          </p:cNvPr>
          <p:cNvSpPr txBox="1"/>
          <p:nvPr/>
        </p:nvSpPr>
        <p:spPr>
          <a:xfrm>
            <a:off x="6031383" y="80609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0BBC8B-26EB-D511-907C-8304EE4FF148}"/>
              </a:ext>
            </a:extLst>
          </p:cNvPr>
          <p:cNvSpPr txBox="1"/>
          <p:nvPr/>
        </p:nvSpPr>
        <p:spPr>
          <a:xfrm>
            <a:off x="6568497" y="804834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0.5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3E0A03-756F-39A6-B2BE-5A3FEEF271C7}"/>
              </a:ext>
            </a:extLst>
          </p:cNvPr>
          <p:cNvCxnSpPr>
            <a:cxnSpLocks/>
            <a:stCxn id="7" idx="1"/>
            <a:endCxn id="35" idx="0"/>
          </p:cNvCxnSpPr>
          <p:nvPr/>
        </p:nvCxnSpPr>
        <p:spPr>
          <a:xfrm flipH="1">
            <a:off x="2032438" y="2690244"/>
            <a:ext cx="305596" cy="6457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A88B5955-0D1B-5093-9EF1-8723E654D9EC}"/>
              </a:ext>
            </a:extLst>
          </p:cNvPr>
          <p:cNvSpPr/>
          <p:nvPr/>
        </p:nvSpPr>
        <p:spPr>
          <a:xfrm>
            <a:off x="1726842" y="3335956"/>
            <a:ext cx="611191" cy="5929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🔔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021FB72-6605-4555-412D-2418BF049C67}"/>
              </a:ext>
            </a:extLst>
          </p:cNvPr>
          <p:cNvSpPr/>
          <p:nvPr/>
        </p:nvSpPr>
        <p:spPr>
          <a:xfrm>
            <a:off x="2899520" y="3335956"/>
            <a:ext cx="611191" cy="5929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🔕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0273C50-BF5F-D1EA-2085-9EC914716C5D}"/>
              </a:ext>
            </a:extLst>
          </p:cNvPr>
          <p:cNvCxnSpPr>
            <a:cxnSpLocks/>
            <a:stCxn id="7" idx="3"/>
            <a:endCxn id="36" idx="0"/>
          </p:cNvCxnSpPr>
          <p:nvPr/>
        </p:nvCxnSpPr>
        <p:spPr>
          <a:xfrm>
            <a:off x="2835347" y="2690244"/>
            <a:ext cx="369769" cy="6457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Merge 52">
            <a:extLst>
              <a:ext uri="{FF2B5EF4-FFF2-40B4-BE49-F238E27FC236}">
                <a16:creationId xmlns:a16="http://schemas.microsoft.com/office/drawing/2014/main" id="{E8802397-8D68-A9DB-A614-B589BC134281}"/>
              </a:ext>
            </a:extLst>
          </p:cNvPr>
          <p:cNvSpPr/>
          <p:nvPr/>
        </p:nvSpPr>
        <p:spPr>
          <a:xfrm>
            <a:off x="10271545" y="2278337"/>
            <a:ext cx="994625" cy="785308"/>
          </a:xfrm>
          <a:prstGeom prst="flowChartMer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👂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28CF147-6EF1-3F31-99D7-01B842EE86FE}"/>
              </a:ext>
            </a:extLst>
          </p:cNvPr>
          <p:cNvCxnSpPr>
            <a:cxnSpLocks/>
          </p:cNvCxnSpPr>
          <p:nvPr/>
        </p:nvCxnSpPr>
        <p:spPr>
          <a:xfrm>
            <a:off x="10627284" y="2350380"/>
            <a:ext cx="34089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57BEBE6-DAC0-5195-250F-DEDD86AFBB9A}"/>
              </a:ext>
            </a:extLst>
          </p:cNvPr>
          <p:cNvCxnSpPr>
            <a:cxnSpLocks/>
            <a:stCxn id="53" idx="1"/>
            <a:endCxn id="56" idx="0"/>
          </p:cNvCxnSpPr>
          <p:nvPr/>
        </p:nvCxnSpPr>
        <p:spPr>
          <a:xfrm flipH="1">
            <a:off x="10214605" y="2670991"/>
            <a:ext cx="305596" cy="6457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D6C8E950-9874-D52E-273D-4DDA622F6B77}"/>
              </a:ext>
            </a:extLst>
          </p:cNvPr>
          <p:cNvSpPr/>
          <p:nvPr/>
        </p:nvSpPr>
        <p:spPr>
          <a:xfrm>
            <a:off x="9909009" y="3316703"/>
            <a:ext cx="611191" cy="5929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🔔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9949996-2E7B-7E56-36ED-2AEFEA074066}"/>
              </a:ext>
            </a:extLst>
          </p:cNvPr>
          <p:cNvSpPr/>
          <p:nvPr/>
        </p:nvSpPr>
        <p:spPr>
          <a:xfrm>
            <a:off x="11081687" y="3316703"/>
            <a:ext cx="611191" cy="5929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🔕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5C1064D-C9E7-B1F0-7EA7-AC7FB60DC002}"/>
              </a:ext>
            </a:extLst>
          </p:cNvPr>
          <p:cNvCxnSpPr>
            <a:cxnSpLocks/>
            <a:stCxn id="53" idx="3"/>
            <a:endCxn id="57" idx="0"/>
          </p:cNvCxnSpPr>
          <p:nvPr/>
        </p:nvCxnSpPr>
        <p:spPr>
          <a:xfrm>
            <a:off x="11017514" y="2670991"/>
            <a:ext cx="369769" cy="6457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55E4E96-D2DD-7F60-7BAE-56A7F6A3372A}"/>
              </a:ext>
            </a:extLst>
          </p:cNvPr>
          <p:cNvCxnSpPr>
            <a:cxnSpLocks/>
            <a:stCxn id="6" idx="5"/>
            <a:endCxn id="53" idx="0"/>
          </p:cNvCxnSpPr>
          <p:nvPr/>
        </p:nvCxnSpPr>
        <p:spPr>
          <a:xfrm>
            <a:off x="6894432" y="1594836"/>
            <a:ext cx="3874426" cy="68350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Merge 62">
            <a:extLst>
              <a:ext uri="{FF2B5EF4-FFF2-40B4-BE49-F238E27FC236}">
                <a16:creationId xmlns:a16="http://schemas.microsoft.com/office/drawing/2014/main" id="{FEBD1801-EEF8-8661-EA64-C09DD216B495}"/>
              </a:ext>
            </a:extLst>
          </p:cNvPr>
          <p:cNvSpPr/>
          <p:nvPr/>
        </p:nvSpPr>
        <p:spPr>
          <a:xfrm>
            <a:off x="4732803" y="2297590"/>
            <a:ext cx="994625" cy="785308"/>
          </a:xfrm>
          <a:prstGeom prst="flowChartMer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AB0D612-3FA2-5397-635E-D6BDD5651C7B}"/>
              </a:ext>
            </a:extLst>
          </p:cNvPr>
          <p:cNvCxnSpPr>
            <a:cxnSpLocks/>
          </p:cNvCxnSpPr>
          <p:nvPr/>
        </p:nvCxnSpPr>
        <p:spPr>
          <a:xfrm flipH="1">
            <a:off x="5042011" y="2370464"/>
            <a:ext cx="34089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64" descr="Icon&#10;&#10;Description automatically generated with medium confidence">
            <a:extLst>
              <a:ext uri="{FF2B5EF4-FFF2-40B4-BE49-F238E27FC236}">
                <a16:creationId xmlns:a16="http://schemas.microsoft.com/office/drawing/2014/main" id="{4A5DC91D-7AE5-FFA7-2ED3-27DEA196D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953" y="2443339"/>
            <a:ext cx="256324" cy="256324"/>
          </a:xfrm>
          <a:prstGeom prst="rect">
            <a:avLst/>
          </a:prstGeom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13B2A75-8F6C-866B-8235-5CB53A944487}"/>
              </a:ext>
            </a:extLst>
          </p:cNvPr>
          <p:cNvCxnSpPr>
            <a:cxnSpLocks/>
            <a:stCxn id="6" idx="3"/>
            <a:endCxn id="63" idx="0"/>
          </p:cNvCxnSpPr>
          <p:nvPr/>
        </p:nvCxnSpPr>
        <p:spPr>
          <a:xfrm flipH="1">
            <a:off x="5230116" y="1594836"/>
            <a:ext cx="854392" cy="7027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A16A8D9-7645-A87A-3E78-6B1181616F92}"/>
              </a:ext>
            </a:extLst>
          </p:cNvPr>
          <p:cNvCxnSpPr>
            <a:cxnSpLocks/>
            <a:stCxn id="63" idx="1"/>
            <a:endCxn id="77" idx="0"/>
          </p:cNvCxnSpPr>
          <p:nvPr/>
        </p:nvCxnSpPr>
        <p:spPr>
          <a:xfrm flipH="1">
            <a:off x="4677403" y="2690244"/>
            <a:ext cx="304056" cy="6457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9A941893-6D9D-01D0-C30A-2EB80DEC454E}"/>
              </a:ext>
            </a:extLst>
          </p:cNvPr>
          <p:cNvSpPr/>
          <p:nvPr/>
        </p:nvSpPr>
        <p:spPr>
          <a:xfrm>
            <a:off x="4371807" y="3335956"/>
            <a:ext cx="611191" cy="5929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AE91B9C-AF17-4E70-2E60-ABA8A5A86997}"/>
              </a:ext>
            </a:extLst>
          </p:cNvPr>
          <p:cNvSpPr/>
          <p:nvPr/>
        </p:nvSpPr>
        <p:spPr>
          <a:xfrm>
            <a:off x="5544485" y="3335956"/>
            <a:ext cx="611191" cy="5929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4938A03-D2AC-D39E-0469-EC5F81872EF9}"/>
              </a:ext>
            </a:extLst>
          </p:cNvPr>
          <p:cNvCxnSpPr>
            <a:cxnSpLocks/>
            <a:stCxn id="63" idx="3"/>
            <a:endCxn id="78" idx="0"/>
          </p:cNvCxnSpPr>
          <p:nvPr/>
        </p:nvCxnSpPr>
        <p:spPr>
          <a:xfrm>
            <a:off x="5478772" y="2690244"/>
            <a:ext cx="371309" cy="6457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019ADBC-989A-C863-F117-93CE8B6990EF}"/>
              </a:ext>
            </a:extLst>
          </p:cNvPr>
          <p:cNvGrpSpPr/>
          <p:nvPr/>
        </p:nvGrpSpPr>
        <p:grpSpPr>
          <a:xfrm>
            <a:off x="5670408" y="3573894"/>
            <a:ext cx="357068" cy="117067"/>
            <a:chOff x="3659795" y="3624167"/>
            <a:chExt cx="357068" cy="117067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49672E0-0FA6-D941-E792-9871287B640F}"/>
                </a:ext>
              </a:extLst>
            </p:cNvPr>
            <p:cNvSpPr/>
            <p:nvPr/>
          </p:nvSpPr>
          <p:spPr>
            <a:xfrm flipH="1">
              <a:off x="3776861" y="3624168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5" name="Picture 84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78B0822B-61B4-B459-D157-6232401A5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9796" y="3624167"/>
              <a:ext cx="117067" cy="117067"/>
            </a:xfrm>
            <a:prstGeom prst="rect">
              <a:avLst/>
            </a:prstGeom>
          </p:spPr>
        </p:pic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087E28F4-C9BA-EC1F-0A13-228071DA7A80}"/>
                </a:ext>
              </a:extLst>
            </p:cNvPr>
            <p:cNvSpPr/>
            <p:nvPr/>
          </p:nvSpPr>
          <p:spPr>
            <a:xfrm flipH="1">
              <a:off x="3659795" y="3624168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CE9BF4F7-BE3C-251B-425E-0D948D33A6C6}"/>
                </a:ext>
              </a:extLst>
            </p:cNvPr>
            <p:cNvSpPr/>
            <p:nvPr/>
          </p:nvSpPr>
          <p:spPr>
            <a:xfrm flipH="1">
              <a:off x="3898359" y="3624168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E7763D46-BB39-5070-577B-7B1A350259CA}"/>
              </a:ext>
            </a:extLst>
          </p:cNvPr>
          <p:cNvGrpSpPr/>
          <p:nvPr/>
        </p:nvGrpSpPr>
        <p:grpSpPr>
          <a:xfrm>
            <a:off x="4493623" y="3576038"/>
            <a:ext cx="355676" cy="117067"/>
            <a:chOff x="3812149" y="3904808"/>
            <a:chExt cx="355676" cy="117067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DA9E1FE-7811-B226-FD3A-9E6FBA6C0574}"/>
                </a:ext>
              </a:extLst>
            </p:cNvPr>
            <p:cNvSpPr/>
            <p:nvPr/>
          </p:nvSpPr>
          <p:spPr>
            <a:xfrm flipH="1">
              <a:off x="3929261" y="3904809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3" name="Picture 92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32B15038-DAFE-0F72-61A3-BCA50F30B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12149" y="3904808"/>
              <a:ext cx="117067" cy="117067"/>
            </a:xfrm>
            <a:prstGeom prst="rect">
              <a:avLst/>
            </a:prstGeom>
          </p:spPr>
        </p:pic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928D7223-355F-D856-676B-1682B2DFFF0C}"/>
                </a:ext>
              </a:extLst>
            </p:cNvPr>
            <p:cNvSpPr/>
            <p:nvPr/>
          </p:nvSpPr>
          <p:spPr>
            <a:xfrm flipH="1">
              <a:off x="3812195" y="3904809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2F79CC03-750A-B850-A660-F18F355BCF42}"/>
                </a:ext>
              </a:extLst>
            </p:cNvPr>
            <p:cNvSpPr/>
            <p:nvPr/>
          </p:nvSpPr>
          <p:spPr>
            <a:xfrm flipH="1">
              <a:off x="4050759" y="3904809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24D4D50-22D2-0A55-58A2-B43352A7E76C}"/>
              </a:ext>
            </a:extLst>
          </p:cNvPr>
          <p:cNvGrpSpPr/>
          <p:nvPr/>
        </p:nvGrpSpPr>
        <p:grpSpPr>
          <a:xfrm>
            <a:off x="1854622" y="3785652"/>
            <a:ext cx="355630" cy="117067"/>
            <a:chOff x="3659795" y="3624167"/>
            <a:chExt cx="355630" cy="117067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DA94E83-1B8F-CFF3-1127-3DC55C4FB024}"/>
                </a:ext>
              </a:extLst>
            </p:cNvPr>
            <p:cNvSpPr/>
            <p:nvPr/>
          </p:nvSpPr>
          <p:spPr>
            <a:xfrm flipH="1">
              <a:off x="3776861" y="3624168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0" name="Picture 99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ECD20AF2-8E7B-66A3-1EDF-4549960F5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76703" y="3624167"/>
              <a:ext cx="117067" cy="117067"/>
            </a:xfrm>
            <a:prstGeom prst="rect">
              <a:avLst/>
            </a:prstGeom>
          </p:spPr>
        </p:pic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7CE6A892-50FD-6994-CE6A-2AE8C59F697F}"/>
                </a:ext>
              </a:extLst>
            </p:cNvPr>
            <p:cNvSpPr/>
            <p:nvPr/>
          </p:nvSpPr>
          <p:spPr>
            <a:xfrm flipH="1">
              <a:off x="3659795" y="3624168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04E52E1-DE70-22CA-1265-156DBCD98711}"/>
                </a:ext>
              </a:extLst>
            </p:cNvPr>
            <p:cNvSpPr/>
            <p:nvPr/>
          </p:nvSpPr>
          <p:spPr>
            <a:xfrm flipH="1">
              <a:off x="3898359" y="3624168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51D3DDC-738A-003E-4EA2-1B205884BEF2}"/>
              </a:ext>
            </a:extLst>
          </p:cNvPr>
          <p:cNvGrpSpPr/>
          <p:nvPr/>
        </p:nvGrpSpPr>
        <p:grpSpPr>
          <a:xfrm>
            <a:off x="3027300" y="3785652"/>
            <a:ext cx="355630" cy="117067"/>
            <a:chOff x="3659795" y="3624167"/>
            <a:chExt cx="355630" cy="117067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DEB0606-ACF8-2689-50E9-179F75F32D77}"/>
                </a:ext>
              </a:extLst>
            </p:cNvPr>
            <p:cNvSpPr/>
            <p:nvPr/>
          </p:nvSpPr>
          <p:spPr>
            <a:xfrm flipH="1">
              <a:off x="3776861" y="3624168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5" name="Picture 104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E86BED16-25A9-FC7E-E51B-C70D6570C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76703" y="3624167"/>
              <a:ext cx="117067" cy="117067"/>
            </a:xfrm>
            <a:prstGeom prst="rect">
              <a:avLst/>
            </a:prstGeom>
          </p:spPr>
        </p:pic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C057176B-8007-E7C5-0B94-EF6AEF6D8914}"/>
                </a:ext>
              </a:extLst>
            </p:cNvPr>
            <p:cNvSpPr/>
            <p:nvPr/>
          </p:nvSpPr>
          <p:spPr>
            <a:xfrm flipH="1">
              <a:off x="3659795" y="3624168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AD5224CE-B32A-16D9-B8EA-3DA1EDBFE6D3}"/>
                </a:ext>
              </a:extLst>
            </p:cNvPr>
            <p:cNvSpPr/>
            <p:nvPr/>
          </p:nvSpPr>
          <p:spPr>
            <a:xfrm flipH="1">
              <a:off x="3898359" y="3624168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8" name="Merge 107">
            <a:extLst>
              <a:ext uri="{FF2B5EF4-FFF2-40B4-BE49-F238E27FC236}">
                <a16:creationId xmlns:a16="http://schemas.microsoft.com/office/drawing/2014/main" id="{9BE6FA55-66FA-7AC0-393A-C864B8A83955}"/>
              </a:ext>
            </a:extLst>
          </p:cNvPr>
          <p:cNvSpPr/>
          <p:nvPr/>
        </p:nvSpPr>
        <p:spPr>
          <a:xfrm>
            <a:off x="7344154" y="2297590"/>
            <a:ext cx="994625" cy="785308"/>
          </a:xfrm>
          <a:prstGeom prst="flowChartMer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0" name="Picture 109" descr="Icon&#10;&#10;Description automatically generated with medium confidence">
            <a:extLst>
              <a:ext uri="{FF2B5EF4-FFF2-40B4-BE49-F238E27FC236}">
                <a16:creationId xmlns:a16="http://schemas.microsoft.com/office/drawing/2014/main" id="{0C3BCE9D-0052-9325-1004-2F8072B96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3304" y="2443339"/>
            <a:ext cx="256324" cy="256324"/>
          </a:xfrm>
          <a:prstGeom prst="rect">
            <a:avLst/>
          </a:prstGeom>
        </p:spPr>
      </p:pic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EF58308-33E7-80E9-40B2-291E877BF47A}"/>
              </a:ext>
            </a:extLst>
          </p:cNvPr>
          <p:cNvCxnSpPr>
            <a:cxnSpLocks/>
            <a:stCxn id="108" idx="1"/>
            <a:endCxn id="112" idx="0"/>
          </p:cNvCxnSpPr>
          <p:nvPr/>
        </p:nvCxnSpPr>
        <p:spPr>
          <a:xfrm flipH="1">
            <a:off x="7288754" y="2690244"/>
            <a:ext cx="304056" cy="6457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C82CF04-3869-FFC3-9E30-1433B547E950}"/>
              </a:ext>
            </a:extLst>
          </p:cNvPr>
          <p:cNvSpPr/>
          <p:nvPr/>
        </p:nvSpPr>
        <p:spPr>
          <a:xfrm>
            <a:off x="6983158" y="3335956"/>
            <a:ext cx="611191" cy="5929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0DC6819-AF46-9AC3-86A0-1182E4BB2FD8}"/>
              </a:ext>
            </a:extLst>
          </p:cNvPr>
          <p:cNvSpPr/>
          <p:nvPr/>
        </p:nvSpPr>
        <p:spPr>
          <a:xfrm>
            <a:off x="8155836" y="3335956"/>
            <a:ext cx="611191" cy="5929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95398E5-9435-A8AE-DE49-548624CADB2E}"/>
              </a:ext>
            </a:extLst>
          </p:cNvPr>
          <p:cNvCxnSpPr>
            <a:cxnSpLocks/>
            <a:stCxn id="108" idx="3"/>
            <a:endCxn id="113" idx="0"/>
          </p:cNvCxnSpPr>
          <p:nvPr/>
        </p:nvCxnSpPr>
        <p:spPr>
          <a:xfrm>
            <a:off x="8090123" y="2690244"/>
            <a:ext cx="371309" cy="6457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2ACD8379-3181-6693-F8C2-6ED9D40E919B}"/>
              </a:ext>
            </a:extLst>
          </p:cNvPr>
          <p:cNvGrpSpPr/>
          <p:nvPr/>
        </p:nvGrpSpPr>
        <p:grpSpPr>
          <a:xfrm>
            <a:off x="7110614" y="3581415"/>
            <a:ext cx="355954" cy="117067"/>
            <a:chOff x="3659471" y="3624167"/>
            <a:chExt cx="355954" cy="117067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CACB846C-5C39-D663-CCCB-C2E66CECC5BA}"/>
                </a:ext>
              </a:extLst>
            </p:cNvPr>
            <p:cNvSpPr/>
            <p:nvPr/>
          </p:nvSpPr>
          <p:spPr>
            <a:xfrm flipH="1">
              <a:off x="3776861" y="3624168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7" name="Picture 116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134C61AB-7E22-71C9-48E3-693360085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59471" y="3624167"/>
              <a:ext cx="117067" cy="117067"/>
            </a:xfrm>
            <a:prstGeom prst="rect">
              <a:avLst/>
            </a:prstGeom>
          </p:spPr>
        </p:pic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573AC2F-596C-9777-7271-39CF418A2BB4}"/>
                </a:ext>
              </a:extLst>
            </p:cNvPr>
            <p:cNvSpPr/>
            <p:nvPr/>
          </p:nvSpPr>
          <p:spPr>
            <a:xfrm flipH="1">
              <a:off x="3659795" y="3624168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92C03C71-33C1-D58A-0FB7-367CB5FCC88A}"/>
                </a:ext>
              </a:extLst>
            </p:cNvPr>
            <p:cNvSpPr/>
            <p:nvPr/>
          </p:nvSpPr>
          <p:spPr>
            <a:xfrm flipH="1">
              <a:off x="3898359" y="3624168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9959E2D7-477F-952D-129C-E8EF9D6FAE6C}"/>
              </a:ext>
            </a:extLst>
          </p:cNvPr>
          <p:cNvGrpSpPr/>
          <p:nvPr/>
        </p:nvGrpSpPr>
        <p:grpSpPr>
          <a:xfrm>
            <a:off x="8275777" y="3569107"/>
            <a:ext cx="355630" cy="121854"/>
            <a:chOff x="6577384" y="3955166"/>
            <a:chExt cx="355630" cy="121854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6A4E6EBA-5B8C-2ADB-AEE5-3B1449715E26}"/>
                </a:ext>
              </a:extLst>
            </p:cNvPr>
            <p:cNvSpPr/>
            <p:nvPr/>
          </p:nvSpPr>
          <p:spPr>
            <a:xfrm flipH="1">
              <a:off x="6694450" y="3959954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2" name="Picture 121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CBD76749-330B-9E42-4187-6F2F7FB77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11291" y="3955166"/>
              <a:ext cx="117067" cy="117067"/>
            </a:xfrm>
            <a:prstGeom prst="rect">
              <a:avLst/>
            </a:prstGeom>
          </p:spPr>
        </p:pic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34A83DB-52CB-EF2F-2E02-5A79DDDE86BF}"/>
                </a:ext>
              </a:extLst>
            </p:cNvPr>
            <p:cNvSpPr/>
            <p:nvPr/>
          </p:nvSpPr>
          <p:spPr>
            <a:xfrm flipH="1">
              <a:off x="6577384" y="3959954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2BB6853E-2640-B241-30F8-34F06C62EAD2}"/>
                </a:ext>
              </a:extLst>
            </p:cNvPr>
            <p:cNvSpPr/>
            <p:nvPr/>
          </p:nvSpPr>
          <p:spPr>
            <a:xfrm flipH="1">
              <a:off x="6815948" y="3959954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1E13B8D2-577B-E50F-A98F-752CC6373EEA}"/>
              </a:ext>
            </a:extLst>
          </p:cNvPr>
          <p:cNvCxnSpPr>
            <a:cxnSpLocks/>
            <a:stCxn id="6" idx="5"/>
            <a:endCxn id="108" idx="0"/>
          </p:cNvCxnSpPr>
          <p:nvPr/>
        </p:nvCxnSpPr>
        <p:spPr>
          <a:xfrm>
            <a:off x="6894432" y="1594836"/>
            <a:ext cx="947035" cy="7027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719578EC-E585-5D67-07DB-93829124A8F1}"/>
              </a:ext>
            </a:extLst>
          </p:cNvPr>
          <p:cNvCxnSpPr>
            <a:cxnSpLocks/>
          </p:cNvCxnSpPr>
          <p:nvPr/>
        </p:nvCxnSpPr>
        <p:spPr>
          <a:xfrm>
            <a:off x="7671019" y="2369633"/>
            <a:ext cx="34089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22B3E9D7-5709-63BC-82E0-316899FA1318}"/>
              </a:ext>
            </a:extLst>
          </p:cNvPr>
          <p:cNvGrpSpPr/>
          <p:nvPr/>
        </p:nvGrpSpPr>
        <p:grpSpPr>
          <a:xfrm>
            <a:off x="10036789" y="3763298"/>
            <a:ext cx="355630" cy="117067"/>
            <a:chOff x="3659795" y="3624167"/>
            <a:chExt cx="355630" cy="117067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D27B47FE-5A42-4782-06A0-C90C909B7137}"/>
                </a:ext>
              </a:extLst>
            </p:cNvPr>
            <p:cNvSpPr/>
            <p:nvPr/>
          </p:nvSpPr>
          <p:spPr>
            <a:xfrm flipH="1">
              <a:off x="3776861" y="3624168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8" name="Picture 137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FFD2D018-B16F-2728-13E3-E215BBA53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76703" y="3624167"/>
              <a:ext cx="117067" cy="117067"/>
            </a:xfrm>
            <a:prstGeom prst="rect">
              <a:avLst/>
            </a:prstGeom>
          </p:spPr>
        </p:pic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78F9FB3A-4B5D-E0D1-2831-18931E769146}"/>
                </a:ext>
              </a:extLst>
            </p:cNvPr>
            <p:cNvSpPr/>
            <p:nvPr/>
          </p:nvSpPr>
          <p:spPr>
            <a:xfrm flipH="1">
              <a:off x="3659795" y="3624168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328171CA-1D22-9504-B025-338FAC67292F}"/>
                </a:ext>
              </a:extLst>
            </p:cNvPr>
            <p:cNvSpPr/>
            <p:nvPr/>
          </p:nvSpPr>
          <p:spPr>
            <a:xfrm flipH="1">
              <a:off x="3898359" y="3624168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799F737-A389-7AFA-D1CA-3B1C206637ED}"/>
              </a:ext>
            </a:extLst>
          </p:cNvPr>
          <p:cNvGrpSpPr/>
          <p:nvPr/>
        </p:nvGrpSpPr>
        <p:grpSpPr>
          <a:xfrm>
            <a:off x="11205208" y="3763298"/>
            <a:ext cx="355630" cy="117067"/>
            <a:chOff x="3659795" y="3624167"/>
            <a:chExt cx="355630" cy="117067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539AAD6D-1753-13CD-231F-2BC3ACEAF8AA}"/>
                </a:ext>
              </a:extLst>
            </p:cNvPr>
            <p:cNvSpPr/>
            <p:nvPr/>
          </p:nvSpPr>
          <p:spPr>
            <a:xfrm flipH="1">
              <a:off x="3776861" y="3624168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3" name="Picture 142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B5D557F4-D6CA-0988-35FD-56D1A92D0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76703" y="3624167"/>
              <a:ext cx="117067" cy="117067"/>
            </a:xfrm>
            <a:prstGeom prst="rect">
              <a:avLst/>
            </a:prstGeom>
          </p:spPr>
        </p:pic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F3F9F1B6-7662-1B28-622A-5914AEAF221C}"/>
                </a:ext>
              </a:extLst>
            </p:cNvPr>
            <p:cNvSpPr/>
            <p:nvPr/>
          </p:nvSpPr>
          <p:spPr>
            <a:xfrm flipH="1">
              <a:off x="3659795" y="3624168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8700ABA6-6E86-9726-D031-F68B6462DAEA}"/>
                </a:ext>
              </a:extLst>
            </p:cNvPr>
            <p:cNvSpPr/>
            <p:nvPr/>
          </p:nvSpPr>
          <p:spPr>
            <a:xfrm flipH="1">
              <a:off x="3898359" y="3624168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3" name="Oval 152">
            <a:extLst>
              <a:ext uri="{FF2B5EF4-FFF2-40B4-BE49-F238E27FC236}">
                <a16:creationId xmlns:a16="http://schemas.microsoft.com/office/drawing/2014/main" id="{67037392-6994-853D-63F3-9CAA5D6D5846}"/>
              </a:ext>
            </a:extLst>
          </p:cNvPr>
          <p:cNvSpPr/>
          <p:nvPr/>
        </p:nvSpPr>
        <p:spPr>
          <a:xfrm>
            <a:off x="1459735" y="4502607"/>
            <a:ext cx="1145406" cy="11454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C59B20C-A8E4-2CA6-90B9-C10AB1EF9401}"/>
              </a:ext>
            </a:extLst>
          </p:cNvPr>
          <p:cNvCxnSpPr>
            <a:cxnSpLocks/>
            <a:stCxn id="35" idx="2"/>
            <a:endCxn id="153" idx="0"/>
          </p:cNvCxnSpPr>
          <p:nvPr/>
        </p:nvCxnSpPr>
        <p:spPr>
          <a:xfrm>
            <a:off x="2032438" y="3928899"/>
            <a:ext cx="0" cy="5737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Rectangle 183">
            <a:extLst>
              <a:ext uri="{FF2B5EF4-FFF2-40B4-BE49-F238E27FC236}">
                <a16:creationId xmlns:a16="http://schemas.microsoft.com/office/drawing/2014/main" id="{A5B7837E-D0DB-640B-B332-A8DD211CD9C8}"/>
              </a:ext>
            </a:extLst>
          </p:cNvPr>
          <p:cNvSpPr/>
          <p:nvPr/>
        </p:nvSpPr>
        <p:spPr>
          <a:xfrm>
            <a:off x="1630679" y="4996505"/>
            <a:ext cx="269507" cy="269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DD8954DF-9185-F27D-D56C-BCCA4926676F}"/>
              </a:ext>
            </a:extLst>
          </p:cNvPr>
          <p:cNvSpPr/>
          <p:nvPr/>
        </p:nvSpPr>
        <p:spPr>
          <a:xfrm>
            <a:off x="1900186" y="4996505"/>
            <a:ext cx="269507" cy="26950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03137E3-9D6B-8B4B-F37A-84881EF7F8DF}"/>
              </a:ext>
            </a:extLst>
          </p:cNvPr>
          <p:cNvSpPr/>
          <p:nvPr/>
        </p:nvSpPr>
        <p:spPr>
          <a:xfrm>
            <a:off x="2169693" y="4996505"/>
            <a:ext cx="269507" cy="269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pic>
        <p:nvPicPr>
          <p:cNvPr id="187" name="Picture 186" descr="Icon&#10;&#10;Description automatically generated with medium confidence">
            <a:extLst>
              <a:ext uri="{FF2B5EF4-FFF2-40B4-BE49-F238E27FC236}">
                <a16:creationId xmlns:a16="http://schemas.microsoft.com/office/drawing/2014/main" id="{7293587B-E692-8535-B37E-E6FAC0E0D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406" y="5022248"/>
            <a:ext cx="207067" cy="207067"/>
          </a:xfrm>
          <a:prstGeom prst="rect">
            <a:avLst/>
          </a:prstGeom>
        </p:spPr>
      </p:pic>
      <p:sp>
        <p:nvSpPr>
          <p:cNvPr id="188" name="TextBox 187">
            <a:extLst>
              <a:ext uri="{FF2B5EF4-FFF2-40B4-BE49-F238E27FC236}">
                <a16:creationId xmlns:a16="http://schemas.microsoft.com/office/drawing/2014/main" id="{BF173F08-4B06-7CDC-D365-B9776A5D9642}"/>
              </a:ext>
            </a:extLst>
          </p:cNvPr>
          <p:cNvSpPr txBox="1"/>
          <p:nvPr/>
        </p:nvSpPr>
        <p:spPr>
          <a:xfrm>
            <a:off x="1572041" y="4732373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0.9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7F4AE5F7-72BE-AD19-39D3-47F865B2BE06}"/>
              </a:ext>
            </a:extLst>
          </p:cNvPr>
          <p:cNvSpPr txBox="1"/>
          <p:nvPr/>
        </p:nvSpPr>
        <p:spPr>
          <a:xfrm>
            <a:off x="2109155" y="4731117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B5B47FF-5747-2130-CC70-CD91BCE5BF67}"/>
              </a:ext>
            </a:extLst>
          </p:cNvPr>
          <p:cNvSpPr/>
          <p:nvPr/>
        </p:nvSpPr>
        <p:spPr>
          <a:xfrm>
            <a:off x="2659874" y="4502607"/>
            <a:ext cx="1145406" cy="11454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31D9906-39D7-533D-EEA8-09C33357A4C5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3232577" y="3928899"/>
            <a:ext cx="0" cy="5737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6C9145F4-7749-DE4F-C0C3-DA2A573B4A1A}"/>
              </a:ext>
            </a:extLst>
          </p:cNvPr>
          <p:cNvSpPr/>
          <p:nvPr/>
        </p:nvSpPr>
        <p:spPr>
          <a:xfrm>
            <a:off x="2830818" y="4996505"/>
            <a:ext cx="269507" cy="269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1440ADF-F254-BF6A-237B-E1580B4E6645}"/>
              </a:ext>
            </a:extLst>
          </p:cNvPr>
          <p:cNvSpPr/>
          <p:nvPr/>
        </p:nvSpPr>
        <p:spPr>
          <a:xfrm>
            <a:off x="3100325" y="4996505"/>
            <a:ext cx="269507" cy="26950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0773503-1401-A5B2-D736-87CC35450FA4}"/>
              </a:ext>
            </a:extLst>
          </p:cNvPr>
          <p:cNvSpPr/>
          <p:nvPr/>
        </p:nvSpPr>
        <p:spPr>
          <a:xfrm>
            <a:off x="3369832" y="4996505"/>
            <a:ext cx="269507" cy="269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pic>
        <p:nvPicPr>
          <p:cNvPr id="40" name="Picture 39" descr="Icon&#10;&#10;Description automatically generated with medium confidence">
            <a:extLst>
              <a:ext uri="{FF2B5EF4-FFF2-40B4-BE49-F238E27FC236}">
                <a16:creationId xmlns:a16="http://schemas.microsoft.com/office/drawing/2014/main" id="{06847234-8350-769D-143E-C742BCF08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545" y="5022248"/>
            <a:ext cx="207067" cy="20706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1F6A76E2-3050-2ABA-5403-681C4CE23460}"/>
              </a:ext>
            </a:extLst>
          </p:cNvPr>
          <p:cNvSpPr txBox="1"/>
          <p:nvPr/>
        </p:nvSpPr>
        <p:spPr>
          <a:xfrm>
            <a:off x="2772180" y="4732373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F38136-9989-EAD5-CADF-EA460ED48798}"/>
              </a:ext>
            </a:extLst>
          </p:cNvPr>
          <p:cNvSpPr txBox="1"/>
          <p:nvPr/>
        </p:nvSpPr>
        <p:spPr>
          <a:xfrm>
            <a:off x="3309294" y="4731117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0.9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B31E19B-A166-DD0F-5733-27ED0BDA559F}"/>
              </a:ext>
            </a:extLst>
          </p:cNvPr>
          <p:cNvSpPr/>
          <p:nvPr/>
        </p:nvSpPr>
        <p:spPr>
          <a:xfrm>
            <a:off x="4038711" y="4513773"/>
            <a:ext cx="1145406" cy="11454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CDB4EB1-DFAE-4EF0-B76E-3BAC8B1D3458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4611414" y="3940065"/>
            <a:ext cx="0" cy="5737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3D62F95C-63BD-F040-24B8-7DAC05EF0548}"/>
              </a:ext>
            </a:extLst>
          </p:cNvPr>
          <p:cNvSpPr/>
          <p:nvPr/>
        </p:nvSpPr>
        <p:spPr>
          <a:xfrm>
            <a:off x="4209655" y="5007671"/>
            <a:ext cx="269507" cy="2695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AA485F6-7899-F3DC-B5FC-7E14E5CA0E51}"/>
              </a:ext>
            </a:extLst>
          </p:cNvPr>
          <p:cNvSpPr/>
          <p:nvPr/>
        </p:nvSpPr>
        <p:spPr>
          <a:xfrm>
            <a:off x="4479162" y="5007671"/>
            <a:ext cx="269507" cy="26950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376AD6C-8A8F-BA5E-C44B-65D365507C27}"/>
              </a:ext>
            </a:extLst>
          </p:cNvPr>
          <p:cNvSpPr/>
          <p:nvPr/>
        </p:nvSpPr>
        <p:spPr>
          <a:xfrm>
            <a:off x="4748669" y="5007671"/>
            <a:ext cx="269507" cy="269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pic>
        <p:nvPicPr>
          <p:cNvPr id="48" name="Picture 47" descr="Icon&#10;&#10;Description automatically generated with medium confidence">
            <a:extLst>
              <a:ext uri="{FF2B5EF4-FFF2-40B4-BE49-F238E27FC236}">
                <a16:creationId xmlns:a16="http://schemas.microsoft.com/office/drawing/2014/main" id="{19D36ABB-3760-D1F0-BCA9-2D6940DD0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380" y="5031772"/>
            <a:ext cx="207067" cy="20706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3825DB01-B0F5-2DE4-152D-A56B8E40C7B9}"/>
              </a:ext>
            </a:extLst>
          </p:cNvPr>
          <p:cNvSpPr txBox="1"/>
          <p:nvPr/>
        </p:nvSpPr>
        <p:spPr>
          <a:xfrm>
            <a:off x="4151017" y="4743539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17FB6C4-CDDD-8D26-B3B8-70E4396DB83A}"/>
              </a:ext>
            </a:extLst>
          </p:cNvPr>
          <p:cNvSpPr txBox="1"/>
          <p:nvPr/>
        </p:nvSpPr>
        <p:spPr>
          <a:xfrm>
            <a:off x="4688131" y="4742283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0.5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B616098-6FB6-397C-B53B-34355FD49D67}"/>
              </a:ext>
            </a:extLst>
          </p:cNvPr>
          <p:cNvSpPr/>
          <p:nvPr/>
        </p:nvSpPr>
        <p:spPr>
          <a:xfrm>
            <a:off x="5262953" y="4502607"/>
            <a:ext cx="1145406" cy="11454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801FA9C-7AD7-B574-7746-D02FCD17E5FF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5835656" y="3928899"/>
            <a:ext cx="0" cy="5737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0BE86C78-7A82-E46C-E334-F977A6FA3D33}"/>
              </a:ext>
            </a:extLst>
          </p:cNvPr>
          <p:cNvSpPr txBox="1"/>
          <p:nvPr/>
        </p:nvSpPr>
        <p:spPr>
          <a:xfrm>
            <a:off x="5375259" y="4732373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0.5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D4A9EC0-F706-6709-256D-ADF7FFA6CEFC}"/>
              </a:ext>
            </a:extLst>
          </p:cNvPr>
          <p:cNvSpPr txBox="1"/>
          <p:nvPr/>
        </p:nvSpPr>
        <p:spPr>
          <a:xfrm>
            <a:off x="5912373" y="4731117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0.5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BEFE4A5-5E36-C85D-54C2-AE4AB0225CA8}"/>
              </a:ext>
            </a:extLst>
          </p:cNvPr>
          <p:cNvSpPr/>
          <p:nvPr/>
        </p:nvSpPr>
        <p:spPr>
          <a:xfrm>
            <a:off x="6732959" y="4513773"/>
            <a:ext cx="1145406" cy="11454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3C6E16D-950F-3C9C-B4D1-0B63EDA35D5D}"/>
              </a:ext>
            </a:extLst>
          </p:cNvPr>
          <p:cNvCxnSpPr>
            <a:cxnSpLocks/>
            <a:endCxn id="89" idx="0"/>
          </p:cNvCxnSpPr>
          <p:nvPr/>
        </p:nvCxnSpPr>
        <p:spPr>
          <a:xfrm>
            <a:off x="7305662" y="3940065"/>
            <a:ext cx="0" cy="5737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D7F51AA5-4FB9-A650-DA28-E95E7E7794B8}"/>
              </a:ext>
            </a:extLst>
          </p:cNvPr>
          <p:cNvSpPr txBox="1"/>
          <p:nvPr/>
        </p:nvSpPr>
        <p:spPr>
          <a:xfrm>
            <a:off x="6845265" y="4743539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0.5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82F08EB-EA5A-E4BC-7D92-088CCBDAA750}"/>
              </a:ext>
            </a:extLst>
          </p:cNvPr>
          <p:cNvSpPr txBox="1"/>
          <p:nvPr/>
        </p:nvSpPr>
        <p:spPr>
          <a:xfrm>
            <a:off x="7382379" y="4742283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0.5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058E7AB1-CBFE-2980-1A8A-D19972733948}"/>
              </a:ext>
            </a:extLst>
          </p:cNvPr>
          <p:cNvSpPr/>
          <p:nvPr/>
        </p:nvSpPr>
        <p:spPr>
          <a:xfrm>
            <a:off x="7922305" y="4515342"/>
            <a:ext cx="1145406" cy="11454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C966A68-B3CF-F59F-452A-9F52EF8BCFB7}"/>
              </a:ext>
            </a:extLst>
          </p:cNvPr>
          <p:cNvCxnSpPr>
            <a:cxnSpLocks/>
            <a:endCxn id="130" idx="0"/>
          </p:cNvCxnSpPr>
          <p:nvPr/>
        </p:nvCxnSpPr>
        <p:spPr>
          <a:xfrm>
            <a:off x="8495008" y="3941634"/>
            <a:ext cx="0" cy="5737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53DCB203-7141-AA0D-234D-30FD027D61B0}"/>
              </a:ext>
            </a:extLst>
          </p:cNvPr>
          <p:cNvSpPr txBox="1"/>
          <p:nvPr/>
        </p:nvSpPr>
        <p:spPr>
          <a:xfrm>
            <a:off x="8034611" y="4745108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0.5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CE21A49B-9847-A13F-DFB6-A9A656461A0C}"/>
              </a:ext>
            </a:extLst>
          </p:cNvPr>
          <p:cNvSpPr txBox="1"/>
          <p:nvPr/>
        </p:nvSpPr>
        <p:spPr>
          <a:xfrm>
            <a:off x="8571725" y="4743852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0.5</a:t>
            </a: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0AAB3380-41B4-73F8-5EC1-19855DC5282A}"/>
              </a:ext>
            </a:extLst>
          </p:cNvPr>
          <p:cNvSpPr/>
          <p:nvPr/>
        </p:nvSpPr>
        <p:spPr>
          <a:xfrm>
            <a:off x="9617851" y="4493163"/>
            <a:ext cx="1145406" cy="11454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D85AA1AF-2087-BA66-4FBD-F707E15146AC}"/>
              </a:ext>
            </a:extLst>
          </p:cNvPr>
          <p:cNvCxnSpPr>
            <a:cxnSpLocks/>
            <a:endCxn id="149" idx="0"/>
          </p:cNvCxnSpPr>
          <p:nvPr/>
        </p:nvCxnSpPr>
        <p:spPr>
          <a:xfrm>
            <a:off x="10190554" y="3919455"/>
            <a:ext cx="0" cy="5737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DAE20C71-7AB2-7BBA-2138-98BC5D53CB14}"/>
              </a:ext>
            </a:extLst>
          </p:cNvPr>
          <p:cNvSpPr/>
          <p:nvPr/>
        </p:nvSpPr>
        <p:spPr>
          <a:xfrm>
            <a:off x="9788795" y="4987061"/>
            <a:ext cx="269507" cy="269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F8661719-59B0-598B-5B86-5833C037EB50}"/>
              </a:ext>
            </a:extLst>
          </p:cNvPr>
          <p:cNvSpPr/>
          <p:nvPr/>
        </p:nvSpPr>
        <p:spPr>
          <a:xfrm>
            <a:off x="10058302" y="4987061"/>
            <a:ext cx="269507" cy="26950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5B13FF26-C872-9E8E-1E8A-41C1A6948AB6}"/>
              </a:ext>
            </a:extLst>
          </p:cNvPr>
          <p:cNvSpPr/>
          <p:nvPr/>
        </p:nvSpPr>
        <p:spPr>
          <a:xfrm>
            <a:off x="10327809" y="4987061"/>
            <a:ext cx="269507" cy="269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pic>
        <p:nvPicPr>
          <p:cNvPr id="155" name="Picture 154" descr="Icon&#10;&#10;Description automatically generated with medium confidence">
            <a:extLst>
              <a:ext uri="{FF2B5EF4-FFF2-40B4-BE49-F238E27FC236}">
                <a16:creationId xmlns:a16="http://schemas.microsoft.com/office/drawing/2014/main" id="{76B29AD4-B79A-893B-401C-677BA1FD6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9522" y="5012804"/>
            <a:ext cx="207067" cy="207067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0FB61B0A-5D54-F132-C8FC-A4AE6F5DACE7}"/>
              </a:ext>
            </a:extLst>
          </p:cNvPr>
          <p:cNvSpPr txBox="1"/>
          <p:nvPr/>
        </p:nvSpPr>
        <p:spPr>
          <a:xfrm>
            <a:off x="9730157" y="4722929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0.1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0841F56-1AFE-C2A0-C12A-002CE7DD0DC3}"/>
              </a:ext>
            </a:extLst>
          </p:cNvPr>
          <p:cNvSpPr txBox="1"/>
          <p:nvPr/>
        </p:nvSpPr>
        <p:spPr>
          <a:xfrm>
            <a:off x="10267271" y="4721673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0.9</a:t>
            </a: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B464844B-35FF-32CD-1652-299640023FED}"/>
              </a:ext>
            </a:extLst>
          </p:cNvPr>
          <p:cNvSpPr/>
          <p:nvPr/>
        </p:nvSpPr>
        <p:spPr>
          <a:xfrm>
            <a:off x="10817990" y="4493163"/>
            <a:ext cx="1145406" cy="11454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6870FD53-2872-66CA-3950-D2F308C2E5C0}"/>
              </a:ext>
            </a:extLst>
          </p:cNvPr>
          <p:cNvCxnSpPr>
            <a:cxnSpLocks/>
            <a:endCxn id="158" idx="0"/>
          </p:cNvCxnSpPr>
          <p:nvPr/>
        </p:nvCxnSpPr>
        <p:spPr>
          <a:xfrm>
            <a:off x="11390693" y="3919455"/>
            <a:ext cx="0" cy="5737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7A4B2E1A-D38C-F177-0C26-2E07CDE87AB0}"/>
              </a:ext>
            </a:extLst>
          </p:cNvPr>
          <p:cNvSpPr/>
          <p:nvPr/>
        </p:nvSpPr>
        <p:spPr>
          <a:xfrm>
            <a:off x="10988934" y="4987061"/>
            <a:ext cx="269507" cy="269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8F1ADC57-4730-EE2D-99E7-AFE05D2460B7}"/>
              </a:ext>
            </a:extLst>
          </p:cNvPr>
          <p:cNvSpPr/>
          <p:nvPr/>
        </p:nvSpPr>
        <p:spPr>
          <a:xfrm>
            <a:off x="11258441" y="4987061"/>
            <a:ext cx="269507" cy="26950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515E2EAC-9263-9818-C388-97AC8D04BD9B}"/>
              </a:ext>
            </a:extLst>
          </p:cNvPr>
          <p:cNvSpPr/>
          <p:nvPr/>
        </p:nvSpPr>
        <p:spPr>
          <a:xfrm>
            <a:off x="11527948" y="4987061"/>
            <a:ext cx="269507" cy="269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pic>
        <p:nvPicPr>
          <p:cNvPr id="164" name="Picture 163" descr="Icon&#10;&#10;Description automatically generated with medium confidence">
            <a:extLst>
              <a:ext uri="{FF2B5EF4-FFF2-40B4-BE49-F238E27FC236}">
                <a16:creationId xmlns:a16="http://schemas.microsoft.com/office/drawing/2014/main" id="{DFC55124-7694-EEA0-2EC8-CDF5C28CA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9661" y="5012804"/>
            <a:ext cx="207067" cy="207067"/>
          </a:xfrm>
          <a:prstGeom prst="rect">
            <a:avLst/>
          </a:prstGeom>
        </p:spPr>
      </p:pic>
      <p:sp>
        <p:nvSpPr>
          <p:cNvPr id="165" name="TextBox 164">
            <a:extLst>
              <a:ext uri="{FF2B5EF4-FFF2-40B4-BE49-F238E27FC236}">
                <a16:creationId xmlns:a16="http://schemas.microsoft.com/office/drawing/2014/main" id="{6A6CC381-DA61-0BAE-7C10-F34ACC3A2F47}"/>
              </a:ext>
            </a:extLst>
          </p:cNvPr>
          <p:cNvSpPr txBox="1"/>
          <p:nvPr/>
        </p:nvSpPr>
        <p:spPr>
          <a:xfrm>
            <a:off x="10930296" y="4722929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0.9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407F27D3-2212-FF6F-54B3-8F80FE8E074D}"/>
              </a:ext>
            </a:extLst>
          </p:cNvPr>
          <p:cNvSpPr txBox="1"/>
          <p:nvPr/>
        </p:nvSpPr>
        <p:spPr>
          <a:xfrm>
            <a:off x="11467410" y="4721673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0.1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8756601-3F44-11E8-FFC9-EC8918A38A14}"/>
              </a:ext>
            </a:extLst>
          </p:cNvPr>
          <p:cNvGrpSpPr/>
          <p:nvPr/>
        </p:nvGrpSpPr>
        <p:grpSpPr>
          <a:xfrm>
            <a:off x="5435749" y="5014624"/>
            <a:ext cx="814207" cy="269508"/>
            <a:chOff x="3295405" y="5358156"/>
            <a:chExt cx="814207" cy="26950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9C192E4-F489-034D-AE1F-94B96002DA77}"/>
                </a:ext>
              </a:extLst>
            </p:cNvPr>
            <p:cNvSpPr/>
            <p:nvPr/>
          </p:nvSpPr>
          <p:spPr>
            <a:xfrm>
              <a:off x="3840105" y="5358156"/>
              <a:ext cx="269507" cy="2695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A8968E6-18B8-9F8D-3D6A-42A743B8CE34}"/>
                </a:ext>
              </a:extLst>
            </p:cNvPr>
            <p:cNvSpPr/>
            <p:nvPr/>
          </p:nvSpPr>
          <p:spPr>
            <a:xfrm>
              <a:off x="3567755" y="5358156"/>
              <a:ext cx="269507" cy="2695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F2A1FB2-EDB1-11F2-BAAB-967C85500DB2}"/>
                </a:ext>
              </a:extLst>
            </p:cNvPr>
            <p:cNvSpPr/>
            <p:nvPr/>
          </p:nvSpPr>
          <p:spPr>
            <a:xfrm>
              <a:off x="3295405" y="5358156"/>
              <a:ext cx="269507" cy="26950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?</a:t>
              </a:r>
            </a:p>
          </p:txBody>
        </p:sp>
        <p:pic>
          <p:nvPicPr>
            <p:cNvPr id="14" name="Picture 13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1CCC044C-3F50-5737-C128-8B3B4A1E2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66830" y="5382257"/>
              <a:ext cx="207067" cy="207067"/>
            </a:xfrm>
            <a:prstGeom prst="rect">
              <a:avLst/>
            </a:prstGeom>
          </p:spPr>
        </p:pic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B52EFF4-4087-AED8-29CB-140D618EEF19}"/>
              </a:ext>
            </a:extLst>
          </p:cNvPr>
          <p:cNvSpPr/>
          <p:nvPr/>
        </p:nvSpPr>
        <p:spPr>
          <a:xfrm>
            <a:off x="6892950" y="5016912"/>
            <a:ext cx="269507" cy="2695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9C27C8-1076-6292-AF26-39734EB2E521}"/>
              </a:ext>
            </a:extLst>
          </p:cNvPr>
          <p:cNvSpPr/>
          <p:nvPr/>
        </p:nvSpPr>
        <p:spPr>
          <a:xfrm>
            <a:off x="7162457" y="5016912"/>
            <a:ext cx="269507" cy="26950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68DE90-1233-D456-2086-EF398F0F9015}"/>
              </a:ext>
            </a:extLst>
          </p:cNvPr>
          <p:cNvSpPr/>
          <p:nvPr/>
        </p:nvSpPr>
        <p:spPr>
          <a:xfrm>
            <a:off x="7431964" y="5016912"/>
            <a:ext cx="269507" cy="269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pic>
        <p:nvPicPr>
          <p:cNvPr id="20" name="Picture 19" descr="Icon&#10;&#10;Description automatically generated with medium confidence">
            <a:extLst>
              <a:ext uri="{FF2B5EF4-FFF2-40B4-BE49-F238E27FC236}">
                <a16:creationId xmlns:a16="http://schemas.microsoft.com/office/drawing/2014/main" id="{9C1B193A-1837-9082-4BA3-51BA4770B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675" y="5041013"/>
            <a:ext cx="207067" cy="207067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BC74C85D-7561-51C2-1A13-8ACC83C7568F}"/>
              </a:ext>
            </a:extLst>
          </p:cNvPr>
          <p:cNvGrpSpPr/>
          <p:nvPr/>
        </p:nvGrpSpPr>
        <p:grpSpPr>
          <a:xfrm>
            <a:off x="8119044" y="5023865"/>
            <a:ext cx="814207" cy="269508"/>
            <a:chOff x="3295405" y="5358156"/>
            <a:chExt cx="814207" cy="26950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4EA85CE-F4B8-8D27-AB27-D528AD46B042}"/>
                </a:ext>
              </a:extLst>
            </p:cNvPr>
            <p:cNvSpPr/>
            <p:nvPr/>
          </p:nvSpPr>
          <p:spPr>
            <a:xfrm>
              <a:off x="3840105" y="5358156"/>
              <a:ext cx="269507" cy="2695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FA405EA-91B9-9700-80C4-2535C54F85C4}"/>
                </a:ext>
              </a:extLst>
            </p:cNvPr>
            <p:cNvSpPr/>
            <p:nvPr/>
          </p:nvSpPr>
          <p:spPr>
            <a:xfrm>
              <a:off x="3567755" y="5358156"/>
              <a:ext cx="269507" cy="2695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1192818-5AB5-67E7-C0FA-8AF4A222FEF1}"/>
                </a:ext>
              </a:extLst>
            </p:cNvPr>
            <p:cNvSpPr/>
            <p:nvPr/>
          </p:nvSpPr>
          <p:spPr>
            <a:xfrm>
              <a:off x="3295405" y="5358156"/>
              <a:ext cx="269507" cy="26950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?</a:t>
              </a:r>
            </a:p>
          </p:txBody>
        </p:sp>
        <p:pic>
          <p:nvPicPr>
            <p:cNvPr id="27" name="Picture 26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03852F79-1D02-FC3F-4EE8-C4AB7E4EA2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66830" y="5382257"/>
              <a:ext cx="207067" cy="207067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D7A7F81-A1EA-CB24-C19D-801A5D086C4A}"/>
              </a:ext>
            </a:extLst>
          </p:cNvPr>
          <p:cNvSpPr txBox="1"/>
          <p:nvPr/>
        </p:nvSpPr>
        <p:spPr>
          <a:xfrm>
            <a:off x="3547040" y="946273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Lato" panose="020F0502020204030203" pitchFamily="34" charset="77"/>
              </a:rPr>
              <a:t>Initial Belief State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A6C42F-EDF3-B5B6-9FA8-017AF5B5F545}"/>
              </a:ext>
            </a:extLst>
          </p:cNvPr>
          <p:cNvSpPr txBox="1"/>
          <p:nvPr/>
        </p:nvSpPr>
        <p:spPr>
          <a:xfrm>
            <a:off x="350587" y="2571501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Lato" panose="020F0502020204030203" pitchFamily="34" charset="77"/>
              </a:rPr>
              <a:t>Actions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825FF2-ABCD-AFD9-3157-8D1200EB9A98}"/>
              </a:ext>
            </a:extLst>
          </p:cNvPr>
          <p:cNvSpPr txBox="1"/>
          <p:nvPr/>
        </p:nvSpPr>
        <p:spPr>
          <a:xfrm>
            <a:off x="51401" y="3452499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Lato" panose="020F0502020204030203" pitchFamily="34" charset="77"/>
              </a:rPr>
              <a:t>Observations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A555035-6D78-D0EF-D04E-BE559AD1501C}"/>
              </a:ext>
            </a:extLst>
          </p:cNvPr>
          <p:cNvSpPr txBox="1"/>
          <p:nvPr/>
        </p:nvSpPr>
        <p:spPr>
          <a:xfrm>
            <a:off x="390875" y="4664116"/>
            <a:ext cx="1313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panose="020F0502020204030203" pitchFamily="34" charset="77"/>
              </a:rPr>
              <a:t>Next Belief States</a:t>
            </a:r>
          </a:p>
        </p:txBody>
      </p:sp>
    </p:spTree>
    <p:extLst>
      <p:ext uri="{BB962C8B-B14F-4D97-AF65-F5344CB8AC3E}">
        <p14:creationId xmlns:p14="http://schemas.microsoft.com/office/powerpoint/2010/main" val="23355392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AB35AE-4E96-2090-7AF1-556786B54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EE95A0-8907-B5AD-66BD-C64B9D2C9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39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1E0DD1F-DD6F-D536-B54A-4086B11F771E}"/>
              </a:ext>
            </a:extLst>
          </p:cNvPr>
          <p:cNvSpPr/>
          <p:nvPr/>
        </p:nvSpPr>
        <p:spPr>
          <a:xfrm>
            <a:off x="5916767" y="617171"/>
            <a:ext cx="1145406" cy="11454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Merge 6">
            <a:extLst>
              <a:ext uri="{FF2B5EF4-FFF2-40B4-BE49-F238E27FC236}">
                <a16:creationId xmlns:a16="http://schemas.microsoft.com/office/drawing/2014/main" id="{18BBB798-6F10-F2C7-D126-CF64EE569752}"/>
              </a:ext>
            </a:extLst>
          </p:cNvPr>
          <p:cNvSpPr/>
          <p:nvPr/>
        </p:nvSpPr>
        <p:spPr>
          <a:xfrm>
            <a:off x="2089378" y="2297590"/>
            <a:ext cx="994625" cy="785308"/>
          </a:xfrm>
          <a:prstGeom prst="flowChartMer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👂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0827D48-7E4D-6448-0B88-B14DEE14E33B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 flipH="1">
            <a:off x="2586691" y="1594836"/>
            <a:ext cx="3497817" cy="7027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D9C8414-9565-F1A4-1E9D-87531426E08A}"/>
              </a:ext>
            </a:extLst>
          </p:cNvPr>
          <p:cNvSpPr/>
          <p:nvPr/>
        </p:nvSpPr>
        <p:spPr>
          <a:xfrm>
            <a:off x="6090021" y="1070222"/>
            <a:ext cx="269507" cy="269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103EE6-B2A3-54CB-11B4-FC05764B75A0}"/>
              </a:ext>
            </a:extLst>
          </p:cNvPr>
          <p:cNvSpPr/>
          <p:nvPr/>
        </p:nvSpPr>
        <p:spPr>
          <a:xfrm>
            <a:off x="6359528" y="1070222"/>
            <a:ext cx="269507" cy="26950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AB7D37-151B-3032-A233-81111FD1D617}"/>
              </a:ext>
            </a:extLst>
          </p:cNvPr>
          <p:cNvSpPr/>
          <p:nvPr/>
        </p:nvSpPr>
        <p:spPr>
          <a:xfrm>
            <a:off x="6629035" y="1070222"/>
            <a:ext cx="269507" cy="269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pic>
        <p:nvPicPr>
          <p:cNvPr id="12" name="Picture 11" descr="Icon&#10;&#10;Description automatically generated with medium confidence">
            <a:extLst>
              <a:ext uri="{FF2B5EF4-FFF2-40B4-BE49-F238E27FC236}">
                <a16:creationId xmlns:a16="http://schemas.microsoft.com/office/drawing/2014/main" id="{E74E763C-597E-9B6A-21C6-0F55C307A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748" y="1095965"/>
            <a:ext cx="207067" cy="207067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B0C266D-301D-1462-A566-57634E36D153}"/>
              </a:ext>
            </a:extLst>
          </p:cNvPr>
          <p:cNvCxnSpPr>
            <a:cxnSpLocks/>
          </p:cNvCxnSpPr>
          <p:nvPr/>
        </p:nvCxnSpPr>
        <p:spPr>
          <a:xfrm flipH="1">
            <a:off x="2416242" y="2369633"/>
            <a:ext cx="34089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75A72A2-130F-E3CE-7B5E-5FFFC008569F}"/>
              </a:ext>
            </a:extLst>
          </p:cNvPr>
          <p:cNvSpPr txBox="1"/>
          <p:nvPr/>
        </p:nvSpPr>
        <p:spPr>
          <a:xfrm>
            <a:off x="6031383" y="80609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0BBC8B-26EB-D511-907C-8304EE4FF148}"/>
              </a:ext>
            </a:extLst>
          </p:cNvPr>
          <p:cNvSpPr txBox="1"/>
          <p:nvPr/>
        </p:nvSpPr>
        <p:spPr>
          <a:xfrm>
            <a:off x="6568497" y="804834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0.5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3E0A03-756F-39A6-B2BE-5A3FEEF271C7}"/>
              </a:ext>
            </a:extLst>
          </p:cNvPr>
          <p:cNvCxnSpPr>
            <a:cxnSpLocks/>
            <a:stCxn id="7" idx="1"/>
            <a:endCxn id="35" idx="0"/>
          </p:cNvCxnSpPr>
          <p:nvPr/>
        </p:nvCxnSpPr>
        <p:spPr>
          <a:xfrm flipH="1">
            <a:off x="2032438" y="2690244"/>
            <a:ext cx="305596" cy="6457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A88B5955-0D1B-5093-9EF1-8723E654D9EC}"/>
              </a:ext>
            </a:extLst>
          </p:cNvPr>
          <p:cNvSpPr/>
          <p:nvPr/>
        </p:nvSpPr>
        <p:spPr>
          <a:xfrm>
            <a:off x="1726842" y="3335956"/>
            <a:ext cx="611191" cy="5929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🔔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021FB72-6605-4555-412D-2418BF049C67}"/>
              </a:ext>
            </a:extLst>
          </p:cNvPr>
          <p:cNvSpPr/>
          <p:nvPr/>
        </p:nvSpPr>
        <p:spPr>
          <a:xfrm>
            <a:off x="2899520" y="3335956"/>
            <a:ext cx="611191" cy="5929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🔕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0273C50-BF5F-D1EA-2085-9EC914716C5D}"/>
              </a:ext>
            </a:extLst>
          </p:cNvPr>
          <p:cNvCxnSpPr>
            <a:cxnSpLocks/>
            <a:stCxn id="7" idx="3"/>
            <a:endCxn id="36" idx="0"/>
          </p:cNvCxnSpPr>
          <p:nvPr/>
        </p:nvCxnSpPr>
        <p:spPr>
          <a:xfrm>
            <a:off x="2835347" y="2690244"/>
            <a:ext cx="369769" cy="6457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Merge 52">
            <a:extLst>
              <a:ext uri="{FF2B5EF4-FFF2-40B4-BE49-F238E27FC236}">
                <a16:creationId xmlns:a16="http://schemas.microsoft.com/office/drawing/2014/main" id="{E8802397-8D68-A9DB-A614-B589BC134281}"/>
              </a:ext>
            </a:extLst>
          </p:cNvPr>
          <p:cNvSpPr/>
          <p:nvPr/>
        </p:nvSpPr>
        <p:spPr>
          <a:xfrm>
            <a:off x="10271545" y="2278337"/>
            <a:ext cx="994625" cy="785308"/>
          </a:xfrm>
          <a:prstGeom prst="flowChartMer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👂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28CF147-6EF1-3F31-99D7-01B842EE86FE}"/>
              </a:ext>
            </a:extLst>
          </p:cNvPr>
          <p:cNvCxnSpPr>
            <a:cxnSpLocks/>
          </p:cNvCxnSpPr>
          <p:nvPr/>
        </p:nvCxnSpPr>
        <p:spPr>
          <a:xfrm>
            <a:off x="10627284" y="2350380"/>
            <a:ext cx="34089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57BEBE6-DAC0-5195-250F-DEDD86AFBB9A}"/>
              </a:ext>
            </a:extLst>
          </p:cNvPr>
          <p:cNvCxnSpPr>
            <a:cxnSpLocks/>
            <a:stCxn id="53" idx="1"/>
            <a:endCxn id="56" idx="0"/>
          </p:cNvCxnSpPr>
          <p:nvPr/>
        </p:nvCxnSpPr>
        <p:spPr>
          <a:xfrm flipH="1">
            <a:off x="10214605" y="2670991"/>
            <a:ext cx="305596" cy="6457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D6C8E950-9874-D52E-273D-4DDA622F6B77}"/>
              </a:ext>
            </a:extLst>
          </p:cNvPr>
          <p:cNvSpPr/>
          <p:nvPr/>
        </p:nvSpPr>
        <p:spPr>
          <a:xfrm>
            <a:off x="9909009" y="3316703"/>
            <a:ext cx="611191" cy="5929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🔔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9949996-2E7B-7E56-36ED-2AEFEA074066}"/>
              </a:ext>
            </a:extLst>
          </p:cNvPr>
          <p:cNvSpPr/>
          <p:nvPr/>
        </p:nvSpPr>
        <p:spPr>
          <a:xfrm>
            <a:off x="11081687" y="3316703"/>
            <a:ext cx="611191" cy="5929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🔕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5C1064D-C9E7-B1F0-7EA7-AC7FB60DC002}"/>
              </a:ext>
            </a:extLst>
          </p:cNvPr>
          <p:cNvCxnSpPr>
            <a:cxnSpLocks/>
            <a:stCxn id="53" idx="3"/>
            <a:endCxn id="57" idx="0"/>
          </p:cNvCxnSpPr>
          <p:nvPr/>
        </p:nvCxnSpPr>
        <p:spPr>
          <a:xfrm>
            <a:off x="11017514" y="2670991"/>
            <a:ext cx="369769" cy="6457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55E4E96-D2DD-7F60-7BAE-56A7F6A3372A}"/>
              </a:ext>
            </a:extLst>
          </p:cNvPr>
          <p:cNvCxnSpPr>
            <a:cxnSpLocks/>
            <a:stCxn id="6" idx="5"/>
            <a:endCxn id="53" idx="0"/>
          </p:cNvCxnSpPr>
          <p:nvPr/>
        </p:nvCxnSpPr>
        <p:spPr>
          <a:xfrm>
            <a:off x="6894432" y="1594836"/>
            <a:ext cx="3874426" cy="68350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Merge 62">
            <a:extLst>
              <a:ext uri="{FF2B5EF4-FFF2-40B4-BE49-F238E27FC236}">
                <a16:creationId xmlns:a16="http://schemas.microsoft.com/office/drawing/2014/main" id="{FEBD1801-EEF8-8661-EA64-C09DD216B495}"/>
              </a:ext>
            </a:extLst>
          </p:cNvPr>
          <p:cNvSpPr/>
          <p:nvPr/>
        </p:nvSpPr>
        <p:spPr>
          <a:xfrm>
            <a:off x="4732803" y="2297590"/>
            <a:ext cx="994625" cy="785308"/>
          </a:xfrm>
          <a:prstGeom prst="flowChartMer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AB0D612-3FA2-5397-635E-D6BDD5651C7B}"/>
              </a:ext>
            </a:extLst>
          </p:cNvPr>
          <p:cNvCxnSpPr>
            <a:cxnSpLocks/>
          </p:cNvCxnSpPr>
          <p:nvPr/>
        </p:nvCxnSpPr>
        <p:spPr>
          <a:xfrm flipH="1">
            <a:off x="5042011" y="2370464"/>
            <a:ext cx="34089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64" descr="Icon&#10;&#10;Description automatically generated with medium confidence">
            <a:extLst>
              <a:ext uri="{FF2B5EF4-FFF2-40B4-BE49-F238E27FC236}">
                <a16:creationId xmlns:a16="http://schemas.microsoft.com/office/drawing/2014/main" id="{4A5DC91D-7AE5-FFA7-2ED3-27DEA196D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953" y="2443339"/>
            <a:ext cx="256324" cy="256324"/>
          </a:xfrm>
          <a:prstGeom prst="rect">
            <a:avLst/>
          </a:prstGeom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13B2A75-8F6C-866B-8235-5CB53A944487}"/>
              </a:ext>
            </a:extLst>
          </p:cNvPr>
          <p:cNvCxnSpPr>
            <a:cxnSpLocks/>
            <a:stCxn id="6" idx="3"/>
            <a:endCxn id="63" idx="0"/>
          </p:cNvCxnSpPr>
          <p:nvPr/>
        </p:nvCxnSpPr>
        <p:spPr>
          <a:xfrm flipH="1">
            <a:off x="5230116" y="1594836"/>
            <a:ext cx="854392" cy="7027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A16A8D9-7645-A87A-3E78-6B1181616F92}"/>
              </a:ext>
            </a:extLst>
          </p:cNvPr>
          <p:cNvCxnSpPr>
            <a:cxnSpLocks/>
            <a:stCxn id="63" idx="1"/>
            <a:endCxn id="77" idx="0"/>
          </p:cNvCxnSpPr>
          <p:nvPr/>
        </p:nvCxnSpPr>
        <p:spPr>
          <a:xfrm flipH="1">
            <a:off x="4677403" y="2690244"/>
            <a:ext cx="304056" cy="6457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9A941893-6D9D-01D0-C30A-2EB80DEC454E}"/>
              </a:ext>
            </a:extLst>
          </p:cNvPr>
          <p:cNvSpPr/>
          <p:nvPr/>
        </p:nvSpPr>
        <p:spPr>
          <a:xfrm>
            <a:off x="4371807" y="3335956"/>
            <a:ext cx="611191" cy="5929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AE91B9C-AF17-4E70-2E60-ABA8A5A86997}"/>
              </a:ext>
            </a:extLst>
          </p:cNvPr>
          <p:cNvSpPr/>
          <p:nvPr/>
        </p:nvSpPr>
        <p:spPr>
          <a:xfrm>
            <a:off x="5544485" y="3335956"/>
            <a:ext cx="611191" cy="5929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4938A03-D2AC-D39E-0469-EC5F81872EF9}"/>
              </a:ext>
            </a:extLst>
          </p:cNvPr>
          <p:cNvCxnSpPr>
            <a:cxnSpLocks/>
            <a:stCxn id="63" idx="3"/>
            <a:endCxn id="78" idx="0"/>
          </p:cNvCxnSpPr>
          <p:nvPr/>
        </p:nvCxnSpPr>
        <p:spPr>
          <a:xfrm>
            <a:off x="5478772" y="2690244"/>
            <a:ext cx="371309" cy="6457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019ADBC-989A-C863-F117-93CE8B6990EF}"/>
              </a:ext>
            </a:extLst>
          </p:cNvPr>
          <p:cNvGrpSpPr/>
          <p:nvPr/>
        </p:nvGrpSpPr>
        <p:grpSpPr>
          <a:xfrm>
            <a:off x="5670408" y="3573894"/>
            <a:ext cx="357068" cy="117067"/>
            <a:chOff x="3659795" y="3624167"/>
            <a:chExt cx="357068" cy="117067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49672E0-0FA6-D941-E792-9871287B640F}"/>
                </a:ext>
              </a:extLst>
            </p:cNvPr>
            <p:cNvSpPr/>
            <p:nvPr/>
          </p:nvSpPr>
          <p:spPr>
            <a:xfrm flipH="1">
              <a:off x="3776861" y="3624168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5" name="Picture 84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78B0822B-61B4-B459-D157-6232401A5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9796" y="3624167"/>
              <a:ext cx="117067" cy="117067"/>
            </a:xfrm>
            <a:prstGeom prst="rect">
              <a:avLst/>
            </a:prstGeom>
          </p:spPr>
        </p:pic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087E28F4-C9BA-EC1F-0A13-228071DA7A80}"/>
                </a:ext>
              </a:extLst>
            </p:cNvPr>
            <p:cNvSpPr/>
            <p:nvPr/>
          </p:nvSpPr>
          <p:spPr>
            <a:xfrm flipH="1">
              <a:off x="3659795" y="3624168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CE9BF4F7-BE3C-251B-425E-0D948D33A6C6}"/>
                </a:ext>
              </a:extLst>
            </p:cNvPr>
            <p:cNvSpPr/>
            <p:nvPr/>
          </p:nvSpPr>
          <p:spPr>
            <a:xfrm flipH="1">
              <a:off x="3898359" y="3624168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E7763D46-BB39-5070-577B-7B1A350259CA}"/>
              </a:ext>
            </a:extLst>
          </p:cNvPr>
          <p:cNvGrpSpPr/>
          <p:nvPr/>
        </p:nvGrpSpPr>
        <p:grpSpPr>
          <a:xfrm>
            <a:off x="4493623" y="3576038"/>
            <a:ext cx="355676" cy="117067"/>
            <a:chOff x="3812149" y="3904808"/>
            <a:chExt cx="355676" cy="117067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DA9E1FE-7811-B226-FD3A-9E6FBA6C0574}"/>
                </a:ext>
              </a:extLst>
            </p:cNvPr>
            <p:cNvSpPr/>
            <p:nvPr/>
          </p:nvSpPr>
          <p:spPr>
            <a:xfrm flipH="1">
              <a:off x="3929261" y="3904809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3" name="Picture 92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32B15038-DAFE-0F72-61A3-BCA50F30B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12149" y="3904808"/>
              <a:ext cx="117067" cy="117067"/>
            </a:xfrm>
            <a:prstGeom prst="rect">
              <a:avLst/>
            </a:prstGeom>
          </p:spPr>
        </p:pic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928D7223-355F-D856-676B-1682B2DFFF0C}"/>
                </a:ext>
              </a:extLst>
            </p:cNvPr>
            <p:cNvSpPr/>
            <p:nvPr/>
          </p:nvSpPr>
          <p:spPr>
            <a:xfrm flipH="1">
              <a:off x="3812195" y="3904809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2F79CC03-750A-B850-A660-F18F355BCF42}"/>
                </a:ext>
              </a:extLst>
            </p:cNvPr>
            <p:cNvSpPr/>
            <p:nvPr/>
          </p:nvSpPr>
          <p:spPr>
            <a:xfrm flipH="1">
              <a:off x="4050759" y="3904809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24D4D50-22D2-0A55-58A2-B43352A7E76C}"/>
              </a:ext>
            </a:extLst>
          </p:cNvPr>
          <p:cNvGrpSpPr/>
          <p:nvPr/>
        </p:nvGrpSpPr>
        <p:grpSpPr>
          <a:xfrm>
            <a:off x="1854622" y="3785652"/>
            <a:ext cx="355630" cy="117067"/>
            <a:chOff x="3659795" y="3624167"/>
            <a:chExt cx="355630" cy="117067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DA94E83-1B8F-CFF3-1127-3DC55C4FB024}"/>
                </a:ext>
              </a:extLst>
            </p:cNvPr>
            <p:cNvSpPr/>
            <p:nvPr/>
          </p:nvSpPr>
          <p:spPr>
            <a:xfrm flipH="1">
              <a:off x="3776861" y="3624168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0" name="Picture 99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ECD20AF2-8E7B-66A3-1EDF-4549960F5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76703" y="3624167"/>
              <a:ext cx="117067" cy="117067"/>
            </a:xfrm>
            <a:prstGeom prst="rect">
              <a:avLst/>
            </a:prstGeom>
          </p:spPr>
        </p:pic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7CE6A892-50FD-6994-CE6A-2AE8C59F697F}"/>
                </a:ext>
              </a:extLst>
            </p:cNvPr>
            <p:cNvSpPr/>
            <p:nvPr/>
          </p:nvSpPr>
          <p:spPr>
            <a:xfrm flipH="1">
              <a:off x="3659795" y="3624168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04E52E1-DE70-22CA-1265-156DBCD98711}"/>
                </a:ext>
              </a:extLst>
            </p:cNvPr>
            <p:cNvSpPr/>
            <p:nvPr/>
          </p:nvSpPr>
          <p:spPr>
            <a:xfrm flipH="1">
              <a:off x="3898359" y="3624168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51D3DDC-738A-003E-4EA2-1B205884BEF2}"/>
              </a:ext>
            </a:extLst>
          </p:cNvPr>
          <p:cNvGrpSpPr/>
          <p:nvPr/>
        </p:nvGrpSpPr>
        <p:grpSpPr>
          <a:xfrm>
            <a:off x="3027300" y="3785652"/>
            <a:ext cx="355630" cy="117067"/>
            <a:chOff x="3659795" y="3624167"/>
            <a:chExt cx="355630" cy="117067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DEB0606-ACF8-2689-50E9-179F75F32D77}"/>
                </a:ext>
              </a:extLst>
            </p:cNvPr>
            <p:cNvSpPr/>
            <p:nvPr/>
          </p:nvSpPr>
          <p:spPr>
            <a:xfrm flipH="1">
              <a:off x="3776861" y="3624168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5" name="Picture 104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E86BED16-25A9-FC7E-E51B-C70D6570C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76703" y="3624167"/>
              <a:ext cx="117067" cy="117067"/>
            </a:xfrm>
            <a:prstGeom prst="rect">
              <a:avLst/>
            </a:prstGeom>
          </p:spPr>
        </p:pic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C057176B-8007-E7C5-0B94-EF6AEF6D8914}"/>
                </a:ext>
              </a:extLst>
            </p:cNvPr>
            <p:cNvSpPr/>
            <p:nvPr/>
          </p:nvSpPr>
          <p:spPr>
            <a:xfrm flipH="1">
              <a:off x="3659795" y="3624168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AD5224CE-B32A-16D9-B8EA-3DA1EDBFE6D3}"/>
                </a:ext>
              </a:extLst>
            </p:cNvPr>
            <p:cNvSpPr/>
            <p:nvPr/>
          </p:nvSpPr>
          <p:spPr>
            <a:xfrm flipH="1">
              <a:off x="3898359" y="3624168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8" name="Merge 107">
            <a:extLst>
              <a:ext uri="{FF2B5EF4-FFF2-40B4-BE49-F238E27FC236}">
                <a16:creationId xmlns:a16="http://schemas.microsoft.com/office/drawing/2014/main" id="{9BE6FA55-66FA-7AC0-393A-C864B8A83955}"/>
              </a:ext>
            </a:extLst>
          </p:cNvPr>
          <p:cNvSpPr/>
          <p:nvPr/>
        </p:nvSpPr>
        <p:spPr>
          <a:xfrm>
            <a:off x="7344154" y="2297590"/>
            <a:ext cx="994625" cy="785308"/>
          </a:xfrm>
          <a:prstGeom prst="flowChartMer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0" name="Picture 109" descr="Icon&#10;&#10;Description automatically generated with medium confidence">
            <a:extLst>
              <a:ext uri="{FF2B5EF4-FFF2-40B4-BE49-F238E27FC236}">
                <a16:creationId xmlns:a16="http://schemas.microsoft.com/office/drawing/2014/main" id="{0C3BCE9D-0052-9325-1004-2F8072B96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3304" y="2443339"/>
            <a:ext cx="256324" cy="256324"/>
          </a:xfrm>
          <a:prstGeom prst="rect">
            <a:avLst/>
          </a:prstGeom>
        </p:spPr>
      </p:pic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EF58308-33E7-80E9-40B2-291E877BF47A}"/>
              </a:ext>
            </a:extLst>
          </p:cNvPr>
          <p:cNvCxnSpPr>
            <a:cxnSpLocks/>
            <a:stCxn id="108" idx="1"/>
            <a:endCxn id="112" idx="0"/>
          </p:cNvCxnSpPr>
          <p:nvPr/>
        </p:nvCxnSpPr>
        <p:spPr>
          <a:xfrm flipH="1">
            <a:off x="7288754" y="2690244"/>
            <a:ext cx="304056" cy="6457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C82CF04-3869-FFC3-9E30-1433B547E950}"/>
              </a:ext>
            </a:extLst>
          </p:cNvPr>
          <p:cNvSpPr/>
          <p:nvPr/>
        </p:nvSpPr>
        <p:spPr>
          <a:xfrm>
            <a:off x="6983158" y="3335956"/>
            <a:ext cx="611191" cy="5929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0DC6819-AF46-9AC3-86A0-1182E4BB2FD8}"/>
              </a:ext>
            </a:extLst>
          </p:cNvPr>
          <p:cNvSpPr/>
          <p:nvPr/>
        </p:nvSpPr>
        <p:spPr>
          <a:xfrm>
            <a:off x="8155836" y="3335956"/>
            <a:ext cx="611191" cy="5929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95398E5-9435-A8AE-DE49-548624CADB2E}"/>
              </a:ext>
            </a:extLst>
          </p:cNvPr>
          <p:cNvCxnSpPr>
            <a:cxnSpLocks/>
            <a:stCxn id="108" idx="3"/>
            <a:endCxn id="113" idx="0"/>
          </p:cNvCxnSpPr>
          <p:nvPr/>
        </p:nvCxnSpPr>
        <p:spPr>
          <a:xfrm>
            <a:off x="8090123" y="2690244"/>
            <a:ext cx="371309" cy="6457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2ACD8379-3181-6693-F8C2-6ED9D40E919B}"/>
              </a:ext>
            </a:extLst>
          </p:cNvPr>
          <p:cNvGrpSpPr/>
          <p:nvPr/>
        </p:nvGrpSpPr>
        <p:grpSpPr>
          <a:xfrm>
            <a:off x="7110614" y="3581415"/>
            <a:ext cx="355954" cy="117067"/>
            <a:chOff x="3659471" y="3624167"/>
            <a:chExt cx="355954" cy="117067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CACB846C-5C39-D663-CCCB-C2E66CECC5BA}"/>
                </a:ext>
              </a:extLst>
            </p:cNvPr>
            <p:cNvSpPr/>
            <p:nvPr/>
          </p:nvSpPr>
          <p:spPr>
            <a:xfrm flipH="1">
              <a:off x="3776861" y="3624168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7" name="Picture 116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134C61AB-7E22-71C9-48E3-693360085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59471" y="3624167"/>
              <a:ext cx="117067" cy="117067"/>
            </a:xfrm>
            <a:prstGeom prst="rect">
              <a:avLst/>
            </a:prstGeom>
          </p:spPr>
        </p:pic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573AC2F-596C-9777-7271-39CF418A2BB4}"/>
                </a:ext>
              </a:extLst>
            </p:cNvPr>
            <p:cNvSpPr/>
            <p:nvPr/>
          </p:nvSpPr>
          <p:spPr>
            <a:xfrm flipH="1">
              <a:off x="3659795" y="3624168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92C03C71-33C1-D58A-0FB7-367CB5FCC88A}"/>
                </a:ext>
              </a:extLst>
            </p:cNvPr>
            <p:cNvSpPr/>
            <p:nvPr/>
          </p:nvSpPr>
          <p:spPr>
            <a:xfrm flipH="1">
              <a:off x="3898359" y="3624168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9959E2D7-477F-952D-129C-E8EF9D6FAE6C}"/>
              </a:ext>
            </a:extLst>
          </p:cNvPr>
          <p:cNvGrpSpPr/>
          <p:nvPr/>
        </p:nvGrpSpPr>
        <p:grpSpPr>
          <a:xfrm>
            <a:off x="8275777" y="3569107"/>
            <a:ext cx="355630" cy="121854"/>
            <a:chOff x="6577384" y="3955166"/>
            <a:chExt cx="355630" cy="121854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6A4E6EBA-5B8C-2ADB-AEE5-3B1449715E26}"/>
                </a:ext>
              </a:extLst>
            </p:cNvPr>
            <p:cNvSpPr/>
            <p:nvPr/>
          </p:nvSpPr>
          <p:spPr>
            <a:xfrm flipH="1">
              <a:off x="6694450" y="3959954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2" name="Picture 121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CBD76749-330B-9E42-4187-6F2F7FB77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11291" y="3955166"/>
              <a:ext cx="117067" cy="117067"/>
            </a:xfrm>
            <a:prstGeom prst="rect">
              <a:avLst/>
            </a:prstGeom>
          </p:spPr>
        </p:pic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34A83DB-52CB-EF2F-2E02-5A79DDDE86BF}"/>
                </a:ext>
              </a:extLst>
            </p:cNvPr>
            <p:cNvSpPr/>
            <p:nvPr/>
          </p:nvSpPr>
          <p:spPr>
            <a:xfrm flipH="1">
              <a:off x="6577384" y="3959954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2BB6853E-2640-B241-30F8-34F06C62EAD2}"/>
                </a:ext>
              </a:extLst>
            </p:cNvPr>
            <p:cNvSpPr/>
            <p:nvPr/>
          </p:nvSpPr>
          <p:spPr>
            <a:xfrm flipH="1">
              <a:off x="6815948" y="3959954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1E13B8D2-577B-E50F-A98F-752CC6373EEA}"/>
              </a:ext>
            </a:extLst>
          </p:cNvPr>
          <p:cNvCxnSpPr>
            <a:cxnSpLocks/>
            <a:stCxn id="6" idx="5"/>
            <a:endCxn id="108" idx="0"/>
          </p:cNvCxnSpPr>
          <p:nvPr/>
        </p:nvCxnSpPr>
        <p:spPr>
          <a:xfrm>
            <a:off x="6894432" y="1594836"/>
            <a:ext cx="947035" cy="7027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719578EC-E585-5D67-07DB-93829124A8F1}"/>
              </a:ext>
            </a:extLst>
          </p:cNvPr>
          <p:cNvCxnSpPr>
            <a:cxnSpLocks/>
          </p:cNvCxnSpPr>
          <p:nvPr/>
        </p:nvCxnSpPr>
        <p:spPr>
          <a:xfrm>
            <a:off x="7671019" y="2369633"/>
            <a:ext cx="34089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22B3E9D7-5709-63BC-82E0-316899FA1318}"/>
              </a:ext>
            </a:extLst>
          </p:cNvPr>
          <p:cNvGrpSpPr/>
          <p:nvPr/>
        </p:nvGrpSpPr>
        <p:grpSpPr>
          <a:xfrm>
            <a:off x="10036789" y="3763298"/>
            <a:ext cx="355630" cy="117067"/>
            <a:chOff x="3659795" y="3624167"/>
            <a:chExt cx="355630" cy="117067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D27B47FE-5A42-4782-06A0-C90C909B7137}"/>
                </a:ext>
              </a:extLst>
            </p:cNvPr>
            <p:cNvSpPr/>
            <p:nvPr/>
          </p:nvSpPr>
          <p:spPr>
            <a:xfrm flipH="1">
              <a:off x="3776861" y="3624168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8" name="Picture 137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FFD2D018-B16F-2728-13E3-E215BBA53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76703" y="3624167"/>
              <a:ext cx="117067" cy="117067"/>
            </a:xfrm>
            <a:prstGeom prst="rect">
              <a:avLst/>
            </a:prstGeom>
          </p:spPr>
        </p:pic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78F9FB3A-4B5D-E0D1-2831-18931E769146}"/>
                </a:ext>
              </a:extLst>
            </p:cNvPr>
            <p:cNvSpPr/>
            <p:nvPr/>
          </p:nvSpPr>
          <p:spPr>
            <a:xfrm flipH="1">
              <a:off x="3659795" y="3624168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328171CA-1D22-9504-B025-338FAC67292F}"/>
                </a:ext>
              </a:extLst>
            </p:cNvPr>
            <p:cNvSpPr/>
            <p:nvPr/>
          </p:nvSpPr>
          <p:spPr>
            <a:xfrm flipH="1">
              <a:off x="3898359" y="3624168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799F737-A389-7AFA-D1CA-3B1C206637ED}"/>
              </a:ext>
            </a:extLst>
          </p:cNvPr>
          <p:cNvGrpSpPr/>
          <p:nvPr/>
        </p:nvGrpSpPr>
        <p:grpSpPr>
          <a:xfrm>
            <a:off x="11205208" y="3763298"/>
            <a:ext cx="355630" cy="117067"/>
            <a:chOff x="3659795" y="3624167"/>
            <a:chExt cx="355630" cy="117067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539AAD6D-1753-13CD-231F-2BC3ACEAF8AA}"/>
                </a:ext>
              </a:extLst>
            </p:cNvPr>
            <p:cNvSpPr/>
            <p:nvPr/>
          </p:nvSpPr>
          <p:spPr>
            <a:xfrm flipH="1">
              <a:off x="3776861" y="3624168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3" name="Picture 142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B5D557F4-D6CA-0988-35FD-56D1A92D0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76703" y="3624167"/>
              <a:ext cx="117067" cy="117067"/>
            </a:xfrm>
            <a:prstGeom prst="rect">
              <a:avLst/>
            </a:prstGeom>
          </p:spPr>
        </p:pic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F3F9F1B6-7662-1B28-622A-5914AEAF221C}"/>
                </a:ext>
              </a:extLst>
            </p:cNvPr>
            <p:cNvSpPr/>
            <p:nvPr/>
          </p:nvSpPr>
          <p:spPr>
            <a:xfrm flipH="1">
              <a:off x="3659795" y="3624168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8700ABA6-6E86-9726-D031-F68B6462DAEA}"/>
                </a:ext>
              </a:extLst>
            </p:cNvPr>
            <p:cNvSpPr/>
            <p:nvPr/>
          </p:nvSpPr>
          <p:spPr>
            <a:xfrm flipH="1">
              <a:off x="3898359" y="3624168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3" name="Oval 152">
            <a:extLst>
              <a:ext uri="{FF2B5EF4-FFF2-40B4-BE49-F238E27FC236}">
                <a16:creationId xmlns:a16="http://schemas.microsoft.com/office/drawing/2014/main" id="{67037392-6994-853D-63F3-9CAA5D6D5846}"/>
              </a:ext>
            </a:extLst>
          </p:cNvPr>
          <p:cNvSpPr/>
          <p:nvPr/>
        </p:nvSpPr>
        <p:spPr>
          <a:xfrm>
            <a:off x="1459735" y="4502607"/>
            <a:ext cx="1145406" cy="11454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C59B20C-A8E4-2CA6-90B9-C10AB1EF9401}"/>
              </a:ext>
            </a:extLst>
          </p:cNvPr>
          <p:cNvCxnSpPr>
            <a:cxnSpLocks/>
            <a:stCxn id="35" idx="2"/>
            <a:endCxn id="153" idx="0"/>
          </p:cNvCxnSpPr>
          <p:nvPr/>
        </p:nvCxnSpPr>
        <p:spPr>
          <a:xfrm>
            <a:off x="2032438" y="3928899"/>
            <a:ext cx="0" cy="5737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Rectangle 183">
            <a:extLst>
              <a:ext uri="{FF2B5EF4-FFF2-40B4-BE49-F238E27FC236}">
                <a16:creationId xmlns:a16="http://schemas.microsoft.com/office/drawing/2014/main" id="{A5B7837E-D0DB-640B-B332-A8DD211CD9C8}"/>
              </a:ext>
            </a:extLst>
          </p:cNvPr>
          <p:cNvSpPr/>
          <p:nvPr/>
        </p:nvSpPr>
        <p:spPr>
          <a:xfrm>
            <a:off x="1630679" y="4996505"/>
            <a:ext cx="269507" cy="269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DD8954DF-9185-F27D-D56C-BCCA4926676F}"/>
              </a:ext>
            </a:extLst>
          </p:cNvPr>
          <p:cNvSpPr/>
          <p:nvPr/>
        </p:nvSpPr>
        <p:spPr>
          <a:xfrm>
            <a:off x="1900186" y="4996505"/>
            <a:ext cx="269507" cy="26950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03137E3-9D6B-8B4B-F37A-84881EF7F8DF}"/>
              </a:ext>
            </a:extLst>
          </p:cNvPr>
          <p:cNvSpPr/>
          <p:nvPr/>
        </p:nvSpPr>
        <p:spPr>
          <a:xfrm>
            <a:off x="2169693" y="4996505"/>
            <a:ext cx="269507" cy="269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pic>
        <p:nvPicPr>
          <p:cNvPr id="187" name="Picture 186" descr="Icon&#10;&#10;Description automatically generated with medium confidence">
            <a:extLst>
              <a:ext uri="{FF2B5EF4-FFF2-40B4-BE49-F238E27FC236}">
                <a16:creationId xmlns:a16="http://schemas.microsoft.com/office/drawing/2014/main" id="{7293587B-E692-8535-B37E-E6FAC0E0D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406" y="5022248"/>
            <a:ext cx="207067" cy="207067"/>
          </a:xfrm>
          <a:prstGeom prst="rect">
            <a:avLst/>
          </a:prstGeom>
        </p:spPr>
      </p:pic>
      <p:sp>
        <p:nvSpPr>
          <p:cNvPr id="188" name="TextBox 187">
            <a:extLst>
              <a:ext uri="{FF2B5EF4-FFF2-40B4-BE49-F238E27FC236}">
                <a16:creationId xmlns:a16="http://schemas.microsoft.com/office/drawing/2014/main" id="{BF173F08-4B06-7CDC-D365-B9776A5D9642}"/>
              </a:ext>
            </a:extLst>
          </p:cNvPr>
          <p:cNvSpPr txBox="1"/>
          <p:nvPr/>
        </p:nvSpPr>
        <p:spPr>
          <a:xfrm>
            <a:off x="1572041" y="4732373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0.9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7F4AE5F7-72BE-AD19-39D3-47F865B2BE06}"/>
              </a:ext>
            </a:extLst>
          </p:cNvPr>
          <p:cNvSpPr txBox="1"/>
          <p:nvPr/>
        </p:nvSpPr>
        <p:spPr>
          <a:xfrm>
            <a:off x="2109155" y="4731117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B5B47FF-5747-2130-CC70-CD91BCE5BF67}"/>
              </a:ext>
            </a:extLst>
          </p:cNvPr>
          <p:cNvSpPr/>
          <p:nvPr/>
        </p:nvSpPr>
        <p:spPr>
          <a:xfrm>
            <a:off x="2659874" y="4502607"/>
            <a:ext cx="1145406" cy="11454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31D9906-39D7-533D-EEA8-09C33357A4C5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3232577" y="3928899"/>
            <a:ext cx="0" cy="5737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6C9145F4-7749-DE4F-C0C3-DA2A573B4A1A}"/>
              </a:ext>
            </a:extLst>
          </p:cNvPr>
          <p:cNvSpPr/>
          <p:nvPr/>
        </p:nvSpPr>
        <p:spPr>
          <a:xfrm>
            <a:off x="2830818" y="4996505"/>
            <a:ext cx="269507" cy="269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1440ADF-F254-BF6A-237B-E1580B4E6645}"/>
              </a:ext>
            </a:extLst>
          </p:cNvPr>
          <p:cNvSpPr/>
          <p:nvPr/>
        </p:nvSpPr>
        <p:spPr>
          <a:xfrm>
            <a:off x="3100325" y="4996505"/>
            <a:ext cx="269507" cy="26950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0773503-1401-A5B2-D736-87CC35450FA4}"/>
              </a:ext>
            </a:extLst>
          </p:cNvPr>
          <p:cNvSpPr/>
          <p:nvPr/>
        </p:nvSpPr>
        <p:spPr>
          <a:xfrm>
            <a:off x="3369832" y="4996505"/>
            <a:ext cx="269507" cy="269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pic>
        <p:nvPicPr>
          <p:cNvPr id="40" name="Picture 39" descr="Icon&#10;&#10;Description automatically generated with medium confidence">
            <a:extLst>
              <a:ext uri="{FF2B5EF4-FFF2-40B4-BE49-F238E27FC236}">
                <a16:creationId xmlns:a16="http://schemas.microsoft.com/office/drawing/2014/main" id="{06847234-8350-769D-143E-C742BCF08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545" y="5022248"/>
            <a:ext cx="207067" cy="20706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1F6A76E2-3050-2ABA-5403-681C4CE23460}"/>
              </a:ext>
            </a:extLst>
          </p:cNvPr>
          <p:cNvSpPr txBox="1"/>
          <p:nvPr/>
        </p:nvSpPr>
        <p:spPr>
          <a:xfrm>
            <a:off x="2772180" y="4732373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F38136-9989-EAD5-CADF-EA460ED48798}"/>
              </a:ext>
            </a:extLst>
          </p:cNvPr>
          <p:cNvSpPr txBox="1"/>
          <p:nvPr/>
        </p:nvSpPr>
        <p:spPr>
          <a:xfrm>
            <a:off x="3309294" y="4731117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0.9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B31E19B-A166-DD0F-5733-27ED0BDA559F}"/>
              </a:ext>
            </a:extLst>
          </p:cNvPr>
          <p:cNvSpPr/>
          <p:nvPr/>
        </p:nvSpPr>
        <p:spPr>
          <a:xfrm>
            <a:off x="4038711" y="4513773"/>
            <a:ext cx="1145406" cy="11454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CDB4EB1-DFAE-4EF0-B76E-3BAC8B1D3458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4611414" y="3940065"/>
            <a:ext cx="0" cy="5737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3D62F95C-63BD-F040-24B8-7DAC05EF0548}"/>
              </a:ext>
            </a:extLst>
          </p:cNvPr>
          <p:cNvSpPr/>
          <p:nvPr/>
        </p:nvSpPr>
        <p:spPr>
          <a:xfrm>
            <a:off x="4209655" y="5007671"/>
            <a:ext cx="269507" cy="2695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AA485F6-7899-F3DC-B5FC-7E14E5CA0E51}"/>
              </a:ext>
            </a:extLst>
          </p:cNvPr>
          <p:cNvSpPr/>
          <p:nvPr/>
        </p:nvSpPr>
        <p:spPr>
          <a:xfrm>
            <a:off x="4479162" y="5007671"/>
            <a:ext cx="269507" cy="26950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376AD6C-8A8F-BA5E-C44B-65D365507C27}"/>
              </a:ext>
            </a:extLst>
          </p:cNvPr>
          <p:cNvSpPr/>
          <p:nvPr/>
        </p:nvSpPr>
        <p:spPr>
          <a:xfrm>
            <a:off x="4748669" y="5007671"/>
            <a:ext cx="269507" cy="269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pic>
        <p:nvPicPr>
          <p:cNvPr id="48" name="Picture 47" descr="Icon&#10;&#10;Description automatically generated with medium confidence">
            <a:extLst>
              <a:ext uri="{FF2B5EF4-FFF2-40B4-BE49-F238E27FC236}">
                <a16:creationId xmlns:a16="http://schemas.microsoft.com/office/drawing/2014/main" id="{19D36ABB-3760-D1F0-BCA9-2D6940DD0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380" y="5031772"/>
            <a:ext cx="207067" cy="20706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3825DB01-B0F5-2DE4-152D-A56B8E40C7B9}"/>
              </a:ext>
            </a:extLst>
          </p:cNvPr>
          <p:cNvSpPr txBox="1"/>
          <p:nvPr/>
        </p:nvSpPr>
        <p:spPr>
          <a:xfrm>
            <a:off x="4151017" y="4743539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17FB6C4-CDDD-8D26-B3B8-70E4396DB83A}"/>
              </a:ext>
            </a:extLst>
          </p:cNvPr>
          <p:cNvSpPr txBox="1"/>
          <p:nvPr/>
        </p:nvSpPr>
        <p:spPr>
          <a:xfrm>
            <a:off x="4688131" y="4742283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0.5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B616098-6FB6-397C-B53B-34355FD49D67}"/>
              </a:ext>
            </a:extLst>
          </p:cNvPr>
          <p:cNvSpPr/>
          <p:nvPr/>
        </p:nvSpPr>
        <p:spPr>
          <a:xfrm>
            <a:off x="5262953" y="4502607"/>
            <a:ext cx="1145406" cy="11454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801FA9C-7AD7-B574-7746-D02FCD17E5FF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5835656" y="3928899"/>
            <a:ext cx="0" cy="5737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0BE86C78-7A82-E46C-E334-F977A6FA3D33}"/>
              </a:ext>
            </a:extLst>
          </p:cNvPr>
          <p:cNvSpPr txBox="1"/>
          <p:nvPr/>
        </p:nvSpPr>
        <p:spPr>
          <a:xfrm>
            <a:off x="5375259" y="4732373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0.5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D4A9EC0-F706-6709-256D-ADF7FFA6CEFC}"/>
              </a:ext>
            </a:extLst>
          </p:cNvPr>
          <p:cNvSpPr txBox="1"/>
          <p:nvPr/>
        </p:nvSpPr>
        <p:spPr>
          <a:xfrm>
            <a:off x="5912373" y="4731117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0.5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BEFE4A5-5E36-C85D-54C2-AE4AB0225CA8}"/>
              </a:ext>
            </a:extLst>
          </p:cNvPr>
          <p:cNvSpPr/>
          <p:nvPr/>
        </p:nvSpPr>
        <p:spPr>
          <a:xfrm>
            <a:off x="6732959" y="4513773"/>
            <a:ext cx="1145406" cy="11454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3C6E16D-950F-3C9C-B4D1-0B63EDA35D5D}"/>
              </a:ext>
            </a:extLst>
          </p:cNvPr>
          <p:cNvCxnSpPr>
            <a:cxnSpLocks/>
            <a:endCxn id="89" idx="0"/>
          </p:cNvCxnSpPr>
          <p:nvPr/>
        </p:nvCxnSpPr>
        <p:spPr>
          <a:xfrm>
            <a:off x="7305662" y="3940065"/>
            <a:ext cx="0" cy="5737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D7F51AA5-4FB9-A650-DA28-E95E7E7794B8}"/>
              </a:ext>
            </a:extLst>
          </p:cNvPr>
          <p:cNvSpPr txBox="1"/>
          <p:nvPr/>
        </p:nvSpPr>
        <p:spPr>
          <a:xfrm>
            <a:off x="6845265" y="4743539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0.5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82F08EB-EA5A-E4BC-7D92-088CCBDAA750}"/>
              </a:ext>
            </a:extLst>
          </p:cNvPr>
          <p:cNvSpPr txBox="1"/>
          <p:nvPr/>
        </p:nvSpPr>
        <p:spPr>
          <a:xfrm>
            <a:off x="7382379" y="4742283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0.5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058E7AB1-CBFE-2980-1A8A-D19972733948}"/>
              </a:ext>
            </a:extLst>
          </p:cNvPr>
          <p:cNvSpPr/>
          <p:nvPr/>
        </p:nvSpPr>
        <p:spPr>
          <a:xfrm>
            <a:off x="7922305" y="4515342"/>
            <a:ext cx="1145406" cy="11454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C966A68-B3CF-F59F-452A-9F52EF8BCFB7}"/>
              </a:ext>
            </a:extLst>
          </p:cNvPr>
          <p:cNvCxnSpPr>
            <a:cxnSpLocks/>
            <a:endCxn id="130" idx="0"/>
          </p:cNvCxnSpPr>
          <p:nvPr/>
        </p:nvCxnSpPr>
        <p:spPr>
          <a:xfrm>
            <a:off x="8495008" y="3941634"/>
            <a:ext cx="0" cy="5737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53DCB203-7141-AA0D-234D-30FD027D61B0}"/>
              </a:ext>
            </a:extLst>
          </p:cNvPr>
          <p:cNvSpPr txBox="1"/>
          <p:nvPr/>
        </p:nvSpPr>
        <p:spPr>
          <a:xfrm>
            <a:off x="8034611" y="4745108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0.5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CE21A49B-9847-A13F-DFB6-A9A656461A0C}"/>
              </a:ext>
            </a:extLst>
          </p:cNvPr>
          <p:cNvSpPr txBox="1"/>
          <p:nvPr/>
        </p:nvSpPr>
        <p:spPr>
          <a:xfrm>
            <a:off x="8571725" y="4743852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0.5</a:t>
            </a: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0AAB3380-41B4-73F8-5EC1-19855DC5282A}"/>
              </a:ext>
            </a:extLst>
          </p:cNvPr>
          <p:cNvSpPr/>
          <p:nvPr/>
        </p:nvSpPr>
        <p:spPr>
          <a:xfrm>
            <a:off x="9617851" y="4493163"/>
            <a:ext cx="1145406" cy="11454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D85AA1AF-2087-BA66-4FBD-F707E15146AC}"/>
              </a:ext>
            </a:extLst>
          </p:cNvPr>
          <p:cNvCxnSpPr>
            <a:cxnSpLocks/>
            <a:endCxn id="149" idx="0"/>
          </p:cNvCxnSpPr>
          <p:nvPr/>
        </p:nvCxnSpPr>
        <p:spPr>
          <a:xfrm>
            <a:off x="10190554" y="3919455"/>
            <a:ext cx="0" cy="5737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DAE20C71-7AB2-7BBA-2138-98BC5D53CB14}"/>
              </a:ext>
            </a:extLst>
          </p:cNvPr>
          <p:cNvSpPr/>
          <p:nvPr/>
        </p:nvSpPr>
        <p:spPr>
          <a:xfrm>
            <a:off x="9788795" y="4987061"/>
            <a:ext cx="269507" cy="269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F8661719-59B0-598B-5B86-5833C037EB50}"/>
              </a:ext>
            </a:extLst>
          </p:cNvPr>
          <p:cNvSpPr/>
          <p:nvPr/>
        </p:nvSpPr>
        <p:spPr>
          <a:xfrm>
            <a:off x="10058302" y="4987061"/>
            <a:ext cx="269507" cy="26950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5B13FF26-C872-9E8E-1E8A-41C1A6948AB6}"/>
              </a:ext>
            </a:extLst>
          </p:cNvPr>
          <p:cNvSpPr/>
          <p:nvPr/>
        </p:nvSpPr>
        <p:spPr>
          <a:xfrm>
            <a:off x="10327809" y="4987061"/>
            <a:ext cx="269507" cy="269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pic>
        <p:nvPicPr>
          <p:cNvPr id="155" name="Picture 154" descr="Icon&#10;&#10;Description automatically generated with medium confidence">
            <a:extLst>
              <a:ext uri="{FF2B5EF4-FFF2-40B4-BE49-F238E27FC236}">
                <a16:creationId xmlns:a16="http://schemas.microsoft.com/office/drawing/2014/main" id="{76B29AD4-B79A-893B-401C-677BA1FD6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9522" y="5012804"/>
            <a:ext cx="207067" cy="207067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0FB61B0A-5D54-F132-C8FC-A4AE6F5DACE7}"/>
              </a:ext>
            </a:extLst>
          </p:cNvPr>
          <p:cNvSpPr txBox="1"/>
          <p:nvPr/>
        </p:nvSpPr>
        <p:spPr>
          <a:xfrm>
            <a:off x="9730157" y="4722929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0.1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0841F56-1AFE-C2A0-C12A-002CE7DD0DC3}"/>
              </a:ext>
            </a:extLst>
          </p:cNvPr>
          <p:cNvSpPr txBox="1"/>
          <p:nvPr/>
        </p:nvSpPr>
        <p:spPr>
          <a:xfrm>
            <a:off x="10267271" y="4721673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0.9</a:t>
            </a: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B464844B-35FF-32CD-1652-299640023FED}"/>
              </a:ext>
            </a:extLst>
          </p:cNvPr>
          <p:cNvSpPr/>
          <p:nvPr/>
        </p:nvSpPr>
        <p:spPr>
          <a:xfrm>
            <a:off x="10817990" y="4493163"/>
            <a:ext cx="1145406" cy="11454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6870FD53-2872-66CA-3950-D2F308C2E5C0}"/>
              </a:ext>
            </a:extLst>
          </p:cNvPr>
          <p:cNvCxnSpPr>
            <a:cxnSpLocks/>
            <a:endCxn id="158" idx="0"/>
          </p:cNvCxnSpPr>
          <p:nvPr/>
        </p:nvCxnSpPr>
        <p:spPr>
          <a:xfrm>
            <a:off x="11390693" y="3919455"/>
            <a:ext cx="0" cy="5737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7A4B2E1A-D38C-F177-0C26-2E07CDE87AB0}"/>
              </a:ext>
            </a:extLst>
          </p:cNvPr>
          <p:cNvSpPr/>
          <p:nvPr/>
        </p:nvSpPr>
        <p:spPr>
          <a:xfrm>
            <a:off x="10988934" y="4987061"/>
            <a:ext cx="269507" cy="269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8F1ADC57-4730-EE2D-99E7-AFE05D2460B7}"/>
              </a:ext>
            </a:extLst>
          </p:cNvPr>
          <p:cNvSpPr/>
          <p:nvPr/>
        </p:nvSpPr>
        <p:spPr>
          <a:xfrm>
            <a:off x="11258441" y="4987061"/>
            <a:ext cx="269507" cy="26950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515E2EAC-9263-9818-C388-97AC8D04BD9B}"/>
              </a:ext>
            </a:extLst>
          </p:cNvPr>
          <p:cNvSpPr/>
          <p:nvPr/>
        </p:nvSpPr>
        <p:spPr>
          <a:xfrm>
            <a:off x="11527948" y="4987061"/>
            <a:ext cx="269507" cy="269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pic>
        <p:nvPicPr>
          <p:cNvPr id="164" name="Picture 163" descr="Icon&#10;&#10;Description automatically generated with medium confidence">
            <a:extLst>
              <a:ext uri="{FF2B5EF4-FFF2-40B4-BE49-F238E27FC236}">
                <a16:creationId xmlns:a16="http://schemas.microsoft.com/office/drawing/2014/main" id="{DFC55124-7694-EEA0-2EC8-CDF5C28CA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9661" y="5012804"/>
            <a:ext cx="207067" cy="207067"/>
          </a:xfrm>
          <a:prstGeom prst="rect">
            <a:avLst/>
          </a:prstGeom>
        </p:spPr>
      </p:pic>
      <p:sp>
        <p:nvSpPr>
          <p:cNvPr id="165" name="TextBox 164">
            <a:extLst>
              <a:ext uri="{FF2B5EF4-FFF2-40B4-BE49-F238E27FC236}">
                <a16:creationId xmlns:a16="http://schemas.microsoft.com/office/drawing/2014/main" id="{6A6CC381-DA61-0BAE-7C10-F34ACC3A2F47}"/>
              </a:ext>
            </a:extLst>
          </p:cNvPr>
          <p:cNvSpPr txBox="1"/>
          <p:nvPr/>
        </p:nvSpPr>
        <p:spPr>
          <a:xfrm>
            <a:off x="10930296" y="4722929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0.9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407F27D3-2212-FF6F-54B3-8F80FE8E074D}"/>
              </a:ext>
            </a:extLst>
          </p:cNvPr>
          <p:cNvSpPr txBox="1"/>
          <p:nvPr/>
        </p:nvSpPr>
        <p:spPr>
          <a:xfrm>
            <a:off x="11467410" y="4721673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0.1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8756601-3F44-11E8-FFC9-EC8918A38A14}"/>
              </a:ext>
            </a:extLst>
          </p:cNvPr>
          <p:cNvGrpSpPr/>
          <p:nvPr/>
        </p:nvGrpSpPr>
        <p:grpSpPr>
          <a:xfrm>
            <a:off x="5435749" y="5014624"/>
            <a:ext cx="814207" cy="269508"/>
            <a:chOff x="3295405" y="5358156"/>
            <a:chExt cx="814207" cy="26950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9C192E4-F489-034D-AE1F-94B96002DA77}"/>
                </a:ext>
              </a:extLst>
            </p:cNvPr>
            <p:cNvSpPr/>
            <p:nvPr/>
          </p:nvSpPr>
          <p:spPr>
            <a:xfrm>
              <a:off x="3840105" y="5358156"/>
              <a:ext cx="269507" cy="2695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A8968E6-18B8-9F8D-3D6A-42A743B8CE34}"/>
                </a:ext>
              </a:extLst>
            </p:cNvPr>
            <p:cNvSpPr/>
            <p:nvPr/>
          </p:nvSpPr>
          <p:spPr>
            <a:xfrm>
              <a:off x="3567755" y="5358156"/>
              <a:ext cx="269507" cy="2695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F2A1FB2-EDB1-11F2-BAAB-967C85500DB2}"/>
                </a:ext>
              </a:extLst>
            </p:cNvPr>
            <p:cNvSpPr/>
            <p:nvPr/>
          </p:nvSpPr>
          <p:spPr>
            <a:xfrm>
              <a:off x="3295405" y="5358156"/>
              <a:ext cx="269507" cy="26950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?</a:t>
              </a:r>
            </a:p>
          </p:txBody>
        </p:sp>
        <p:pic>
          <p:nvPicPr>
            <p:cNvPr id="14" name="Picture 13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1CCC044C-3F50-5737-C128-8B3B4A1E2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66830" y="5382257"/>
              <a:ext cx="207067" cy="207067"/>
            </a:xfrm>
            <a:prstGeom prst="rect">
              <a:avLst/>
            </a:prstGeom>
          </p:spPr>
        </p:pic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B52EFF4-4087-AED8-29CB-140D618EEF19}"/>
              </a:ext>
            </a:extLst>
          </p:cNvPr>
          <p:cNvSpPr/>
          <p:nvPr/>
        </p:nvSpPr>
        <p:spPr>
          <a:xfrm>
            <a:off x="6892950" y="5016912"/>
            <a:ext cx="269507" cy="2695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9C27C8-1076-6292-AF26-39734EB2E521}"/>
              </a:ext>
            </a:extLst>
          </p:cNvPr>
          <p:cNvSpPr/>
          <p:nvPr/>
        </p:nvSpPr>
        <p:spPr>
          <a:xfrm>
            <a:off x="7162457" y="5016912"/>
            <a:ext cx="269507" cy="26950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68DE90-1233-D456-2086-EF398F0F9015}"/>
              </a:ext>
            </a:extLst>
          </p:cNvPr>
          <p:cNvSpPr/>
          <p:nvPr/>
        </p:nvSpPr>
        <p:spPr>
          <a:xfrm>
            <a:off x="7431964" y="5016912"/>
            <a:ext cx="269507" cy="269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pic>
        <p:nvPicPr>
          <p:cNvPr id="20" name="Picture 19" descr="Icon&#10;&#10;Description automatically generated with medium confidence">
            <a:extLst>
              <a:ext uri="{FF2B5EF4-FFF2-40B4-BE49-F238E27FC236}">
                <a16:creationId xmlns:a16="http://schemas.microsoft.com/office/drawing/2014/main" id="{9C1B193A-1837-9082-4BA3-51BA4770B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675" y="5041013"/>
            <a:ext cx="207067" cy="207067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BC74C85D-7561-51C2-1A13-8ACC83C7568F}"/>
              </a:ext>
            </a:extLst>
          </p:cNvPr>
          <p:cNvGrpSpPr/>
          <p:nvPr/>
        </p:nvGrpSpPr>
        <p:grpSpPr>
          <a:xfrm>
            <a:off x="8119044" y="5023865"/>
            <a:ext cx="814207" cy="269508"/>
            <a:chOff x="3295405" y="5358156"/>
            <a:chExt cx="814207" cy="26950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4EA85CE-F4B8-8D27-AB27-D528AD46B042}"/>
                </a:ext>
              </a:extLst>
            </p:cNvPr>
            <p:cNvSpPr/>
            <p:nvPr/>
          </p:nvSpPr>
          <p:spPr>
            <a:xfrm>
              <a:off x="3840105" y="5358156"/>
              <a:ext cx="269507" cy="2695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FA405EA-91B9-9700-80C4-2535C54F85C4}"/>
                </a:ext>
              </a:extLst>
            </p:cNvPr>
            <p:cNvSpPr/>
            <p:nvPr/>
          </p:nvSpPr>
          <p:spPr>
            <a:xfrm>
              <a:off x="3567755" y="5358156"/>
              <a:ext cx="269507" cy="2695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1192818-5AB5-67E7-C0FA-8AF4A222FEF1}"/>
                </a:ext>
              </a:extLst>
            </p:cNvPr>
            <p:cNvSpPr/>
            <p:nvPr/>
          </p:nvSpPr>
          <p:spPr>
            <a:xfrm>
              <a:off x="3295405" y="5358156"/>
              <a:ext cx="269507" cy="26950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?</a:t>
              </a:r>
            </a:p>
          </p:txBody>
        </p:sp>
        <p:pic>
          <p:nvPicPr>
            <p:cNvPr id="27" name="Picture 26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03852F79-1D02-FC3F-4EE8-C4AB7E4EA2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66830" y="5382257"/>
              <a:ext cx="207067" cy="207067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D7A7F81-A1EA-CB24-C19D-801A5D086C4A}"/>
              </a:ext>
            </a:extLst>
          </p:cNvPr>
          <p:cNvSpPr txBox="1"/>
          <p:nvPr/>
        </p:nvSpPr>
        <p:spPr>
          <a:xfrm>
            <a:off x="3547040" y="946273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Lato" panose="020F0502020204030203" pitchFamily="34" charset="77"/>
              </a:rPr>
              <a:t>Initial Belief State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A6C42F-EDF3-B5B6-9FA8-017AF5B5F545}"/>
              </a:ext>
            </a:extLst>
          </p:cNvPr>
          <p:cNvSpPr txBox="1"/>
          <p:nvPr/>
        </p:nvSpPr>
        <p:spPr>
          <a:xfrm>
            <a:off x="350587" y="2571501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Lato" panose="020F0502020204030203" pitchFamily="34" charset="77"/>
              </a:rPr>
              <a:t>Actions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825FF2-ABCD-AFD9-3157-8D1200EB9A98}"/>
              </a:ext>
            </a:extLst>
          </p:cNvPr>
          <p:cNvSpPr txBox="1"/>
          <p:nvPr/>
        </p:nvSpPr>
        <p:spPr>
          <a:xfrm>
            <a:off x="51401" y="3452499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Lato" panose="020F0502020204030203" pitchFamily="34" charset="77"/>
              </a:rPr>
              <a:t>Observations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A555035-6D78-D0EF-D04E-BE559AD1501C}"/>
              </a:ext>
            </a:extLst>
          </p:cNvPr>
          <p:cNvSpPr txBox="1"/>
          <p:nvPr/>
        </p:nvSpPr>
        <p:spPr>
          <a:xfrm>
            <a:off x="390875" y="4664116"/>
            <a:ext cx="1313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panose="020F0502020204030203" pitchFamily="34" charset="77"/>
              </a:rPr>
              <a:t>Next Belief States</a:t>
            </a:r>
          </a:p>
        </p:txBody>
      </p:sp>
      <p:sp>
        <p:nvSpPr>
          <p:cNvPr id="67" name="Rectangular Callout 66">
            <a:extLst>
              <a:ext uri="{FF2B5EF4-FFF2-40B4-BE49-F238E27FC236}">
                <a16:creationId xmlns:a16="http://schemas.microsoft.com/office/drawing/2014/main" id="{54D3DF88-DB5A-0CEB-C5C7-3061030BE465}"/>
              </a:ext>
            </a:extLst>
          </p:cNvPr>
          <p:cNvSpPr/>
          <p:nvPr/>
        </p:nvSpPr>
        <p:spPr>
          <a:xfrm>
            <a:off x="237872" y="261306"/>
            <a:ext cx="2675905" cy="1166287"/>
          </a:xfrm>
          <a:prstGeom prst="wedgeRectCallout">
            <a:avLst>
              <a:gd name="adj1" fmla="val 22234"/>
              <a:gd name="adj2" fmla="val 7218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77"/>
              </a:rPr>
              <a:t>If we combine these, we get back to MDP land! But </a:t>
            </a:r>
            <a:r>
              <a:rPr lang="en-US" b="1" dirty="0">
                <a:latin typeface="Lato" panose="020F0502020204030203" pitchFamily="34" charset="77"/>
              </a:rPr>
              <a:t>continuous</a:t>
            </a:r>
            <a:r>
              <a:rPr lang="en-US" dirty="0">
                <a:latin typeface="Lato" panose="020F0502020204030203" pitchFamily="34" charset="77"/>
              </a:rPr>
              <a:t> states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6C5F56E-FF49-9BED-C026-1A625A3EE708}"/>
              </a:ext>
            </a:extLst>
          </p:cNvPr>
          <p:cNvSpPr/>
          <p:nvPr/>
        </p:nvSpPr>
        <p:spPr>
          <a:xfrm>
            <a:off x="1316726" y="3013101"/>
            <a:ext cx="1439785" cy="295227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96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8268651-487B-0641-BDC4-2887482C03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Lato" panose="020F0502020204030203" pitchFamily="34" charset="77"/>
              </a:rPr>
              <a:t>Building Toward POMDPs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E1C02F4A-C3F5-99E7-8FCD-41378E5A1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Tom Silver - Princeton University - Fall 2025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655E373-07F8-AEA1-385F-DA5BCD812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060099-932A-9345-A983-616282D955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068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8C9F3-8BB4-083D-F0E1-0239394E7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POMDP </a:t>
            </a:r>
            <a:r>
              <a:rPr lang="en-US" dirty="0">
                <a:sym typeface="Wingdings" pitchFamily="2" charset="2"/>
              </a:rPr>
              <a:t>→ </a:t>
            </a:r>
            <a:r>
              <a:rPr lang="en-US" dirty="0"/>
              <a:t>Belief MDP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4D15E-90D2-2FD4-13D2-0AC03FB4D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State space:</a:t>
            </a:r>
            <a:r>
              <a:rPr lang="en-US" dirty="0"/>
              <a:t> </a:t>
            </a:r>
            <a:r>
              <a:rPr lang="en-US" i="1" dirty="0"/>
              <a:t>beliefs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677CDC-B7B9-E99E-D49C-1E21D2E4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72016B-B217-2D94-2671-20420A0D7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40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627D060-334F-8D01-3BA1-461712B50649}"/>
              </a:ext>
            </a:extLst>
          </p:cNvPr>
          <p:cNvSpPr/>
          <p:nvPr/>
        </p:nvSpPr>
        <p:spPr>
          <a:xfrm>
            <a:off x="4369321" y="1555017"/>
            <a:ext cx="1145406" cy="11454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73CF47-8181-B58D-EBEE-604CBAD578BC}"/>
              </a:ext>
            </a:extLst>
          </p:cNvPr>
          <p:cNvSpPr/>
          <p:nvPr/>
        </p:nvSpPr>
        <p:spPr>
          <a:xfrm>
            <a:off x="4542575" y="2008068"/>
            <a:ext cx="269507" cy="269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4E9C70-77FA-DEB6-DAD9-EB78F8CE8A22}"/>
              </a:ext>
            </a:extLst>
          </p:cNvPr>
          <p:cNvSpPr/>
          <p:nvPr/>
        </p:nvSpPr>
        <p:spPr>
          <a:xfrm>
            <a:off x="4812082" y="2008068"/>
            <a:ext cx="269507" cy="26950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D6DA4C-9203-44AE-0747-BCDC64493C92}"/>
              </a:ext>
            </a:extLst>
          </p:cNvPr>
          <p:cNvSpPr/>
          <p:nvPr/>
        </p:nvSpPr>
        <p:spPr>
          <a:xfrm>
            <a:off x="5081589" y="2008068"/>
            <a:ext cx="269507" cy="269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pic>
        <p:nvPicPr>
          <p:cNvPr id="10" name="Picture 9" descr="Icon&#10;&#10;Description automatically generated with medium confidence">
            <a:extLst>
              <a:ext uri="{FF2B5EF4-FFF2-40B4-BE49-F238E27FC236}">
                <a16:creationId xmlns:a16="http://schemas.microsoft.com/office/drawing/2014/main" id="{3937DF80-92BB-7FA0-32DE-3D4904BE1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3302" y="2033811"/>
            <a:ext cx="207067" cy="2070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9942D53-665D-DB9D-25ED-ED2E25ADC4DA}"/>
              </a:ext>
            </a:extLst>
          </p:cNvPr>
          <p:cNvSpPr txBox="1"/>
          <p:nvPr/>
        </p:nvSpPr>
        <p:spPr>
          <a:xfrm>
            <a:off x="4483937" y="1743936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798B8D-7A2E-799F-8FA1-D55887CF2C75}"/>
              </a:ext>
            </a:extLst>
          </p:cNvPr>
          <p:cNvSpPr txBox="1"/>
          <p:nvPr/>
        </p:nvSpPr>
        <p:spPr>
          <a:xfrm>
            <a:off x="5021051" y="174268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2CE18F7-1F30-986C-5A39-B8624DA69720}"/>
              </a:ext>
            </a:extLst>
          </p:cNvPr>
          <p:cNvSpPr/>
          <p:nvPr/>
        </p:nvSpPr>
        <p:spPr>
          <a:xfrm>
            <a:off x="5784234" y="1555017"/>
            <a:ext cx="1145406" cy="11454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1DE658-1E71-F299-6633-F2B7BFBA0E85}"/>
              </a:ext>
            </a:extLst>
          </p:cNvPr>
          <p:cNvSpPr/>
          <p:nvPr/>
        </p:nvSpPr>
        <p:spPr>
          <a:xfrm>
            <a:off x="5957488" y="2008068"/>
            <a:ext cx="269507" cy="269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BE44C1-DCC5-DC63-A7D0-70C79722D3D0}"/>
              </a:ext>
            </a:extLst>
          </p:cNvPr>
          <p:cNvSpPr/>
          <p:nvPr/>
        </p:nvSpPr>
        <p:spPr>
          <a:xfrm>
            <a:off x="6226995" y="2008068"/>
            <a:ext cx="269507" cy="26950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0BCCF3-BB67-1787-41B8-21C5CBC2D7B1}"/>
              </a:ext>
            </a:extLst>
          </p:cNvPr>
          <p:cNvSpPr/>
          <p:nvPr/>
        </p:nvSpPr>
        <p:spPr>
          <a:xfrm>
            <a:off x="6496502" y="2008068"/>
            <a:ext cx="269507" cy="269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pic>
        <p:nvPicPr>
          <p:cNvPr id="17" name="Picture 16" descr="Icon&#10;&#10;Description automatically generated with medium confidence">
            <a:extLst>
              <a:ext uri="{FF2B5EF4-FFF2-40B4-BE49-F238E27FC236}">
                <a16:creationId xmlns:a16="http://schemas.microsoft.com/office/drawing/2014/main" id="{F503446A-E88A-7055-3EAE-D0D07E4D9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8215" y="2033811"/>
            <a:ext cx="207067" cy="2070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418BFBA-24A2-8470-4295-E79593D1CF50}"/>
              </a:ext>
            </a:extLst>
          </p:cNvPr>
          <p:cNvSpPr txBox="1"/>
          <p:nvPr/>
        </p:nvSpPr>
        <p:spPr>
          <a:xfrm>
            <a:off x="5898850" y="1743936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9FDA35-C1C7-EBE1-6A2D-6004A372C355}"/>
              </a:ext>
            </a:extLst>
          </p:cNvPr>
          <p:cNvSpPr txBox="1"/>
          <p:nvPr/>
        </p:nvSpPr>
        <p:spPr>
          <a:xfrm>
            <a:off x="6435964" y="174268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134E74F-0302-F95B-6B9A-E41F1A38992F}"/>
              </a:ext>
            </a:extLst>
          </p:cNvPr>
          <p:cNvSpPr/>
          <p:nvPr/>
        </p:nvSpPr>
        <p:spPr>
          <a:xfrm>
            <a:off x="7199147" y="1555017"/>
            <a:ext cx="1145406" cy="11454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BD47BEF-D7B7-B299-539D-4DA5813A2ED7}"/>
              </a:ext>
            </a:extLst>
          </p:cNvPr>
          <p:cNvSpPr/>
          <p:nvPr/>
        </p:nvSpPr>
        <p:spPr>
          <a:xfrm>
            <a:off x="7372401" y="2008068"/>
            <a:ext cx="269507" cy="269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253F4EB-464E-C5E0-4721-CF67D56226D9}"/>
              </a:ext>
            </a:extLst>
          </p:cNvPr>
          <p:cNvSpPr/>
          <p:nvPr/>
        </p:nvSpPr>
        <p:spPr>
          <a:xfrm>
            <a:off x="7641908" y="2008068"/>
            <a:ext cx="269507" cy="26950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5969D01-9A16-2B46-73C0-7F4AE83EFA35}"/>
              </a:ext>
            </a:extLst>
          </p:cNvPr>
          <p:cNvSpPr/>
          <p:nvPr/>
        </p:nvSpPr>
        <p:spPr>
          <a:xfrm>
            <a:off x="7911415" y="2008068"/>
            <a:ext cx="269507" cy="269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pic>
        <p:nvPicPr>
          <p:cNvPr id="31" name="Picture 30" descr="Icon&#10;&#10;Description automatically generated with medium confidence">
            <a:extLst>
              <a:ext uri="{FF2B5EF4-FFF2-40B4-BE49-F238E27FC236}">
                <a16:creationId xmlns:a16="http://schemas.microsoft.com/office/drawing/2014/main" id="{ADA8216F-1A20-710D-6558-812241EE5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3128" y="2033811"/>
            <a:ext cx="207067" cy="20706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0506900-E23D-0EEC-3A2E-4F6F06102CDD}"/>
              </a:ext>
            </a:extLst>
          </p:cNvPr>
          <p:cNvSpPr txBox="1"/>
          <p:nvPr/>
        </p:nvSpPr>
        <p:spPr>
          <a:xfrm>
            <a:off x="7313763" y="1743936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AD9233-E221-D4C4-9CBC-629151E53FF4}"/>
              </a:ext>
            </a:extLst>
          </p:cNvPr>
          <p:cNvSpPr txBox="1"/>
          <p:nvPr/>
        </p:nvSpPr>
        <p:spPr>
          <a:xfrm>
            <a:off x="7850877" y="174268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0.9</a:t>
            </a:r>
          </a:p>
        </p:txBody>
      </p:sp>
      <p:sp>
        <p:nvSpPr>
          <p:cNvPr id="34" name="Rectangular Callout 33">
            <a:extLst>
              <a:ext uri="{FF2B5EF4-FFF2-40B4-BE49-F238E27FC236}">
                <a16:creationId xmlns:a16="http://schemas.microsoft.com/office/drawing/2014/main" id="{BEBE355A-DE44-2402-4A08-EDA7941DD608}"/>
              </a:ext>
            </a:extLst>
          </p:cNvPr>
          <p:cNvSpPr/>
          <p:nvPr/>
        </p:nvSpPr>
        <p:spPr>
          <a:xfrm>
            <a:off x="4451937" y="2879810"/>
            <a:ext cx="4158663" cy="763826"/>
          </a:xfrm>
          <a:prstGeom prst="wedgeRectCallout">
            <a:avLst>
              <a:gd name="adj1" fmla="val -26752"/>
              <a:gd name="adj2" fmla="val -7964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77"/>
              </a:rPr>
              <a:t>Three example states in the belief MDP</a:t>
            </a:r>
          </a:p>
        </p:txBody>
      </p:sp>
    </p:spTree>
    <p:extLst>
      <p:ext uri="{BB962C8B-B14F-4D97-AF65-F5344CB8AC3E}">
        <p14:creationId xmlns:p14="http://schemas.microsoft.com/office/powerpoint/2010/main" val="15321342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8C9F3-8BB4-083D-F0E1-0239394E7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POMDP </a:t>
            </a:r>
            <a:r>
              <a:rPr lang="en-US" dirty="0">
                <a:sym typeface="Wingdings" pitchFamily="2" charset="2"/>
              </a:rPr>
              <a:t>→ </a:t>
            </a:r>
            <a:r>
              <a:rPr lang="en-US" dirty="0"/>
              <a:t>Belief MDP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4D15E-90D2-2FD4-13D2-0AC03FB4D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State space:</a:t>
            </a:r>
            <a:r>
              <a:rPr lang="en-US" dirty="0"/>
              <a:t> </a:t>
            </a:r>
            <a:r>
              <a:rPr lang="en-US" i="1" dirty="0"/>
              <a:t>beliefs</a:t>
            </a:r>
          </a:p>
          <a:p>
            <a:r>
              <a:rPr lang="en-US" b="1" dirty="0"/>
              <a:t>Action space:</a:t>
            </a:r>
            <a:r>
              <a:rPr lang="en-US" dirty="0"/>
              <a:t> same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677CDC-B7B9-E99E-D49C-1E21D2E4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72016B-B217-2D94-2671-20420A0D7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41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627D060-334F-8D01-3BA1-461712B50649}"/>
              </a:ext>
            </a:extLst>
          </p:cNvPr>
          <p:cNvSpPr/>
          <p:nvPr/>
        </p:nvSpPr>
        <p:spPr>
          <a:xfrm>
            <a:off x="4369321" y="1555017"/>
            <a:ext cx="1145406" cy="11454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73CF47-8181-B58D-EBEE-604CBAD578BC}"/>
              </a:ext>
            </a:extLst>
          </p:cNvPr>
          <p:cNvSpPr/>
          <p:nvPr/>
        </p:nvSpPr>
        <p:spPr>
          <a:xfrm>
            <a:off x="4542575" y="2008068"/>
            <a:ext cx="269507" cy="269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4E9C70-77FA-DEB6-DAD9-EB78F8CE8A22}"/>
              </a:ext>
            </a:extLst>
          </p:cNvPr>
          <p:cNvSpPr/>
          <p:nvPr/>
        </p:nvSpPr>
        <p:spPr>
          <a:xfrm>
            <a:off x="4812082" y="2008068"/>
            <a:ext cx="269507" cy="26950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D6DA4C-9203-44AE-0747-BCDC64493C92}"/>
              </a:ext>
            </a:extLst>
          </p:cNvPr>
          <p:cNvSpPr/>
          <p:nvPr/>
        </p:nvSpPr>
        <p:spPr>
          <a:xfrm>
            <a:off x="5081589" y="2008068"/>
            <a:ext cx="269507" cy="269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pic>
        <p:nvPicPr>
          <p:cNvPr id="10" name="Picture 9" descr="Icon&#10;&#10;Description automatically generated with medium confidence">
            <a:extLst>
              <a:ext uri="{FF2B5EF4-FFF2-40B4-BE49-F238E27FC236}">
                <a16:creationId xmlns:a16="http://schemas.microsoft.com/office/drawing/2014/main" id="{3937DF80-92BB-7FA0-32DE-3D4904BE1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3302" y="2033811"/>
            <a:ext cx="207067" cy="2070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9942D53-665D-DB9D-25ED-ED2E25ADC4DA}"/>
              </a:ext>
            </a:extLst>
          </p:cNvPr>
          <p:cNvSpPr txBox="1"/>
          <p:nvPr/>
        </p:nvSpPr>
        <p:spPr>
          <a:xfrm>
            <a:off x="4483937" y="1743936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798B8D-7A2E-799F-8FA1-D55887CF2C75}"/>
              </a:ext>
            </a:extLst>
          </p:cNvPr>
          <p:cNvSpPr txBox="1"/>
          <p:nvPr/>
        </p:nvSpPr>
        <p:spPr>
          <a:xfrm>
            <a:off x="5021051" y="174268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2CE18F7-1F30-986C-5A39-B8624DA69720}"/>
              </a:ext>
            </a:extLst>
          </p:cNvPr>
          <p:cNvSpPr/>
          <p:nvPr/>
        </p:nvSpPr>
        <p:spPr>
          <a:xfrm>
            <a:off x="5784234" y="1555017"/>
            <a:ext cx="1145406" cy="11454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1DE658-1E71-F299-6633-F2B7BFBA0E85}"/>
              </a:ext>
            </a:extLst>
          </p:cNvPr>
          <p:cNvSpPr/>
          <p:nvPr/>
        </p:nvSpPr>
        <p:spPr>
          <a:xfrm>
            <a:off x="5957488" y="2008068"/>
            <a:ext cx="269507" cy="269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BE44C1-DCC5-DC63-A7D0-70C79722D3D0}"/>
              </a:ext>
            </a:extLst>
          </p:cNvPr>
          <p:cNvSpPr/>
          <p:nvPr/>
        </p:nvSpPr>
        <p:spPr>
          <a:xfrm>
            <a:off x="6226995" y="2008068"/>
            <a:ext cx="269507" cy="26950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0BCCF3-BB67-1787-41B8-21C5CBC2D7B1}"/>
              </a:ext>
            </a:extLst>
          </p:cNvPr>
          <p:cNvSpPr/>
          <p:nvPr/>
        </p:nvSpPr>
        <p:spPr>
          <a:xfrm>
            <a:off x="6496502" y="2008068"/>
            <a:ext cx="269507" cy="269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pic>
        <p:nvPicPr>
          <p:cNvPr id="17" name="Picture 16" descr="Icon&#10;&#10;Description automatically generated with medium confidence">
            <a:extLst>
              <a:ext uri="{FF2B5EF4-FFF2-40B4-BE49-F238E27FC236}">
                <a16:creationId xmlns:a16="http://schemas.microsoft.com/office/drawing/2014/main" id="{F503446A-E88A-7055-3EAE-D0D07E4D9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8215" y="2033811"/>
            <a:ext cx="207067" cy="2070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418BFBA-24A2-8470-4295-E79593D1CF50}"/>
              </a:ext>
            </a:extLst>
          </p:cNvPr>
          <p:cNvSpPr txBox="1"/>
          <p:nvPr/>
        </p:nvSpPr>
        <p:spPr>
          <a:xfrm>
            <a:off x="5898850" y="1743936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9FDA35-C1C7-EBE1-6A2D-6004A372C355}"/>
              </a:ext>
            </a:extLst>
          </p:cNvPr>
          <p:cNvSpPr txBox="1"/>
          <p:nvPr/>
        </p:nvSpPr>
        <p:spPr>
          <a:xfrm>
            <a:off x="6435964" y="174268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134E74F-0302-F95B-6B9A-E41F1A38992F}"/>
              </a:ext>
            </a:extLst>
          </p:cNvPr>
          <p:cNvSpPr/>
          <p:nvPr/>
        </p:nvSpPr>
        <p:spPr>
          <a:xfrm>
            <a:off x="7199147" y="1555017"/>
            <a:ext cx="1145406" cy="11454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BD47BEF-D7B7-B299-539D-4DA5813A2ED7}"/>
              </a:ext>
            </a:extLst>
          </p:cNvPr>
          <p:cNvSpPr/>
          <p:nvPr/>
        </p:nvSpPr>
        <p:spPr>
          <a:xfrm>
            <a:off x="7372401" y="2008068"/>
            <a:ext cx="269507" cy="269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253F4EB-464E-C5E0-4721-CF67D56226D9}"/>
              </a:ext>
            </a:extLst>
          </p:cNvPr>
          <p:cNvSpPr/>
          <p:nvPr/>
        </p:nvSpPr>
        <p:spPr>
          <a:xfrm>
            <a:off x="7641908" y="2008068"/>
            <a:ext cx="269507" cy="26950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5969D01-9A16-2B46-73C0-7F4AE83EFA35}"/>
              </a:ext>
            </a:extLst>
          </p:cNvPr>
          <p:cNvSpPr/>
          <p:nvPr/>
        </p:nvSpPr>
        <p:spPr>
          <a:xfrm>
            <a:off x="7911415" y="2008068"/>
            <a:ext cx="269507" cy="269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pic>
        <p:nvPicPr>
          <p:cNvPr id="31" name="Picture 30" descr="Icon&#10;&#10;Description automatically generated with medium confidence">
            <a:extLst>
              <a:ext uri="{FF2B5EF4-FFF2-40B4-BE49-F238E27FC236}">
                <a16:creationId xmlns:a16="http://schemas.microsoft.com/office/drawing/2014/main" id="{ADA8216F-1A20-710D-6558-812241EE5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3128" y="2033811"/>
            <a:ext cx="207067" cy="20706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0506900-E23D-0EEC-3A2E-4F6F06102CDD}"/>
              </a:ext>
            </a:extLst>
          </p:cNvPr>
          <p:cNvSpPr txBox="1"/>
          <p:nvPr/>
        </p:nvSpPr>
        <p:spPr>
          <a:xfrm>
            <a:off x="7313763" y="1743936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AD9233-E221-D4C4-9CBC-629151E53FF4}"/>
              </a:ext>
            </a:extLst>
          </p:cNvPr>
          <p:cNvSpPr txBox="1"/>
          <p:nvPr/>
        </p:nvSpPr>
        <p:spPr>
          <a:xfrm>
            <a:off x="7850877" y="174268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0.9</a:t>
            </a:r>
          </a:p>
        </p:txBody>
      </p:sp>
    </p:spTree>
    <p:extLst>
      <p:ext uri="{BB962C8B-B14F-4D97-AF65-F5344CB8AC3E}">
        <p14:creationId xmlns:p14="http://schemas.microsoft.com/office/powerpoint/2010/main" val="35708088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8C9F3-8BB4-083D-F0E1-0239394E7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POMDP </a:t>
            </a:r>
            <a:r>
              <a:rPr lang="en-US" dirty="0">
                <a:sym typeface="Wingdings" pitchFamily="2" charset="2"/>
              </a:rPr>
              <a:t>→ </a:t>
            </a:r>
            <a:r>
              <a:rPr lang="en-US" dirty="0"/>
              <a:t>Belief MDP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14D15E-90D2-2FD4-13D2-0AC03FB4D2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State space:</a:t>
                </a:r>
                <a:r>
                  <a:rPr lang="en-US" dirty="0"/>
                  <a:t> </a:t>
                </a:r>
                <a:r>
                  <a:rPr lang="en-US" i="1" dirty="0"/>
                  <a:t>beliefs</a:t>
                </a:r>
              </a:p>
              <a:p>
                <a:r>
                  <a:rPr lang="en-US" b="1" dirty="0"/>
                  <a:t>Action space:</a:t>
                </a:r>
                <a:r>
                  <a:rPr lang="en-US" dirty="0"/>
                  <a:t> same</a:t>
                </a:r>
              </a:p>
              <a:p>
                <a:r>
                  <a:rPr lang="en-US" b="1" dirty="0"/>
                  <a:t>Rewards: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14D15E-90D2-2FD4-13D2-0AC03FB4D2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779" b="-4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677CDC-B7B9-E99E-D49C-1E21D2E4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72016B-B217-2D94-2671-20420A0D7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42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627D060-334F-8D01-3BA1-461712B50649}"/>
              </a:ext>
            </a:extLst>
          </p:cNvPr>
          <p:cNvSpPr/>
          <p:nvPr/>
        </p:nvSpPr>
        <p:spPr>
          <a:xfrm>
            <a:off x="4369321" y="1555017"/>
            <a:ext cx="1145406" cy="11454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73CF47-8181-B58D-EBEE-604CBAD578BC}"/>
              </a:ext>
            </a:extLst>
          </p:cNvPr>
          <p:cNvSpPr/>
          <p:nvPr/>
        </p:nvSpPr>
        <p:spPr>
          <a:xfrm>
            <a:off x="4542575" y="2008068"/>
            <a:ext cx="269507" cy="269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4E9C70-77FA-DEB6-DAD9-EB78F8CE8A22}"/>
              </a:ext>
            </a:extLst>
          </p:cNvPr>
          <p:cNvSpPr/>
          <p:nvPr/>
        </p:nvSpPr>
        <p:spPr>
          <a:xfrm>
            <a:off x="4812082" y="2008068"/>
            <a:ext cx="269507" cy="26950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D6DA4C-9203-44AE-0747-BCDC64493C92}"/>
              </a:ext>
            </a:extLst>
          </p:cNvPr>
          <p:cNvSpPr/>
          <p:nvPr/>
        </p:nvSpPr>
        <p:spPr>
          <a:xfrm>
            <a:off x="5081589" y="2008068"/>
            <a:ext cx="269507" cy="269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pic>
        <p:nvPicPr>
          <p:cNvPr id="10" name="Picture 9" descr="Icon&#10;&#10;Description automatically generated with medium confidence">
            <a:extLst>
              <a:ext uri="{FF2B5EF4-FFF2-40B4-BE49-F238E27FC236}">
                <a16:creationId xmlns:a16="http://schemas.microsoft.com/office/drawing/2014/main" id="{3937DF80-92BB-7FA0-32DE-3D4904BE1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302" y="2033811"/>
            <a:ext cx="207067" cy="2070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9942D53-665D-DB9D-25ED-ED2E25ADC4DA}"/>
              </a:ext>
            </a:extLst>
          </p:cNvPr>
          <p:cNvSpPr txBox="1"/>
          <p:nvPr/>
        </p:nvSpPr>
        <p:spPr>
          <a:xfrm>
            <a:off x="4483937" y="1743936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798B8D-7A2E-799F-8FA1-D55887CF2C75}"/>
              </a:ext>
            </a:extLst>
          </p:cNvPr>
          <p:cNvSpPr txBox="1"/>
          <p:nvPr/>
        </p:nvSpPr>
        <p:spPr>
          <a:xfrm>
            <a:off x="5021051" y="174268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2CE18F7-1F30-986C-5A39-B8624DA69720}"/>
              </a:ext>
            </a:extLst>
          </p:cNvPr>
          <p:cNvSpPr/>
          <p:nvPr/>
        </p:nvSpPr>
        <p:spPr>
          <a:xfrm>
            <a:off x="5784234" y="1555017"/>
            <a:ext cx="1145406" cy="11454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1DE658-1E71-F299-6633-F2B7BFBA0E85}"/>
              </a:ext>
            </a:extLst>
          </p:cNvPr>
          <p:cNvSpPr/>
          <p:nvPr/>
        </p:nvSpPr>
        <p:spPr>
          <a:xfrm>
            <a:off x="5957488" y="2008068"/>
            <a:ext cx="269507" cy="269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BE44C1-DCC5-DC63-A7D0-70C79722D3D0}"/>
              </a:ext>
            </a:extLst>
          </p:cNvPr>
          <p:cNvSpPr/>
          <p:nvPr/>
        </p:nvSpPr>
        <p:spPr>
          <a:xfrm>
            <a:off x="6226995" y="2008068"/>
            <a:ext cx="269507" cy="26950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0BCCF3-BB67-1787-41B8-21C5CBC2D7B1}"/>
              </a:ext>
            </a:extLst>
          </p:cNvPr>
          <p:cNvSpPr/>
          <p:nvPr/>
        </p:nvSpPr>
        <p:spPr>
          <a:xfrm>
            <a:off x="6496502" y="2008068"/>
            <a:ext cx="269507" cy="269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pic>
        <p:nvPicPr>
          <p:cNvPr id="17" name="Picture 16" descr="Icon&#10;&#10;Description automatically generated with medium confidence">
            <a:extLst>
              <a:ext uri="{FF2B5EF4-FFF2-40B4-BE49-F238E27FC236}">
                <a16:creationId xmlns:a16="http://schemas.microsoft.com/office/drawing/2014/main" id="{F503446A-E88A-7055-3EAE-D0D07E4D9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215" y="2033811"/>
            <a:ext cx="207067" cy="2070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418BFBA-24A2-8470-4295-E79593D1CF50}"/>
              </a:ext>
            </a:extLst>
          </p:cNvPr>
          <p:cNvSpPr txBox="1"/>
          <p:nvPr/>
        </p:nvSpPr>
        <p:spPr>
          <a:xfrm>
            <a:off x="5898850" y="1743936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9FDA35-C1C7-EBE1-6A2D-6004A372C355}"/>
              </a:ext>
            </a:extLst>
          </p:cNvPr>
          <p:cNvSpPr txBox="1"/>
          <p:nvPr/>
        </p:nvSpPr>
        <p:spPr>
          <a:xfrm>
            <a:off x="6435964" y="174268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134E74F-0302-F95B-6B9A-E41F1A38992F}"/>
              </a:ext>
            </a:extLst>
          </p:cNvPr>
          <p:cNvSpPr/>
          <p:nvPr/>
        </p:nvSpPr>
        <p:spPr>
          <a:xfrm>
            <a:off x="7199147" y="1555017"/>
            <a:ext cx="1145406" cy="11454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BD47BEF-D7B7-B299-539D-4DA5813A2ED7}"/>
              </a:ext>
            </a:extLst>
          </p:cNvPr>
          <p:cNvSpPr/>
          <p:nvPr/>
        </p:nvSpPr>
        <p:spPr>
          <a:xfrm>
            <a:off x="7372401" y="2008068"/>
            <a:ext cx="269507" cy="269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253F4EB-464E-C5E0-4721-CF67D56226D9}"/>
              </a:ext>
            </a:extLst>
          </p:cNvPr>
          <p:cNvSpPr/>
          <p:nvPr/>
        </p:nvSpPr>
        <p:spPr>
          <a:xfrm>
            <a:off x="7641908" y="2008068"/>
            <a:ext cx="269507" cy="26950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5969D01-9A16-2B46-73C0-7F4AE83EFA35}"/>
              </a:ext>
            </a:extLst>
          </p:cNvPr>
          <p:cNvSpPr/>
          <p:nvPr/>
        </p:nvSpPr>
        <p:spPr>
          <a:xfrm>
            <a:off x="7911415" y="2008068"/>
            <a:ext cx="269507" cy="269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pic>
        <p:nvPicPr>
          <p:cNvPr id="31" name="Picture 30" descr="Icon&#10;&#10;Description automatically generated with medium confidence">
            <a:extLst>
              <a:ext uri="{FF2B5EF4-FFF2-40B4-BE49-F238E27FC236}">
                <a16:creationId xmlns:a16="http://schemas.microsoft.com/office/drawing/2014/main" id="{ADA8216F-1A20-710D-6558-812241EE5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3128" y="2033811"/>
            <a:ext cx="207067" cy="20706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0506900-E23D-0EEC-3A2E-4F6F06102CDD}"/>
              </a:ext>
            </a:extLst>
          </p:cNvPr>
          <p:cNvSpPr txBox="1"/>
          <p:nvPr/>
        </p:nvSpPr>
        <p:spPr>
          <a:xfrm>
            <a:off x="7313763" y="1743936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AD9233-E221-D4C4-9CBC-629151E53FF4}"/>
              </a:ext>
            </a:extLst>
          </p:cNvPr>
          <p:cNvSpPr txBox="1"/>
          <p:nvPr/>
        </p:nvSpPr>
        <p:spPr>
          <a:xfrm>
            <a:off x="7850877" y="174268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0.9</a:t>
            </a:r>
          </a:p>
        </p:txBody>
      </p:sp>
    </p:spTree>
    <p:extLst>
      <p:ext uri="{BB962C8B-B14F-4D97-AF65-F5344CB8AC3E}">
        <p14:creationId xmlns:p14="http://schemas.microsoft.com/office/powerpoint/2010/main" val="28867747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8C9F3-8BB4-083D-F0E1-0239394E7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POMDP </a:t>
            </a:r>
            <a:r>
              <a:rPr lang="en-US" dirty="0">
                <a:sym typeface="Wingdings" pitchFamily="2" charset="2"/>
              </a:rPr>
              <a:t>→ </a:t>
            </a:r>
            <a:r>
              <a:rPr lang="en-US" dirty="0"/>
              <a:t>Belief MDP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14D15E-90D2-2FD4-13D2-0AC03FB4D2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State space:</a:t>
                </a:r>
                <a:r>
                  <a:rPr lang="en-US" dirty="0"/>
                  <a:t> </a:t>
                </a:r>
                <a:r>
                  <a:rPr lang="en-US" i="1" dirty="0"/>
                  <a:t>beliefs</a:t>
                </a:r>
              </a:p>
              <a:p>
                <a:r>
                  <a:rPr lang="en-US" b="1" dirty="0"/>
                  <a:t>Action space:</a:t>
                </a:r>
                <a:r>
                  <a:rPr lang="en-US" dirty="0"/>
                  <a:t> same</a:t>
                </a:r>
              </a:p>
              <a:p>
                <a:r>
                  <a:rPr lang="en-US" b="1" dirty="0"/>
                  <a:t>Rewards: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i="1" dirty="0"/>
              </a:p>
              <a:p>
                <a:r>
                  <a:rPr lang="en-US" b="1" dirty="0"/>
                  <a:t>Transitions: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+1 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 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14D15E-90D2-2FD4-13D2-0AC03FB4D2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779" b="-4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677CDC-B7B9-E99E-D49C-1E21D2E4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72016B-B217-2D94-2671-20420A0D7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43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627D060-334F-8D01-3BA1-461712B50649}"/>
              </a:ext>
            </a:extLst>
          </p:cNvPr>
          <p:cNvSpPr/>
          <p:nvPr/>
        </p:nvSpPr>
        <p:spPr>
          <a:xfrm>
            <a:off x="4369321" y="1555017"/>
            <a:ext cx="1145406" cy="11454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73CF47-8181-B58D-EBEE-604CBAD578BC}"/>
              </a:ext>
            </a:extLst>
          </p:cNvPr>
          <p:cNvSpPr/>
          <p:nvPr/>
        </p:nvSpPr>
        <p:spPr>
          <a:xfrm>
            <a:off x="4542575" y="2008068"/>
            <a:ext cx="269507" cy="269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4E9C70-77FA-DEB6-DAD9-EB78F8CE8A22}"/>
              </a:ext>
            </a:extLst>
          </p:cNvPr>
          <p:cNvSpPr/>
          <p:nvPr/>
        </p:nvSpPr>
        <p:spPr>
          <a:xfrm>
            <a:off x="4812082" y="2008068"/>
            <a:ext cx="269507" cy="26950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D6DA4C-9203-44AE-0747-BCDC64493C92}"/>
              </a:ext>
            </a:extLst>
          </p:cNvPr>
          <p:cNvSpPr/>
          <p:nvPr/>
        </p:nvSpPr>
        <p:spPr>
          <a:xfrm>
            <a:off x="5081589" y="2008068"/>
            <a:ext cx="269507" cy="269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pic>
        <p:nvPicPr>
          <p:cNvPr id="10" name="Picture 9" descr="Icon&#10;&#10;Description automatically generated with medium confidence">
            <a:extLst>
              <a:ext uri="{FF2B5EF4-FFF2-40B4-BE49-F238E27FC236}">
                <a16:creationId xmlns:a16="http://schemas.microsoft.com/office/drawing/2014/main" id="{3937DF80-92BB-7FA0-32DE-3D4904BE1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302" y="2033811"/>
            <a:ext cx="207067" cy="2070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9942D53-665D-DB9D-25ED-ED2E25ADC4DA}"/>
              </a:ext>
            </a:extLst>
          </p:cNvPr>
          <p:cNvSpPr txBox="1"/>
          <p:nvPr/>
        </p:nvSpPr>
        <p:spPr>
          <a:xfrm>
            <a:off x="4483937" y="1743936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798B8D-7A2E-799F-8FA1-D55887CF2C75}"/>
              </a:ext>
            </a:extLst>
          </p:cNvPr>
          <p:cNvSpPr txBox="1"/>
          <p:nvPr/>
        </p:nvSpPr>
        <p:spPr>
          <a:xfrm>
            <a:off x="5021051" y="174268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2CE18F7-1F30-986C-5A39-B8624DA69720}"/>
              </a:ext>
            </a:extLst>
          </p:cNvPr>
          <p:cNvSpPr/>
          <p:nvPr/>
        </p:nvSpPr>
        <p:spPr>
          <a:xfrm>
            <a:off x="5784234" y="1555017"/>
            <a:ext cx="1145406" cy="11454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1DE658-1E71-F299-6633-F2B7BFBA0E85}"/>
              </a:ext>
            </a:extLst>
          </p:cNvPr>
          <p:cNvSpPr/>
          <p:nvPr/>
        </p:nvSpPr>
        <p:spPr>
          <a:xfrm>
            <a:off x="5957488" y="2008068"/>
            <a:ext cx="269507" cy="269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BE44C1-DCC5-DC63-A7D0-70C79722D3D0}"/>
              </a:ext>
            </a:extLst>
          </p:cNvPr>
          <p:cNvSpPr/>
          <p:nvPr/>
        </p:nvSpPr>
        <p:spPr>
          <a:xfrm>
            <a:off x="6226995" y="2008068"/>
            <a:ext cx="269507" cy="26950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0BCCF3-BB67-1787-41B8-21C5CBC2D7B1}"/>
              </a:ext>
            </a:extLst>
          </p:cNvPr>
          <p:cNvSpPr/>
          <p:nvPr/>
        </p:nvSpPr>
        <p:spPr>
          <a:xfrm>
            <a:off x="6496502" y="2008068"/>
            <a:ext cx="269507" cy="269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pic>
        <p:nvPicPr>
          <p:cNvPr id="17" name="Picture 16" descr="Icon&#10;&#10;Description automatically generated with medium confidence">
            <a:extLst>
              <a:ext uri="{FF2B5EF4-FFF2-40B4-BE49-F238E27FC236}">
                <a16:creationId xmlns:a16="http://schemas.microsoft.com/office/drawing/2014/main" id="{F503446A-E88A-7055-3EAE-D0D07E4D9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215" y="2033811"/>
            <a:ext cx="207067" cy="2070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418BFBA-24A2-8470-4295-E79593D1CF50}"/>
              </a:ext>
            </a:extLst>
          </p:cNvPr>
          <p:cNvSpPr txBox="1"/>
          <p:nvPr/>
        </p:nvSpPr>
        <p:spPr>
          <a:xfrm>
            <a:off x="5898850" y="1743936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9FDA35-C1C7-EBE1-6A2D-6004A372C355}"/>
              </a:ext>
            </a:extLst>
          </p:cNvPr>
          <p:cNvSpPr txBox="1"/>
          <p:nvPr/>
        </p:nvSpPr>
        <p:spPr>
          <a:xfrm>
            <a:off x="6435964" y="174268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134E74F-0302-F95B-6B9A-E41F1A38992F}"/>
              </a:ext>
            </a:extLst>
          </p:cNvPr>
          <p:cNvSpPr/>
          <p:nvPr/>
        </p:nvSpPr>
        <p:spPr>
          <a:xfrm>
            <a:off x="7199147" y="1555017"/>
            <a:ext cx="1145406" cy="11454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BD47BEF-D7B7-B299-539D-4DA5813A2ED7}"/>
              </a:ext>
            </a:extLst>
          </p:cNvPr>
          <p:cNvSpPr/>
          <p:nvPr/>
        </p:nvSpPr>
        <p:spPr>
          <a:xfrm>
            <a:off x="7372401" y="2008068"/>
            <a:ext cx="269507" cy="269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253F4EB-464E-C5E0-4721-CF67D56226D9}"/>
              </a:ext>
            </a:extLst>
          </p:cNvPr>
          <p:cNvSpPr/>
          <p:nvPr/>
        </p:nvSpPr>
        <p:spPr>
          <a:xfrm>
            <a:off x="7641908" y="2008068"/>
            <a:ext cx="269507" cy="26950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5969D01-9A16-2B46-73C0-7F4AE83EFA35}"/>
              </a:ext>
            </a:extLst>
          </p:cNvPr>
          <p:cNvSpPr/>
          <p:nvPr/>
        </p:nvSpPr>
        <p:spPr>
          <a:xfrm>
            <a:off x="7911415" y="2008068"/>
            <a:ext cx="269507" cy="269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pic>
        <p:nvPicPr>
          <p:cNvPr id="31" name="Picture 30" descr="Icon&#10;&#10;Description automatically generated with medium confidence">
            <a:extLst>
              <a:ext uri="{FF2B5EF4-FFF2-40B4-BE49-F238E27FC236}">
                <a16:creationId xmlns:a16="http://schemas.microsoft.com/office/drawing/2014/main" id="{ADA8216F-1A20-710D-6558-812241EE5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3128" y="2033811"/>
            <a:ext cx="207067" cy="20706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0506900-E23D-0EEC-3A2E-4F6F06102CDD}"/>
              </a:ext>
            </a:extLst>
          </p:cNvPr>
          <p:cNvSpPr txBox="1"/>
          <p:nvPr/>
        </p:nvSpPr>
        <p:spPr>
          <a:xfrm>
            <a:off x="7313763" y="1743936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AD9233-E221-D4C4-9CBC-629151E53FF4}"/>
              </a:ext>
            </a:extLst>
          </p:cNvPr>
          <p:cNvSpPr txBox="1"/>
          <p:nvPr/>
        </p:nvSpPr>
        <p:spPr>
          <a:xfrm>
            <a:off x="7850877" y="174268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0.9</a:t>
            </a:r>
          </a:p>
        </p:txBody>
      </p:sp>
    </p:spTree>
    <p:extLst>
      <p:ext uri="{BB962C8B-B14F-4D97-AF65-F5344CB8AC3E}">
        <p14:creationId xmlns:p14="http://schemas.microsoft.com/office/powerpoint/2010/main" val="3637300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8C9F3-8BB4-083D-F0E1-0239394E7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POMDP </a:t>
            </a:r>
            <a:r>
              <a:rPr lang="en-US" dirty="0">
                <a:sym typeface="Wingdings" pitchFamily="2" charset="2"/>
              </a:rPr>
              <a:t>→ </a:t>
            </a:r>
            <a:r>
              <a:rPr lang="en-US" dirty="0"/>
              <a:t>Belief MDP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14D15E-90D2-2FD4-13D2-0AC03FB4D2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State space:</a:t>
                </a:r>
                <a:r>
                  <a:rPr lang="en-US" dirty="0"/>
                  <a:t> </a:t>
                </a:r>
                <a:r>
                  <a:rPr lang="en-US" i="1" dirty="0"/>
                  <a:t>beliefs</a:t>
                </a:r>
              </a:p>
              <a:p>
                <a:r>
                  <a:rPr lang="en-US" b="1" dirty="0"/>
                  <a:t>Action space:</a:t>
                </a:r>
                <a:r>
                  <a:rPr lang="en-US" dirty="0"/>
                  <a:t> same</a:t>
                </a:r>
              </a:p>
              <a:p>
                <a:r>
                  <a:rPr lang="en-US" b="1" dirty="0"/>
                  <a:t>Rewards: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i="1" dirty="0"/>
              </a:p>
              <a:p>
                <a:r>
                  <a:rPr lang="en-US" b="1" dirty="0"/>
                  <a:t>Transitions: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+1 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 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14D15E-90D2-2FD4-13D2-0AC03FB4D2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779" b="-4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677CDC-B7B9-E99E-D49C-1E21D2E4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72016B-B217-2D94-2671-20420A0D7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44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627D060-334F-8D01-3BA1-461712B50649}"/>
              </a:ext>
            </a:extLst>
          </p:cNvPr>
          <p:cNvSpPr/>
          <p:nvPr/>
        </p:nvSpPr>
        <p:spPr>
          <a:xfrm>
            <a:off x="4369321" y="1555017"/>
            <a:ext cx="1145406" cy="11454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73CF47-8181-B58D-EBEE-604CBAD578BC}"/>
              </a:ext>
            </a:extLst>
          </p:cNvPr>
          <p:cNvSpPr/>
          <p:nvPr/>
        </p:nvSpPr>
        <p:spPr>
          <a:xfrm>
            <a:off x="4542575" y="2008068"/>
            <a:ext cx="269507" cy="269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4E9C70-77FA-DEB6-DAD9-EB78F8CE8A22}"/>
              </a:ext>
            </a:extLst>
          </p:cNvPr>
          <p:cNvSpPr/>
          <p:nvPr/>
        </p:nvSpPr>
        <p:spPr>
          <a:xfrm>
            <a:off x="4812082" y="2008068"/>
            <a:ext cx="269507" cy="26950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D6DA4C-9203-44AE-0747-BCDC64493C92}"/>
              </a:ext>
            </a:extLst>
          </p:cNvPr>
          <p:cNvSpPr/>
          <p:nvPr/>
        </p:nvSpPr>
        <p:spPr>
          <a:xfrm>
            <a:off x="5081589" y="2008068"/>
            <a:ext cx="269507" cy="269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pic>
        <p:nvPicPr>
          <p:cNvPr id="10" name="Picture 9" descr="Icon&#10;&#10;Description automatically generated with medium confidence">
            <a:extLst>
              <a:ext uri="{FF2B5EF4-FFF2-40B4-BE49-F238E27FC236}">
                <a16:creationId xmlns:a16="http://schemas.microsoft.com/office/drawing/2014/main" id="{3937DF80-92BB-7FA0-32DE-3D4904BE1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302" y="2033811"/>
            <a:ext cx="207067" cy="2070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9942D53-665D-DB9D-25ED-ED2E25ADC4DA}"/>
              </a:ext>
            </a:extLst>
          </p:cNvPr>
          <p:cNvSpPr txBox="1"/>
          <p:nvPr/>
        </p:nvSpPr>
        <p:spPr>
          <a:xfrm>
            <a:off x="4483937" y="1743936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798B8D-7A2E-799F-8FA1-D55887CF2C75}"/>
              </a:ext>
            </a:extLst>
          </p:cNvPr>
          <p:cNvSpPr txBox="1"/>
          <p:nvPr/>
        </p:nvSpPr>
        <p:spPr>
          <a:xfrm>
            <a:off x="5021051" y="174268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2CE18F7-1F30-986C-5A39-B8624DA69720}"/>
              </a:ext>
            </a:extLst>
          </p:cNvPr>
          <p:cNvSpPr/>
          <p:nvPr/>
        </p:nvSpPr>
        <p:spPr>
          <a:xfrm>
            <a:off x="5784234" y="1555017"/>
            <a:ext cx="1145406" cy="11454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1DE658-1E71-F299-6633-F2B7BFBA0E85}"/>
              </a:ext>
            </a:extLst>
          </p:cNvPr>
          <p:cNvSpPr/>
          <p:nvPr/>
        </p:nvSpPr>
        <p:spPr>
          <a:xfrm>
            <a:off x="5957488" y="2008068"/>
            <a:ext cx="269507" cy="269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BE44C1-DCC5-DC63-A7D0-70C79722D3D0}"/>
              </a:ext>
            </a:extLst>
          </p:cNvPr>
          <p:cNvSpPr/>
          <p:nvPr/>
        </p:nvSpPr>
        <p:spPr>
          <a:xfrm>
            <a:off x="6226995" y="2008068"/>
            <a:ext cx="269507" cy="26950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0BCCF3-BB67-1787-41B8-21C5CBC2D7B1}"/>
              </a:ext>
            </a:extLst>
          </p:cNvPr>
          <p:cNvSpPr/>
          <p:nvPr/>
        </p:nvSpPr>
        <p:spPr>
          <a:xfrm>
            <a:off x="6496502" y="2008068"/>
            <a:ext cx="269507" cy="269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pic>
        <p:nvPicPr>
          <p:cNvPr id="17" name="Picture 16" descr="Icon&#10;&#10;Description automatically generated with medium confidence">
            <a:extLst>
              <a:ext uri="{FF2B5EF4-FFF2-40B4-BE49-F238E27FC236}">
                <a16:creationId xmlns:a16="http://schemas.microsoft.com/office/drawing/2014/main" id="{F503446A-E88A-7055-3EAE-D0D07E4D9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215" y="2033811"/>
            <a:ext cx="207067" cy="2070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418BFBA-24A2-8470-4295-E79593D1CF50}"/>
              </a:ext>
            </a:extLst>
          </p:cNvPr>
          <p:cNvSpPr txBox="1"/>
          <p:nvPr/>
        </p:nvSpPr>
        <p:spPr>
          <a:xfrm>
            <a:off x="5898850" y="1743936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9FDA35-C1C7-EBE1-6A2D-6004A372C355}"/>
              </a:ext>
            </a:extLst>
          </p:cNvPr>
          <p:cNvSpPr txBox="1"/>
          <p:nvPr/>
        </p:nvSpPr>
        <p:spPr>
          <a:xfrm>
            <a:off x="6435964" y="174268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134E74F-0302-F95B-6B9A-E41F1A38992F}"/>
              </a:ext>
            </a:extLst>
          </p:cNvPr>
          <p:cNvSpPr/>
          <p:nvPr/>
        </p:nvSpPr>
        <p:spPr>
          <a:xfrm>
            <a:off x="7199147" y="1555017"/>
            <a:ext cx="1145406" cy="11454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BD47BEF-D7B7-B299-539D-4DA5813A2ED7}"/>
              </a:ext>
            </a:extLst>
          </p:cNvPr>
          <p:cNvSpPr/>
          <p:nvPr/>
        </p:nvSpPr>
        <p:spPr>
          <a:xfrm>
            <a:off x="7372401" y="2008068"/>
            <a:ext cx="269507" cy="269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253F4EB-464E-C5E0-4721-CF67D56226D9}"/>
              </a:ext>
            </a:extLst>
          </p:cNvPr>
          <p:cNvSpPr/>
          <p:nvPr/>
        </p:nvSpPr>
        <p:spPr>
          <a:xfrm>
            <a:off x="7641908" y="2008068"/>
            <a:ext cx="269507" cy="26950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5969D01-9A16-2B46-73C0-7F4AE83EFA35}"/>
              </a:ext>
            </a:extLst>
          </p:cNvPr>
          <p:cNvSpPr/>
          <p:nvPr/>
        </p:nvSpPr>
        <p:spPr>
          <a:xfrm>
            <a:off x="7911415" y="2008068"/>
            <a:ext cx="269507" cy="269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pic>
        <p:nvPicPr>
          <p:cNvPr id="31" name="Picture 30" descr="Icon&#10;&#10;Description automatically generated with medium confidence">
            <a:extLst>
              <a:ext uri="{FF2B5EF4-FFF2-40B4-BE49-F238E27FC236}">
                <a16:creationId xmlns:a16="http://schemas.microsoft.com/office/drawing/2014/main" id="{ADA8216F-1A20-710D-6558-812241EE5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3128" y="2033811"/>
            <a:ext cx="207067" cy="20706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0506900-E23D-0EEC-3A2E-4F6F06102CDD}"/>
              </a:ext>
            </a:extLst>
          </p:cNvPr>
          <p:cNvSpPr txBox="1"/>
          <p:nvPr/>
        </p:nvSpPr>
        <p:spPr>
          <a:xfrm>
            <a:off x="7313763" y="1743936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AD9233-E221-D4C4-9CBC-629151E53FF4}"/>
              </a:ext>
            </a:extLst>
          </p:cNvPr>
          <p:cNvSpPr txBox="1"/>
          <p:nvPr/>
        </p:nvSpPr>
        <p:spPr>
          <a:xfrm>
            <a:off x="7850877" y="174268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ular Callout 19">
                <a:extLst>
                  <a:ext uri="{FF2B5EF4-FFF2-40B4-BE49-F238E27FC236}">
                    <a16:creationId xmlns:a16="http://schemas.microsoft.com/office/drawing/2014/main" id="{10F65453-61DC-46D7-604D-E2C29E20A261}"/>
                  </a:ext>
                </a:extLst>
              </p:cNvPr>
              <p:cNvSpPr/>
              <p:nvPr/>
            </p:nvSpPr>
            <p:spPr>
              <a:xfrm>
                <a:off x="823528" y="2375815"/>
                <a:ext cx="8022412" cy="1897165"/>
              </a:xfrm>
              <a:prstGeom prst="wedgeRectCallout">
                <a:avLst>
                  <a:gd name="adj1" fmla="val 18932"/>
                  <a:gd name="adj2" fmla="val 67225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342900" indent="-342900">
                  <a:buAutoNum type="arabicPeriod"/>
                </a:pPr>
                <a:r>
                  <a:rPr lang="en-US" sz="2400" dirty="0">
                    <a:latin typeface="Lato" panose="020F0502020204030203" pitchFamily="34" charset="77"/>
                  </a:rPr>
                  <a:t>We’re in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>
                    <a:latin typeface="Lato" panose="020F0502020204030203" pitchFamily="34" charset="77"/>
                  </a:rPr>
                  <a:t> 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latin typeface="Lato" panose="020F0502020204030203" pitchFamily="34" charset="77"/>
                  </a:rPr>
                  <a:t> and we take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>
                    <a:latin typeface="Lato" panose="020F0502020204030203" pitchFamily="34" charset="77"/>
                  </a:rPr>
                  <a:t>.</a:t>
                </a:r>
              </a:p>
              <a:p>
                <a:pPr marL="342900" indent="-342900">
                  <a:buAutoNum type="arabicPeriod"/>
                </a:pPr>
                <a:r>
                  <a:rPr lang="en-US" sz="2400" dirty="0">
                    <a:latin typeface="Lato" panose="020F0502020204030203" pitchFamily="34" charset="77"/>
                  </a:rPr>
                  <a:t>Transition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400" dirty="0">
                    <a:latin typeface="Lato" panose="020F0502020204030203" pitchFamily="34" charset="77"/>
                  </a:rPr>
                  <a:t> by sampling from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latin typeface="Lato" panose="020F0502020204030203" pitchFamily="34" charset="77"/>
                  </a:rPr>
                  <a:t>.</a:t>
                </a:r>
              </a:p>
              <a:p>
                <a:pPr marL="342900" indent="-342900">
                  <a:buAutoNum type="arabicPeriod"/>
                </a:pPr>
                <a:r>
                  <a:rPr lang="en-US" sz="2400" dirty="0">
                    <a:latin typeface="Lato" panose="020F0502020204030203" pitchFamily="34" charset="77"/>
                  </a:rPr>
                  <a:t>We receive some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400" dirty="0">
                    <a:latin typeface="Lato" panose="020F0502020204030203" pitchFamily="34" charset="77"/>
                  </a:rPr>
                  <a:t> sampled from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>
                  <a:latin typeface="Lato" panose="020F0502020204030203" pitchFamily="34" charset="77"/>
                </a:endParaRPr>
              </a:p>
              <a:p>
                <a:pPr marL="342900" indent="-342900">
                  <a:buAutoNum type="arabicPeriod"/>
                </a:pPr>
                <a:r>
                  <a:rPr lang="en-US" sz="2400" dirty="0">
                    <a:latin typeface="Lato" panose="020F0502020204030203" pitchFamily="34" charset="77"/>
                  </a:rPr>
                  <a:t>We run state estimation to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latin typeface="Lato" panose="020F0502020204030203" pitchFamily="34" charset="77"/>
                  </a:rPr>
                  <a:t>.</a:t>
                </a:r>
              </a:p>
            </p:txBody>
          </p:sp>
        </mc:Choice>
        <mc:Fallback xmlns="">
          <p:sp>
            <p:nvSpPr>
              <p:cNvPr id="20" name="Rectangular Callout 19">
                <a:extLst>
                  <a:ext uri="{FF2B5EF4-FFF2-40B4-BE49-F238E27FC236}">
                    <a16:creationId xmlns:a16="http://schemas.microsoft.com/office/drawing/2014/main" id="{10F65453-61DC-46D7-604D-E2C29E20A2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528" y="2375815"/>
                <a:ext cx="8022412" cy="1897165"/>
              </a:xfrm>
              <a:prstGeom prst="wedgeRectCallout">
                <a:avLst>
                  <a:gd name="adj1" fmla="val 18932"/>
                  <a:gd name="adj2" fmla="val 67225"/>
                </a:avLst>
              </a:prstGeom>
              <a:blipFill>
                <a:blip r:embed="rId4"/>
                <a:stretch>
                  <a:fillRect l="-1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4582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14D15E-90D2-2FD4-13D2-0AC03FB4D2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State space:</a:t>
                </a:r>
                <a:r>
                  <a:rPr lang="en-US" dirty="0"/>
                  <a:t> </a:t>
                </a:r>
                <a:r>
                  <a:rPr lang="en-US" i="1" dirty="0"/>
                  <a:t>beliefs</a:t>
                </a:r>
              </a:p>
              <a:p>
                <a:r>
                  <a:rPr lang="en-US" b="1" dirty="0"/>
                  <a:t>Action space:</a:t>
                </a:r>
                <a:r>
                  <a:rPr lang="en-US" dirty="0"/>
                  <a:t> same</a:t>
                </a:r>
              </a:p>
              <a:p>
                <a:r>
                  <a:rPr lang="en-US" b="1" dirty="0"/>
                  <a:t>Rewards: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i="1" dirty="0"/>
              </a:p>
              <a:p>
                <a:r>
                  <a:rPr lang="en-US" b="1" dirty="0"/>
                  <a:t>Transitions: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+1 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 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14D15E-90D2-2FD4-13D2-0AC03FB4D2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779" b="-4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3628C9F3-8BB4-083D-F0E1-0239394E7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POMDP </a:t>
            </a:r>
            <a:r>
              <a:rPr lang="en-US" dirty="0">
                <a:sym typeface="Wingdings" pitchFamily="2" charset="2"/>
              </a:rPr>
              <a:t>→ </a:t>
            </a:r>
            <a:r>
              <a:rPr lang="en-US" dirty="0"/>
              <a:t>Belief MDP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677CDC-B7B9-E99E-D49C-1E21D2E4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72016B-B217-2D94-2671-20420A0D7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45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627D060-334F-8D01-3BA1-461712B50649}"/>
              </a:ext>
            </a:extLst>
          </p:cNvPr>
          <p:cNvSpPr/>
          <p:nvPr/>
        </p:nvSpPr>
        <p:spPr>
          <a:xfrm>
            <a:off x="4369321" y="1555017"/>
            <a:ext cx="1145406" cy="11454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73CF47-8181-B58D-EBEE-604CBAD578BC}"/>
              </a:ext>
            </a:extLst>
          </p:cNvPr>
          <p:cNvSpPr/>
          <p:nvPr/>
        </p:nvSpPr>
        <p:spPr>
          <a:xfrm>
            <a:off x="4542575" y="2008068"/>
            <a:ext cx="269507" cy="269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4E9C70-77FA-DEB6-DAD9-EB78F8CE8A22}"/>
              </a:ext>
            </a:extLst>
          </p:cNvPr>
          <p:cNvSpPr/>
          <p:nvPr/>
        </p:nvSpPr>
        <p:spPr>
          <a:xfrm>
            <a:off x="4812082" y="2008068"/>
            <a:ext cx="269507" cy="26950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D6DA4C-9203-44AE-0747-BCDC64493C92}"/>
              </a:ext>
            </a:extLst>
          </p:cNvPr>
          <p:cNvSpPr/>
          <p:nvPr/>
        </p:nvSpPr>
        <p:spPr>
          <a:xfrm>
            <a:off x="5081589" y="2008068"/>
            <a:ext cx="269507" cy="269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pic>
        <p:nvPicPr>
          <p:cNvPr id="10" name="Picture 9" descr="Icon&#10;&#10;Description automatically generated with medium confidence">
            <a:extLst>
              <a:ext uri="{FF2B5EF4-FFF2-40B4-BE49-F238E27FC236}">
                <a16:creationId xmlns:a16="http://schemas.microsoft.com/office/drawing/2014/main" id="{3937DF80-92BB-7FA0-32DE-3D4904BE1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302" y="2033811"/>
            <a:ext cx="207067" cy="2070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9942D53-665D-DB9D-25ED-ED2E25ADC4DA}"/>
              </a:ext>
            </a:extLst>
          </p:cNvPr>
          <p:cNvSpPr txBox="1"/>
          <p:nvPr/>
        </p:nvSpPr>
        <p:spPr>
          <a:xfrm>
            <a:off x="4483937" y="1743936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798B8D-7A2E-799F-8FA1-D55887CF2C75}"/>
              </a:ext>
            </a:extLst>
          </p:cNvPr>
          <p:cNvSpPr txBox="1"/>
          <p:nvPr/>
        </p:nvSpPr>
        <p:spPr>
          <a:xfrm>
            <a:off x="5021051" y="174268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2CE18F7-1F30-986C-5A39-B8624DA69720}"/>
              </a:ext>
            </a:extLst>
          </p:cNvPr>
          <p:cNvSpPr/>
          <p:nvPr/>
        </p:nvSpPr>
        <p:spPr>
          <a:xfrm>
            <a:off x="5784234" y="1555017"/>
            <a:ext cx="1145406" cy="11454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1DE658-1E71-F299-6633-F2B7BFBA0E85}"/>
              </a:ext>
            </a:extLst>
          </p:cNvPr>
          <p:cNvSpPr/>
          <p:nvPr/>
        </p:nvSpPr>
        <p:spPr>
          <a:xfrm>
            <a:off x="5957488" y="2008068"/>
            <a:ext cx="269507" cy="269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BE44C1-DCC5-DC63-A7D0-70C79722D3D0}"/>
              </a:ext>
            </a:extLst>
          </p:cNvPr>
          <p:cNvSpPr/>
          <p:nvPr/>
        </p:nvSpPr>
        <p:spPr>
          <a:xfrm>
            <a:off x="6226995" y="2008068"/>
            <a:ext cx="269507" cy="26950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0BCCF3-BB67-1787-41B8-21C5CBC2D7B1}"/>
              </a:ext>
            </a:extLst>
          </p:cNvPr>
          <p:cNvSpPr/>
          <p:nvPr/>
        </p:nvSpPr>
        <p:spPr>
          <a:xfrm>
            <a:off x="6496502" y="2008068"/>
            <a:ext cx="269507" cy="269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pic>
        <p:nvPicPr>
          <p:cNvPr id="17" name="Picture 16" descr="Icon&#10;&#10;Description automatically generated with medium confidence">
            <a:extLst>
              <a:ext uri="{FF2B5EF4-FFF2-40B4-BE49-F238E27FC236}">
                <a16:creationId xmlns:a16="http://schemas.microsoft.com/office/drawing/2014/main" id="{F503446A-E88A-7055-3EAE-D0D07E4D9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215" y="2033811"/>
            <a:ext cx="207067" cy="2070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418BFBA-24A2-8470-4295-E79593D1CF50}"/>
              </a:ext>
            </a:extLst>
          </p:cNvPr>
          <p:cNvSpPr txBox="1"/>
          <p:nvPr/>
        </p:nvSpPr>
        <p:spPr>
          <a:xfrm>
            <a:off x="5898850" y="1743936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9FDA35-C1C7-EBE1-6A2D-6004A372C355}"/>
              </a:ext>
            </a:extLst>
          </p:cNvPr>
          <p:cNvSpPr txBox="1"/>
          <p:nvPr/>
        </p:nvSpPr>
        <p:spPr>
          <a:xfrm>
            <a:off x="6435964" y="174268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134E74F-0302-F95B-6B9A-E41F1A38992F}"/>
              </a:ext>
            </a:extLst>
          </p:cNvPr>
          <p:cNvSpPr/>
          <p:nvPr/>
        </p:nvSpPr>
        <p:spPr>
          <a:xfrm>
            <a:off x="7199147" y="1555017"/>
            <a:ext cx="1145406" cy="11454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BD47BEF-D7B7-B299-539D-4DA5813A2ED7}"/>
              </a:ext>
            </a:extLst>
          </p:cNvPr>
          <p:cNvSpPr/>
          <p:nvPr/>
        </p:nvSpPr>
        <p:spPr>
          <a:xfrm>
            <a:off x="7372401" y="2008068"/>
            <a:ext cx="269507" cy="269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253F4EB-464E-C5E0-4721-CF67D56226D9}"/>
              </a:ext>
            </a:extLst>
          </p:cNvPr>
          <p:cNvSpPr/>
          <p:nvPr/>
        </p:nvSpPr>
        <p:spPr>
          <a:xfrm>
            <a:off x="7641908" y="2008068"/>
            <a:ext cx="269507" cy="26950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5969D01-9A16-2B46-73C0-7F4AE83EFA35}"/>
              </a:ext>
            </a:extLst>
          </p:cNvPr>
          <p:cNvSpPr/>
          <p:nvPr/>
        </p:nvSpPr>
        <p:spPr>
          <a:xfrm>
            <a:off x="7911415" y="2008068"/>
            <a:ext cx="269507" cy="269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pic>
        <p:nvPicPr>
          <p:cNvPr id="31" name="Picture 30" descr="Icon&#10;&#10;Description automatically generated with medium confidence">
            <a:extLst>
              <a:ext uri="{FF2B5EF4-FFF2-40B4-BE49-F238E27FC236}">
                <a16:creationId xmlns:a16="http://schemas.microsoft.com/office/drawing/2014/main" id="{ADA8216F-1A20-710D-6558-812241EE5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3128" y="2033811"/>
            <a:ext cx="207067" cy="20706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0506900-E23D-0EEC-3A2E-4F6F06102CDD}"/>
              </a:ext>
            </a:extLst>
          </p:cNvPr>
          <p:cNvSpPr txBox="1"/>
          <p:nvPr/>
        </p:nvSpPr>
        <p:spPr>
          <a:xfrm>
            <a:off x="7313763" y="1743936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AD9233-E221-D4C4-9CBC-629151E53FF4}"/>
              </a:ext>
            </a:extLst>
          </p:cNvPr>
          <p:cNvSpPr txBox="1"/>
          <p:nvPr/>
        </p:nvSpPr>
        <p:spPr>
          <a:xfrm>
            <a:off x="7850877" y="174268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ular Callout 19">
                <a:extLst>
                  <a:ext uri="{FF2B5EF4-FFF2-40B4-BE49-F238E27FC236}">
                    <a16:creationId xmlns:a16="http://schemas.microsoft.com/office/drawing/2014/main" id="{10F65453-61DC-46D7-604D-E2C29E20A261}"/>
                  </a:ext>
                </a:extLst>
              </p:cNvPr>
              <p:cNvSpPr/>
              <p:nvPr/>
            </p:nvSpPr>
            <p:spPr>
              <a:xfrm>
                <a:off x="823528" y="2375815"/>
                <a:ext cx="8022412" cy="1897165"/>
              </a:xfrm>
              <a:prstGeom prst="wedgeRectCallout">
                <a:avLst>
                  <a:gd name="adj1" fmla="val 18932"/>
                  <a:gd name="adj2" fmla="val 67225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342900" indent="-342900">
                  <a:buAutoNum type="arabicPeriod"/>
                </a:pPr>
                <a:r>
                  <a:rPr lang="en-US" sz="2400" dirty="0">
                    <a:latin typeface="Lato" panose="020F0502020204030203" pitchFamily="34" charset="77"/>
                  </a:rPr>
                  <a:t>We’re in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>
                    <a:latin typeface="Lato" panose="020F0502020204030203" pitchFamily="34" charset="77"/>
                  </a:rPr>
                  <a:t> 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latin typeface="Lato" panose="020F0502020204030203" pitchFamily="34" charset="77"/>
                  </a:rPr>
                  <a:t> and we take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>
                    <a:latin typeface="Lato" panose="020F0502020204030203" pitchFamily="34" charset="77"/>
                  </a:rPr>
                  <a:t>.</a:t>
                </a:r>
              </a:p>
              <a:p>
                <a:pPr marL="342900" indent="-342900">
                  <a:buAutoNum type="arabicPeriod"/>
                </a:pPr>
                <a:r>
                  <a:rPr lang="en-US" sz="2400" dirty="0">
                    <a:latin typeface="Lato" panose="020F0502020204030203" pitchFamily="34" charset="77"/>
                  </a:rPr>
                  <a:t>Transition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400" dirty="0">
                    <a:latin typeface="Lato" panose="020F0502020204030203" pitchFamily="34" charset="77"/>
                  </a:rPr>
                  <a:t> by sampling from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latin typeface="Lato" panose="020F0502020204030203" pitchFamily="34" charset="77"/>
                  </a:rPr>
                  <a:t>.</a:t>
                </a:r>
              </a:p>
              <a:p>
                <a:pPr marL="342900" indent="-342900">
                  <a:buAutoNum type="arabicPeriod"/>
                </a:pPr>
                <a:r>
                  <a:rPr lang="en-US" sz="2400" dirty="0">
                    <a:latin typeface="Lato" panose="020F0502020204030203" pitchFamily="34" charset="77"/>
                  </a:rPr>
                  <a:t>We receive some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400" dirty="0">
                    <a:latin typeface="Lato" panose="020F0502020204030203" pitchFamily="34" charset="77"/>
                  </a:rPr>
                  <a:t> sampled from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>
                  <a:latin typeface="Lato" panose="020F0502020204030203" pitchFamily="34" charset="77"/>
                </a:endParaRPr>
              </a:p>
              <a:p>
                <a:pPr marL="342900" indent="-342900">
                  <a:buAutoNum type="arabicPeriod"/>
                </a:pPr>
                <a:r>
                  <a:rPr lang="en-US" sz="2400" dirty="0">
                    <a:latin typeface="Lato" panose="020F0502020204030203" pitchFamily="34" charset="77"/>
                  </a:rPr>
                  <a:t>We run state estimation to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latin typeface="Lato" panose="020F0502020204030203" pitchFamily="34" charset="77"/>
                  </a:rPr>
                  <a:t>.</a:t>
                </a:r>
              </a:p>
            </p:txBody>
          </p:sp>
        </mc:Choice>
        <mc:Fallback xmlns="">
          <p:sp>
            <p:nvSpPr>
              <p:cNvPr id="20" name="Rectangular Callout 19">
                <a:extLst>
                  <a:ext uri="{FF2B5EF4-FFF2-40B4-BE49-F238E27FC236}">
                    <a16:creationId xmlns:a16="http://schemas.microsoft.com/office/drawing/2014/main" id="{10F65453-61DC-46D7-604D-E2C29E20A2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528" y="2375815"/>
                <a:ext cx="8022412" cy="1897165"/>
              </a:xfrm>
              <a:prstGeom prst="wedgeRectCallout">
                <a:avLst>
                  <a:gd name="adj1" fmla="val 18932"/>
                  <a:gd name="adj2" fmla="val 67225"/>
                </a:avLst>
              </a:prstGeom>
              <a:blipFill>
                <a:blip r:embed="rId4"/>
                <a:stretch>
                  <a:fillRect l="-1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7536677-97F3-FE25-479E-E0D746536A41}"/>
                  </a:ext>
                </a:extLst>
              </p:cNvPr>
              <p:cNvSpPr/>
              <p:nvPr/>
            </p:nvSpPr>
            <p:spPr>
              <a:xfrm>
                <a:off x="8625271" y="3307222"/>
                <a:ext cx="2606467" cy="96575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Lato" panose="020F0502020204030203" pitchFamily="34" charset="77"/>
                  </a:rPr>
                  <a:t>For each possible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>
                    <a:latin typeface="Lato" panose="020F0502020204030203" pitchFamily="34" charset="77"/>
                  </a:rPr>
                  <a:t>, there is one next belief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>
                  <a:latin typeface="Lato" panose="020F0502020204030203" pitchFamily="34" charset="77"/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7536677-97F3-FE25-479E-E0D746536A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5271" y="3307222"/>
                <a:ext cx="2606467" cy="965758"/>
              </a:xfrm>
              <a:prstGeom prst="rect">
                <a:avLst/>
              </a:prstGeom>
              <a:blipFill>
                <a:blip r:embed="rId5"/>
                <a:stretch>
                  <a:fillRect r="-1449" b="-7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Brace 22">
            <a:extLst>
              <a:ext uri="{FF2B5EF4-FFF2-40B4-BE49-F238E27FC236}">
                <a16:creationId xmlns:a16="http://schemas.microsoft.com/office/drawing/2014/main" id="{D2DB070A-B888-F4BD-90EF-546B3D0E8FCF}"/>
              </a:ext>
            </a:extLst>
          </p:cNvPr>
          <p:cNvSpPr/>
          <p:nvPr/>
        </p:nvSpPr>
        <p:spPr>
          <a:xfrm>
            <a:off x="8248742" y="3349950"/>
            <a:ext cx="361857" cy="709301"/>
          </a:xfrm>
          <a:prstGeom prst="rightBrace">
            <a:avLst>
              <a:gd name="adj1" fmla="val 8333"/>
              <a:gd name="adj2" fmla="val 5247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937E098-39F6-8EB8-4918-A404B14C720B}"/>
                  </a:ext>
                </a:extLst>
              </p:cNvPr>
              <p:cNvSpPr/>
              <p:nvPr/>
            </p:nvSpPr>
            <p:spPr>
              <a:xfrm>
                <a:off x="8625271" y="4407917"/>
                <a:ext cx="2606467" cy="68537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Lato" panose="020F0502020204030203" pitchFamily="34" charset="77"/>
                  </a:rPr>
                  <a:t> </a:t>
                </a: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937E098-39F6-8EB8-4918-A404B14C72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5271" y="4407917"/>
                <a:ext cx="2606467" cy="6853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426B5AB7-E432-CBD6-DAB8-F580526A1C0D}"/>
              </a:ext>
            </a:extLst>
          </p:cNvPr>
          <p:cNvSpPr txBox="1"/>
          <p:nvPr/>
        </p:nvSpPr>
        <p:spPr>
          <a:xfrm>
            <a:off x="9334431" y="4407917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to" panose="020F0502020204030203" pitchFamily="34" charset="77"/>
              </a:rPr>
              <a:t>Notation:</a:t>
            </a:r>
          </a:p>
        </p:txBody>
      </p:sp>
    </p:spTree>
    <p:extLst>
      <p:ext uri="{BB962C8B-B14F-4D97-AF65-F5344CB8AC3E}">
        <p14:creationId xmlns:p14="http://schemas.microsoft.com/office/powerpoint/2010/main" val="26712392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14D15E-90D2-2FD4-13D2-0AC03FB4D2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State space:</a:t>
                </a:r>
                <a:r>
                  <a:rPr lang="en-US" dirty="0"/>
                  <a:t> </a:t>
                </a:r>
                <a:r>
                  <a:rPr lang="en-US" i="1" dirty="0"/>
                  <a:t>beliefs</a:t>
                </a:r>
              </a:p>
              <a:p>
                <a:r>
                  <a:rPr lang="en-US" b="1" dirty="0"/>
                  <a:t>Action space:</a:t>
                </a:r>
                <a:r>
                  <a:rPr lang="en-US" dirty="0"/>
                  <a:t> same</a:t>
                </a:r>
              </a:p>
              <a:p>
                <a:r>
                  <a:rPr lang="en-US" b="1" dirty="0"/>
                  <a:t>Rewards: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i="1" dirty="0"/>
              </a:p>
              <a:p>
                <a:r>
                  <a:rPr lang="en-US" b="1" dirty="0"/>
                  <a:t>Transitions: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+1 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.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𝑆𝐸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.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14D15E-90D2-2FD4-13D2-0AC03FB4D2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8430" b="-10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3628C9F3-8BB4-083D-F0E1-0239394E7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POMDP </a:t>
            </a:r>
            <a:r>
              <a:rPr lang="en-US" dirty="0">
                <a:sym typeface="Wingdings" pitchFamily="2" charset="2"/>
              </a:rPr>
              <a:t>→ </a:t>
            </a:r>
            <a:r>
              <a:rPr lang="en-US" dirty="0"/>
              <a:t>Belief MDP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677CDC-B7B9-E99E-D49C-1E21D2E4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72016B-B217-2D94-2671-20420A0D7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46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627D060-334F-8D01-3BA1-461712B50649}"/>
              </a:ext>
            </a:extLst>
          </p:cNvPr>
          <p:cNvSpPr/>
          <p:nvPr/>
        </p:nvSpPr>
        <p:spPr>
          <a:xfrm>
            <a:off x="4369321" y="1555017"/>
            <a:ext cx="1145406" cy="11454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73CF47-8181-B58D-EBEE-604CBAD578BC}"/>
              </a:ext>
            </a:extLst>
          </p:cNvPr>
          <p:cNvSpPr/>
          <p:nvPr/>
        </p:nvSpPr>
        <p:spPr>
          <a:xfrm>
            <a:off x="4542575" y="2008068"/>
            <a:ext cx="269507" cy="269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4E9C70-77FA-DEB6-DAD9-EB78F8CE8A22}"/>
              </a:ext>
            </a:extLst>
          </p:cNvPr>
          <p:cNvSpPr/>
          <p:nvPr/>
        </p:nvSpPr>
        <p:spPr>
          <a:xfrm>
            <a:off x="4812082" y="2008068"/>
            <a:ext cx="269507" cy="26950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D6DA4C-9203-44AE-0747-BCDC64493C92}"/>
              </a:ext>
            </a:extLst>
          </p:cNvPr>
          <p:cNvSpPr/>
          <p:nvPr/>
        </p:nvSpPr>
        <p:spPr>
          <a:xfrm>
            <a:off x="5081589" y="2008068"/>
            <a:ext cx="269507" cy="269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pic>
        <p:nvPicPr>
          <p:cNvPr id="10" name="Picture 9" descr="Icon&#10;&#10;Description automatically generated with medium confidence">
            <a:extLst>
              <a:ext uri="{FF2B5EF4-FFF2-40B4-BE49-F238E27FC236}">
                <a16:creationId xmlns:a16="http://schemas.microsoft.com/office/drawing/2014/main" id="{3937DF80-92BB-7FA0-32DE-3D4904BE1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302" y="2033811"/>
            <a:ext cx="207067" cy="2070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9942D53-665D-DB9D-25ED-ED2E25ADC4DA}"/>
              </a:ext>
            </a:extLst>
          </p:cNvPr>
          <p:cNvSpPr txBox="1"/>
          <p:nvPr/>
        </p:nvSpPr>
        <p:spPr>
          <a:xfrm>
            <a:off x="4483937" y="1743936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798B8D-7A2E-799F-8FA1-D55887CF2C75}"/>
              </a:ext>
            </a:extLst>
          </p:cNvPr>
          <p:cNvSpPr txBox="1"/>
          <p:nvPr/>
        </p:nvSpPr>
        <p:spPr>
          <a:xfrm>
            <a:off x="5021051" y="174268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2CE18F7-1F30-986C-5A39-B8624DA69720}"/>
              </a:ext>
            </a:extLst>
          </p:cNvPr>
          <p:cNvSpPr/>
          <p:nvPr/>
        </p:nvSpPr>
        <p:spPr>
          <a:xfrm>
            <a:off x="5784234" y="1555017"/>
            <a:ext cx="1145406" cy="11454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1DE658-1E71-F299-6633-F2B7BFBA0E85}"/>
              </a:ext>
            </a:extLst>
          </p:cNvPr>
          <p:cNvSpPr/>
          <p:nvPr/>
        </p:nvSpPr>
        <p:spPr>
          <a:xfrm>
            <a:off x="5957488" y="2008068"/>
            <a:ext cx="269507" cy="269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BE44C1-DCC5-DC63-A7D0-70C79722D3D0}"/>
              </a:ext>
            </a:extLst>
          </p:cNvPr>
          <p:cNvSpPr/>
          <p:nvPr/>
        </p:nvSpPr>
        <p:spPr>
          <a:xfrm>
            <a:off x="6226995" y="2008068"/>
            <a:ext cx="269507" cy="26950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0BCCF3-BB67-1787-41B8-21C5CBC2D7B1}"/>
              </a:ext>
            </a:extLst>
          </p:cNvPr>
          <p:cNvSpPr/>
          <p:nvPr/>
        </p:nvSpPr>
        <p:spPr>
          <a:xfrm>
            <a:off x="6496502" y="2008068"/>
            <a:ext cx="269507" cy="269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pic>
        <p:nvPicPr>
          <p:cNvPr id="17" name="Picture 16" descr="Icon&#10;&#10;Description automatically generated with medium confidence">
            <a:extLst>
              <a:ext uri="{FF2B5EF4-FFF2-40B4-BE49-F238E27FC236}">
                <a16:creationId xmlns:a16="http://schemas.microsoft.com/office/drawing/2014/main" id="{F503446A-E88A-7055-3EAE-D0D07E4D9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215" y="2033811"/>
            <a:ext cx="207067" cy="2070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418BFBA-24A2-8470-4295-E79593D1CF50}"/>
              </a:ext>
            </a:extLst>
          </p:cNvPr>
          <p:cNvSpPr txBox="1"/>
          <p:nvPr/>
        </p:nvSpPr>
        <p:spPr>
          <a:xfrm>
            <a:off x="5898850" y="1743936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9FDA35-C1C7-EBE1-6A2D-6004A372C355}"/>
              </a:ext>
            </a:extLst>
          </p:cNvPr>
          <p:cNvSpPr txBox="1"/>
          <p:nvPr/>
        </p:nvSpPr>
        <p:spPr>
          <a:xfrm>
            <a:off x="6435964" y="174268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134E74F-0302-F95B-6B9A-E41F1A38992F}"/>
              </a:ext>
            </a:extLst>
          </p:cNvPr>
          <p:cNvSpPr/>
          <p:nvPr/>
        </p:nvSpPr>
        <p:spPr>
          <a:xfrm>
            <a:off x="7199147" y="1555017"/>
            <a:ext cx="1145406" cy="11454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BD47BEF-D7B7-B299-539D-4DA5813A2ED7}"/>
              </a:ext>
            </a:extLst>
          </p:cNvPr>
          <p:cNvSpPr/>
          <p:nvPr/>
        </p:nvSpPr>
        <p:spPr>
          <a:xfrm>
            <a:off x="7372401" y="2008068"/>
            <a:ext cx="269507" cy="269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253F4EB-464E-C5E0-4721-CF67D56226D9}"/>
              </a:ext>
            </a:extLst>
          </p:cNvPr>
          <p:cNvSpPr/>
          <p:nvPr/>
        </p:nvSpPr>
        <p:spPr>
          <a:xfrm>
            <a:off x="7641908" y="2008068"/>
            <a:ext cx="269507" cy="26950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5969D01-9A16-2B46-73C0-7F4AE83EFA35}"/>
              </a:ext>
            </a:extLst>
          </p:cNvPr>
          <p:cNvSpPr/>
          <p:nvPr/>
        </p:nvSpPr>
        <p:spPr>
          <a:xfrm>
            <a:off x="7911415" y="2008068"/>
            <a:ext cx="269507" cy="269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pic>
        <p:nvPicPr>
          <p:cNvPr id="31" name="Picture 30" descr="Icon&#10;&#10;Description automatically generated with medium confidence">
            <a:extLst>
              <a:ext uri="{FF2B5EF4-FFF2-40B4-BE49-F238E27FC236}">
                <a16:creationId xmlns:a16="http://schemas.microsoft.com/office/drawing/2014/main" id="{ADA8216F-1A20-710D-6558-812241EE5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3128" y="2033811"/>
            <a:ext cx="207067" cy="20706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0506900-E23D-0EEC-3A2E-4F6F06102CDD}"/>
              </a:ext>
            </a:extLst>
          </p:cNvPr>
          <p:cNvSpPr txBox="1"/>
          <p:nvPr/>
        </p:nvSpPr>
        <p:spPr>
          <a:xfrm>
            <a:off x="7313763" y="1743936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AD9233-E221-D4C4-9CBC-629151E53FF4}"/>
              </a:ext>
            </a:extLst>
          </p:cNvPr>
          <p:cNvSpPr txBox="1"/>
          <p:nvPr/>
        </p:nvSpPr>
        <p:spPr>
          <a:xfrm>
            <a:off x="7850877" y="174268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0.9</a:t>
            </a:r>
          </a:p>
        </p:txBody>
      </p:sp>
      <p:sp>
        <p:nvSpPr>
          <p:cNvPr id="24" name="Rectangular Callout 23">
            <a:extLst>
              <a:ext uri="{FF2B5EF4-FFF2-40B4-BE49-F238E27FC236}">
                <a16:creationId xmlns:a16="http://schemas.microsoft.com/office/drawing/2014/main" id="{6D9CE5F7-4382-838C-E7AB-C8576D365666}"/>
              </a:ext>
            </a:extLst>
          </p:cNvPr>
          <p:cNvSpPr/>
          <p:nvPr/>
        </p:nvSpPr>
        <p:spPr>
          <a:xfrm>
            <a:off x="8248743" y="4157578"/>
            <a:ext cx="2012110" cy="472447"/>
          </a:xfrm>
          <a:prstGeom prst="wedgeRectCallout">
            <a:avLst>
              <a:gd name="adj1" fmla="val 18932"/>
              <a:gd name="adj2" fmla="val 67225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latin typeface="Lato" panose="020F0502020204030203" pitchFamily="34" charset="77"/>
              </a:rPr>
              <a:t>What is this?</a:t>
            </a:r>
          </a:p>
        </p:txBody>
      </p:sp>
    </p:spTree>
    <p:extLst>
      <p:ext uri="{BB962C8B-B14F-4D97-AF65-F5344CB8AC3E}">
        <p14:creationId xmlns:p14="http://schemas.microsoft.com/office/powerpoint/2010/main" val="28444355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5A4E6-72FF-B718-0604-0F47902FE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POMDP </a:t>
            </a:r>
            <a:r>
              <a:rPr lang="en-US" dirty="0">
                <a:sym typeface="Wingdings" pitchFamily="2" charset="2"/>
              </a:rPr>
              <a:t>→ </a:t>
            </a:r>
            <a:r>
              <a:rPr lang="en-US" dirty="0"/>
              <a:t>Belief MDP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F85DC6-3C4B-7503-A283-03F9519E62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Final equations to complete transition distribution: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𝑆𝐸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br>
                  <a:rPr lang="en-US" b="0" i="1" dirty="0">
                    <a:latin typeface="Cambria Math" panose="02040503050406030204" pitchFamily="18" charset="0"/>
                  </a:rPr>
                </a:b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F85DC6-3C4B-7503-A283-03F9519E62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18314" r="-603" b="-29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A7F44-D91C-BC3F-8020-4B4BC3DF2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F41740-1CB2-69AE-A68B-86114F265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47</a:t>
            </a:fld>
            <a:endParaRPr lang="en-US"/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191183A6-AF73-BE39-3E4A-FE21CFD2A83C}"/>
              </a:ext>
            </a:extLst>
          </p:cNvPr>
          <p:cNvSpPr/>
          <p:nvPr/>
        </p:nvSpPr>
        <p:spPr>
          <a:xfrm>
            <a:off x="2863007" y="3580579"/>
            <a:ext cx="3862534" cy="521402"/>
          </a:xfrm>
          <a:prstGeom prst="wedgeRectCallout">
            <a:avLst>
              <a:gd name="adj1" fmla="val -26752"/>
              <a:gd name="adj2" fmla="val -7964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77"/>
              </a:rPr>
              <a:t>Same as “state estimation” slide</a:t>
            </a:r>
          </a:p>
        </p:txBody>
      </p:sp>
    </p:spTree>
    <p:extLst>
      <p:ext uri="{BB962C8B-B14F-4D97-AF65-F5344CB8AC3E}">
        <p14:creationId xmlns:p14="http://schemas.microsoft.com/office/powerpoint/2010/main" val="31487161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14D15E-90D2-2FD4-13D2-0AC03FB4D2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92626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b="1" dirty="0"/>
                  <a:t>State space:</a:t>
                </a:r>
                <a:r>
                  <a:rPr lang="en-US" dirty="0"/>
                  <a:t> </a:t>
                </a:r>
                <a:r>
                  <a:rPr lang="en-US" i="1" dirty="0"/>
                  <a:t>beliefs</a:t>
                </a:r>
              </a:p>
              <a:p>
                <a:r>
                  <a:rPr lang="en-US" b="1" dirty="0"/>
                  <a:t>Action space:</a:t>
                </a:r>
                <a:r>
                  <a:rPr lang="en-US" dirty="0"/>
                  <a:t> same</a:t>
                </a:r>
              </a:p>
              <a:p>
                <a:r>
                  <a:rPr lang="en-US" b="1" dirty="0"/>
                  <a:t>Rewards: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i="1" dirty="0"/>
              </a:p>
              <a:p>
                <a:r>
                  <a:rPr lang="en-US" b="1" dirty="0"/>
                  <a:t>Transitions: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+1 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.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𝑆𝐸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.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en-US" b="1" dirty="0"/>
                  <a:t>Horizon:</a:t>
                </a:r>
                <a:r>
                  <a:rPr lang="en-US" dirty="0"/>
                  <a:t> if finite or infinite, same. Indefinite: convert to infinite. (Why?)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14D15E-90D2-2FD4-13D2-0AC03FB4D2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92626" cy="4351338"/>
              </a:xfrm>
              <a:blipFill>
                <a:blip r:embed="rId2"/>
                <a:stretch>
                  <a:fillRect l="-941" t="-11047" b="-84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3628C9F3-8BB4-083D-F0E1-0239394E7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POMDP </a:t>
            </a:r>
            <a:r>
              <a:rPr lang="en-US" dirty="0">
                <a:sym typeface="Wingdings" pitchFamily="2" charset="2"/>
              </a:rPr>
              <a:t>→ </a:t>
            </a:r>
            <a:r>
              <a:rPr lang="en-US" dirty="0"/>
              <a:t>Belief MDP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677CDC-B7B9-E99E-D49C-1E21D2E4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72016B-B217-2D94-2671-20420A0D7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48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627D060-334F-8D01-3BA1-461712B50649}"/>
              </a:ext>
            </a:extLst>
          </p:cNvPr>
          <p:cNvSpPr/>
          <p:nvPr/>
        </p:nvSpPr>
        <p:spPr>
          <a:xfrm>
            <a:off x="4369321" y="1555017"/>
            <a:ext cx="1145406" cy="11454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73CF47-8181-B58D-EBEE-604CBAD578BC}"/>
              </a:ext>
            </a:extLst>
          </p:cNvPr>
          <p:cNvSpPr/>
          <p:nvPr/>
        </p:nvSpPr>
        <p:spPr>
          <a:xfrm>
            <a:off x="4542575" y="2008068"/>
            <a:ext cx="269507" cy="269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4E9C70-77FA-DEB6-DAD9-EB78F8CE8A22}"/>
              </a:ext>
            </a:extLst>
          </p:cNvPr>
          <p:cNvSpPr/>
          <p:nvPr/>
        </p:nvSpPr>
        <p:spPr>
          <a:xfrm>
            <a:off x="4812082" y="2008068"/>
            <a:ext cx="269507" cy="26950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D6DA4C-9203-44AE-0747-BCDC64493C92}"/>
              </a:ext>
            </a:extLst>
          </p:cNvPr>
          <p:cNvSpPr/>
          <p:nvPr/>
        </p:nvSpPr>
        <p:spPr>
          <a:xfrm>
            <a:off x="5081589" y="2008068"/>
            <a:ext cx="269507" cy="269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pic>
        <p:nvPicPr>
          <p:cNvPr id="10" name="Picture 9" descr="Icon&#10;&#10;Description automatically generated with medium confidence">
            <a:extLst>
              <a:ext uri="{FF2B5EF4-FFF2-40B4-BE49-F238E27FC236}">
                <a16:creationId xmlns:a16="http://schemas.microsoft.com/office/drawing/2014/main" id="{3937DF80-92BB-7FA0-32DE-3D4904BE1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302" y="2033811"/>
            <a:ext cx="207067" cy="2070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9942D53-665D-DB9D-25ED-ED2E25ADC4DA}"/>
              </a:ext>
            </a:extLst>
          </p:cNvPr>
          <p:cNvSpPr txBox="1"/>
          <p:nvPr/>
        </p:nvSpPr>
        <p:spPr>
          <a:xfrm>
            <a:off x="4483937" y="1743936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798B8D-7A2E-799F-8FA1-D55887CF2C75}"/>
              </a:ext>
            </a:extLst>
          </p:cNvPr>
          <p:cNvSpPr txBox="1"/>
          <p:nvPr/>
        </p:nvSpPr>
        <p:spPr>
          <a:xfrm>
            <a:off x="5021051" y="174268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2CE18F7-1F30-986C-5A39-B8624DA69720}"/>
              </a:ext>
            </a:extLst>
          </p:cNvPr>
          <p:cNvSpPr/>
          <p:nvPr/>
        </p:nvSpPr>
        <p:spPr>
          <a:xfrm>
            <a:off x="5784234" y="1555017"/>
            <a:ext cx="1145406" cy="11454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1DE658-1E71-F299-6633-F2B7BFBA0E85}"/>
              </a:ext>
            </a:extLst>
          </p:cNvPr>
          <p:cNvSpPr/>
          <p:nvPr/>
        </p:nvSpPr>
        <p:spPr>
          <a:xfrm>
            <a:off x="5957488" y="2008068"/>
            <a:ext cx="269507" cy="269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BE44C1-DCC5-DC63-A7D0-70C79722D3D0}"/>
              </a:ext>
            </a:extLst>
          </p:cNvPr>
          <p:cNvSpPr/>
          <p:nvPr/>
        </p:nvSpPr>
        <p:spPr>
          <a:xfrm>
            <a:off x="6226995" y="2008068"/>
            <a:ext cx="269507" cy="26950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0BCCF3-BB67-1787-41B8-21C5CBC2D7B1}"/>
              </a:ext>
            </a:extLst>
          </p:cNvPr>
          <p:cNvSpPr/>
          <p:nvPr/>
        </p:nvSpPr>
        <p:spPr>
          <a:xfrm>
            <a:off x="6496502" y="2008068"/>
            <a:ext cx="269507" cy="269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pic>
        <p:nvPicPr>
          <p:cNvPr id="17" name="Picture 16" descr="Icon&#10;&#10;Description automatically generated with medium confidence">
            <a:extLst>
              <a:ext uri="{FF2B5EF4-FFF2-40B4-BE49-F238E27FC236}">
                <a16:creationId xmlns:a16="http://schemas.microsoft.com/office/drawing/2014/main" id="{F503446A-E88A-7055-3EAE-D0D07E4D9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215" y="2033811"/>
            <a:ext cx="207067" cy="2070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418BFBA-24A2-8470-4295-E79593D1CF50}"/>
              </a:ext>
            </a:extLst>
          </p:cNvPr>
          <p:cNvSpPr txBox="1"/>
          <p:nvPr/>
        </p:nvSpPr>
        <p:spPr>
          <a:xfrm>
            <a:off x="5898850" y="1743936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9FDA35-C1C7-EBE1-6A2D-6004A372C355}"/>
              </a:ext>
            </a:extLst>
          </p:cNvPr>
          <p:cNvSpPr txBox="1"/>
          <p:nvPr/>
        </p:nvSpPr>
        <p:spPr>
          <a:xfrm>
            <a:off x="6435964" y="174268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134E74F-0302-F95B-6B9A-E41F1A38992F}"/>
              </a:ext>
            </a:extLst>
          </p:cNvPr>
          <p:cNvSpPr/>
          <p:nvPr/>
        </p:nvSpPr>
        <p:spPr>
          <a:xfrm>
            <a:off x="7199147" y="1555017"/>
            <a:ext cx="1145406" cy="11454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BD47BEF-D7B7-B299-539D-4DA5813A2ED7}"/>
              </a:ext>
            </a:extLst>
          </p:cNvPr>
          <p:cNvSpPr/>
          <p:nvPr/>
        </p:nvSpPr>
        <p:spPr>
          <a:xfrm>
            <a:off x="7372401" y="2008068"/>
            <a:ext cx="269507" cy="269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253F4EB-464E-C5E0-4721-CF67D56226D9}"/>
              </a:ext>
            </a:extLst>
          </p:cNvPr>
          <p:cNvSpPr/>
          <p:nvPr/>
        </p:nvSpPr>
        <p:spPr>
          <a:xfrm>
            <a:off x="7641908" y="2008068"/>
            <a:ext cx="269507" cy="26950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5969D01-9A16-2B46-73C0-7F4AE83EFA35}"/>
              </a:ext>
            </a:extLst>
          </p:cNvPr>
          <p:cNvSpPr/>
          <p:nvPr/>
        </p:nvSpPr>
        <p:spPr>
          <a:xfrm>
            <a:off x="7911415" y="2008068"/>
            <a:ext cx="269507" cy="269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pic>
        <p:nvPicPr>
          <p:cNvPr id="31" name="Picture 30" descr="Icon&#10;&#10;Description automatically generated with medium confidence">
            <a:extLst>
              <a:ext uri="{FF2B5EF4-FFF2-40B4-BE49-F238E27FC236}">
                <a16:creationId xmlns:a16="http://schemas.microsoft.com/office/drawing/2014/main" id="{ADA8216F-1A20-710D-6558-812241EE5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3128" y="2033811"/>
            <a:ext cx="207067" cy="20706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0506900-E23D-0EEC-3A2E-4F6F06102CDD}"/>
              </a:ext>
            </a:extLst>
          </p:cNvPr>
          <p:cNvSpPr txBox="1"/>
          <p:nvPr/>
        </p:nvSpPr>
        <p:spPr>
          <a:xfrm>
            <a:off x="7313763" y="1743936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AD9233-E221-D4C4-9CBC-629151E53FF4}"/>
              </a:ext>
            </a:extLst>
          </p:cNvPr>
          <p:cNvSpPr txBox="1"/>
          <p:nvPr/>
        </p:nvSpPr>
        <p:spPr>
          <a:xfrm>
            <a:off x="7850877" y="174268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0.9</a:t>
            </a:r>
          </a:p>
        </p:txBody>
      </p:sp>
    </p:spTree>
    <p:extLst>
      <p:ext uri="{BB962C8B-B14F-4D97-AF65-F5344CB8AC3E}">
        <p14:creationId xmlns:p14="http://schemas.microsoft.com/office/powerpoint/2010/main" val="32679863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A61A6-3361-3A40-1D8E-D9807339B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r>
              <a:rPr lang="en-US" sz="2800" dirty="0">
                <a:hlinkClick r:id="rId2"/>
              </a:rPr>
              <a:t>https://github.com/rpmml/rpmml-code/blob/main/scripts/treasure_hunt_pomdp_walkthrough.py</a:t>
            </a:r>
            <a:r>
              <a:rPr lang="en-US" sz="2800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F0027-13AA-7873-825F-53EFD532B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7B58E3-5070-A590-86BD-D627E4DCC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65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1313F0-7574-B0A0-0319-A86EB4BF6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8010D6-3C28-A836-F51D-149D45F8D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A2060099-932A-9345-A983-616282D95534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E7B67CD-1752-4AAD-1007-183A9CC12A7C}"/>
                  </a:ext>
                </a:extLst>
              </p:cNvPr>
              <p:cNvSpPr/>
              <p:nvPr/>
            </p:nvSpPr>
            <p:spPr>
              <a:xfrm>
                <a:off x="1950593" y="1264965"/>
                <a:ext cx="876300" cy="8763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E7B67CD-1752-4AAD-1007-183A9CC12A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593" y="1264965"/>
                <a:ext cx="876300" cy="8763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26B98F4-F744-DB2C-2891-4111E39BF1F4}"/>
                  </a:ext>
                </a:extLst>
              </p:cNvPr>
              <p:cNvSpPr/>
              <p:nvPr/>
            </p:nvSpPr>
            <p:spPr>
              <a:xfrm>
                <a:off x="3995293" y="1264965"/>
                <a:ext cx="876300" cy="8763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2000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26B98F4-F744-DB2C-2891-4111E39BF1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293" y="1264965"/>
                <a:ext cx="876300" cy="8763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E833D35-EBED-B8F0-B01E-31F8B7AC93E7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2826893" y="1703115"/>
            <a:ext cx="11684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CEE55FF-DE47-9C20-6EBC-A9DF897FE548}"/>
              </a:ext>
            </a:extLst>
          </p:cNvPr>
          <p:cNvSpPr/>
          <p:nvPr/>
        </p:nvSpPr>
        <p:spPr>
          <a:xfrm>
            <a:off x="1632149" y="832021"/>
            <a:ext cx="4819449" cy="18859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CACCE60D-C6C5-6012-98EA-06CEEFD11FEE}"/>
                  </a:ext>
                </a:extLst>
              </p:cNvPr>
              <p:cNvSpPr/>
              <p:nvPr/>
            </p:nvSpPr>
            <p:spPr>
              <a:xfrm>
                <a:off x="2025488" y="4636281"/>
                <a:ext cx="876300" cy="8763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CACCE60D-C6C5-6012-98EA-06CEEFD11F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488" y="4636281"/>
                <a:ext cx="876300" cy="8763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90CB307-6ADD-38AC-7A37-3A314A23F55A}"/>
                  </a:ext>
                </a:extLst>
              </p:cNvPr>
              <p:cNvSpPr/>
              <p:nvPr/>
            </p:nvSpPr>
            <p:spPr>
              <a:xfrm>
                <a:off x="4060292" y="4649662"/>
                <a:ext cx="876300" cy="8763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2000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90CB307-6ADD-38AC-7A37-3A314A23F5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0292" y="4649662"/>
                <a:ext cx="876300" cy="8763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E320C8-A440-B883-DA02-BB629D988D6B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>
            <a:off x="2901788" y="5074431"/>
            <a:ext cx="1158504" cy="133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7D9F1D0-FD49-8970-B3B8-CE4677299AE4}"/>
              </a:ext>
            </a:extLst>
          </p:cNvPr>
          <p:cNvSpPr/>
          <p:nvPr/>
        </p:nvSpPr>
        <p:spPr>
          <a:xfrm>
            <a:off x="1632150" y="2892991"/>
            <a:ext cx="4819448" cy="31487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8C957A7-403D-4447-883C-553677661909}"/>
                  </a:ext>
                </a:extLst>
              </p:cNvPr>
              <p:cNvSpPr/>
              <p:nvPr/>
            </p:nvSpPr>
            <p:spPr>
              <a:xfrm>
                <a:off x="3138573" y="3487726"/>
                <a:ext cx="607988" cy="611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8C957A7-403D-4447-883C-5536776619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573" y="3487726"/>
                <a:ext cx="607988" cy="6118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Diamond 25">
                <a:extLst>
                  <a:ext uri="{FF2B5EF4-FFF2-40B4-BE49-F238E27FC236}">
                    <a16:creationId xmlns:a16="http://schemas.microsoft.com/office/drawing/2014/main" id="{2121CA89-6BB7-CEB2-3228-5F7E4AA7285F}"/>
                  </a:ext>
                </a:extLst>
              </p:cNvPr>
              <p:cNvSpPr/>
              <p:nvPr/>
            </p:nvSpPr>
            <p:spPr>
              <a:xfrm>
                <a:off x="2056796" y="3381553"/>
                <a:ext cx="806594" cy="824179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6" name="Diamond 25">
                <a:extLst>
                  <a:ext uri="{FF2B5EF4-FFF2-40B4-BE49-F238E27FC236}">
                    <a16:creationId xmlns:a16="http://schemas.microsoft.com/office/drawing/2014/main" id="{2121CA89-6BB7-CEB2-3228-5F7E4AA728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796" y="3381553"/>
                <a:ext cx="806594" cy="824179"/>
              </a:xfrm>
              <a:prstGeom prst="diamond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Diamond 27">
                <a:extLst>
                  <a:ext uri="{FF2B5EF4-FFF2-40B4-BE49-F238E27FC236}">
                    <a16:creationId xmlns:a16="http://schemas.microsoft.com/office/drawing/2014/main" id="{3227F492-BA96-4B92-3A2F-2CB5FB725354}"/>
                  </a:ext>
                </a:extLst>
              </p:cNvPr>
              <p:cNvSpPr/>
              <p:nvPr/>
            </p:nvSpPr>
            <p:spPr>
              <a:xfrm>
                <a:off x="4095145" y="3381553"/>
                <a:ext cx="806594" cy="824179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2000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8" name="Diamond 27">
                <a:extLst>
                  <a:ext uri="{FF2B5EF4-FFF2-40B4-BE49-F238E27FC236}">
                    <a16:creationId xmlns:a16="http://schemas.microsoft.com/office/drawing/2014/main" id="{3227F492-BA96-4B92-3A2F-2CB5FB7253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145" y="3381553"/>
                <a:ext cx="806594" cy="824179"/>
              </a:xfrm>
              <a:prstGeom prst="diamond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EF908CA-08AD-C8EA-96DF-17D3D011416A}"/>
              </a:ext>
            </a:extLst>
          </p:cNvPr>
          <p:cNvCxnSpPr>
            <a:cxnSpLocks/>
            <a:stCxn id="15" idx="0"/>
            <a:endCxn id="26" idx="2"/>
          </p:cNvCxnSpPr>
          <p:nvPr/>
        </p:nvCxnSpPr>
        <p:spPr>
          <a:xfrm flipH="1" flipV="1">
            <a:off x="2460093" y="4205732"/>
            <a:ext cx="3545" cy="43054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6BEF56F-9DC7-0509-6A92-7437001B8C87}"/>
              </a:ext>
            </a:extLst>
          </p:cNvPr>
          <p:cNvCxnSpPr>
            <a:cxnSpLocks/>
            <a:stCxn id="16" idx="0"/>
            <a:endCxn id="28" idx="2"/>
          </p:cNvCxnSpPr>
          <p:nvPr/>
        </p:nvCxnSpPr>
        <p:spPr>
          <a:xfrm flipV="1">
            <a:off x="4498442" y="4205732"/>
            <a:ext cx="0" cy="4439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4F30A64-EE80-5DEB-D376-AB72FED68C68}"/>
              </a:ext>
            </a:extLst>
          </p:cNvPr>
          <p:cNvCxnSpPr>
            <a:cxnSpLocks/>
            <a:stCxn id="15" idx="7"/>
          </p:cNvCxnSpPr>
          <p:nvPr/>
        </p:nvCxnSpPr>
        <p:spPr>
          <a:xfrm flipV="1">
            <a:off x="2773457" y="4001743"/>
            <a:ext cx="1577298" cy="7628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3610DE0E-B0DB-363D-C4FD-92812976CF26}"/>
                  </a:ext>
                </a:extLst>
              </p:cNvPr>
              <p:cNvSpPr/>
              <p:nvPr/>
            </p:nvSpPr>
            <p:spPr>
              <a:xfrm>
                <a:off x="6950896" y="921418"/>
                <a:ext cx="750912" cy="7509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3610DE0E-B0DB-363D-C4FD-92812976CF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896" y="921418"/>
                <a:ext cx="750912" cy="750912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5994D7BE-8339-4986-D61D-DFCE1DC968BA}"/>
                  </a:ext>
                </a:extLst>
              </p:cNvPr>
              <p:cNvSpPr/>
              <p:nvPr/>
            </p:nvSpPr>
            <p:spPr>
              <a:xfrm>
                <a:off x="8995596" y="921418"/>
                <a:ext cx="750912" cy="7509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2000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5994D7BE-8339-4986-D61D-DFCE1DC968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596" y="921418"/>
                <a:ext cx="750912" cy="750912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1B503C3-2BC3-2ECA-D9DE-262DA2CA5AC6}"/>
              </a:ext>
            </a:extLst>
          </p:cNvPr>
          <p:cNvCxnSpPr>
            <a:cxnSpLocks/>
            <a:stCxn id="61" idx="6"/>
            <a:endCxn id="62" idx="2"/>
          </p:cNvCxnSpPr>
          <p:nvPr/>
        </p:nvCxnSpPr>
        <p:spPr>
          <a:xfrm>
            <a:off x="7701808" y="1296874"/>
            <a:ext cx="129378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4BB8EFC4-BEFE-C930-A0B1-44A32B0820C9}"/>
              </a:ext>
            </a:extLst>
          </p:cNvPr>
          <p:cNvSpPr/>
          <p:nvPr/>
        </p:nvSpPr>
        <p:spPr>
          <a:xfrm>
            <a:off x="6534350" y="834130"/>
            <a:ext cx="4819450" cy="18859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84CCCE7-B04C-E02B-28B2-A2CCF1FC9484}"/>
              </a:ext>
            </a:extLst>
          </p:cNvPr>
          <p:cNvSpPr txBox="1"/>
          <p:nvPr/>
        </p:nvSpPr>
        <p:spPr>
          <a:xfrm>
            <a:off x="10035699" y="1232016"/>
            <a:ext cx="9957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Lato" panose="020F0502020204030203" pitchFamily="34" charset="77"/>
              </a:rPr>
              <a:t>Hidden</a:t>
            </a:r>
            <a:br>
              <a:rPr lang="en-US" b="1" dirty="0">
                <a:latin typeface="Lato" panose="020F0502020204030203" pitchFamily="34" charset="77"/>
              </a:rPr>
            </a:br>
            <a:r>
              <a:rPr lang="en-US" b="1" dirty="0">
                <a:latin typeface="Lato" panose="020F0502020204030203" pitchFamily="34" charset="77"/>
              </a:rPr>
              <a:t>Markov</a:t>
            </a:r>
            <a:br>
              <a:rPr lang="en-US" b="1" dirty="0">
                <a:latin typeface="Lato" panose="020F0502020204030203" pitchFamily="34" charset="77"/>
              </a:rPr>
            </a:br>
            <a:r>
              <a:rPr lang="en-US" b="1" dirty="0">
                <a:latin typeface="Lato" panose="020F0502020204030203" pitchFamily="34" charset="77"/>
              </a:rPr>
              <a:t>Model</a:t>
            </a:r>
          </a:p>
          <a:p>
            <a:r>
              <a:rPr lang="en-US" b="1" dirty="0">
                <a:latin typeface="Lato" panose="020F0502020204030203" pitchFamily="34" charset="77"/>
              </a:rPr>
              <a:t>(HMM)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F533BCE4-5994-5F84-71CA-DB34844D4090}"/>
                  </a:ext>
                </a:extLst>
              </p:cNvPr>
              <p:cNvSpPr/>
              <p:nvPr/>
            </p:nvSpPr>
            <p:spPr>
              <a:xfrm>
                <a:off x="6950896" y="1865139"/>
                <a:ext cx="750912" cy="7509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F533BCE4-5994-5F84-71CA-DB34844D40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896" y="1865139"/>
                <a:ext cx="750912" cy="750912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96B960C7-2EBF-6D09-0F6E-900E236D3231}"/>
                  </a:ext>
                </a:extLst>
              </p:cNvPr>
              <p:cNvSpPr/>
              <p:nvPr/>
            </p:nvSpPr>
            <p:spPr>
              <a:xfrm>
                <a:off x="8995596" y="1865139"/>
                <a:ext cx="750912" cy="7509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2000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96B960C7-2EBF-6D09-0F6E-900E236D32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596" y="1865139"/>
                <a:ext cx="750912" cy="750912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4B1095B-A707-B142-FA7B-E3068BAE4A25}"/>
              </a:ext>
            </a:extLst>
          </p:cNvPr>
          <p:cNvCxnSpPr>
            <a:cxnSpLocks/>
            <a:stCxn id="61" idx="4"/>
            <a:endCxn id="69" idx="0"/>
          </p:cNvCxnSpPr>
          <p:nvPr/>
        </p:nvCxnSpPr>
        <p:spPr>
          <a:xfrm>
            <a:off x="7326352" y="1672330"/>
            <a:ext cx="0" cy="19280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961A936-5C15-7C86-E4D9-F2B5A31B5E5F}"/>
              </a:ext>
            </a:extLst>
          </p:cNvPr>
          <p:cNvCxnSpPr>
            <a:cxnSpLocks/>
            <a:stCxn id="62" idx="4"/>
            <a:endCxn id="70" idx="0"/>
          </p:cNvCxnSpPr>
          <p:nvPr/>
        </p:nvCxnSpPr>
        <p:spPr>
          <a:xfrm>
            <a:off x="9371052" y="1672330"/>
            <a:ext cx="0" cy="19280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A9A2909-4258-FEC0-E9F3-5CBBE7A644E0}"/>
              </a:ext>
            </a:extLst>
          </p:cNvPr>
          <p:cNvCxnSpPr>
            <a:cxnSpLocks/>
            <a:stCxn id="21" idx="3"/>
            <a:endCxn id="28" idx="1"/>
          </p:cNvCxnSpPr>
          <p:nvPr/>
        </p:nvCxnSpPr>
        <p:spPr>
          <a:xfrm>
            <a:off x="3746561" y="3793642"/>
            <a:ext cx="348584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0086AB2-F68D-6AF7-475F-ACFC4AEF74D3}"/>
              </a:ext>
            </a:extLst>
          </p:cNvPr>
          <p:cNvCxnSpPr>
            <a:cxnSpLocks/>
            <a:stCxn id="21" idx="2"/>
            <a:endCxn id="16" idx="1"/>
          </p:cNvCxnSpPr>
          <p:nvPr/>
        </p:nvCxnSpPr>
        <p:spPr>
          <a:xfrm>
            <a:off x="3442567" y="4099558"/>
            <a:ext cx="746056" cy="6784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7FD05083-9447-5831-E89F-A05C7BCB2FC9}"/>
              </a:ext>
            </a:extLst>
          </p:cNvPr>
          <p:cNvSpPr txBox="1"/>
          <p:nvPr/>
        </p:nvSpPr>
        <p:spPr>
          <a:xfrm>
            <a:off x="343300" y="1601349"/>
            <a:ext cx="119135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ato" panose="020F0502020204030203" pitchFamily="34" charset="77"/>
              </a:rPr>
              <a:t>Passive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BCC1F45-5579-764F-7591-52834571AE73}"/>
              </a:ext>
            </a:extLst>
          </p:cNvPr>
          <p:cNvSpPr txBox="1"/>
          <p:nvPr/>
        </p:nvSpPr>
        <p:spPr>
          <a:xfrm>
            <a:off x="396198" y="4229173"/>
            <a:ext cx="105189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ato" panose="020F0502020204030203" pitchFamily="34" charset="77"/>
              </a:rPr>
              <a:t>Active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AC3F570-2438-EB77-E684-F1B895797E76}"/>
              </a:ext>
            </a:extLst>
          </p:cNvPr>
          <p:cNvSpPr txBox="1"/>
          <p:nvPr/>
        </p:nvSpPr>
        <p:spPr>
          <a:xfrm>
            <a:off x="2863390" y="272782"/>
            <a:ext cx="223009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Lato" panose="020F0502020204030203" pitchFamily="34" charset="77"/>
              </a:rPr>
              <a:t>Fully Observed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6A50841-EBEA-6579-8DA9-005FB27943E6}"/>
              </a:ext>
            </a:extLst>
          </p:cNvPr>
          <p:cNvSpPr txBox="1"/>
          <p:nvPr/>
        </p:nvSpPr>
        <p:spPr>
          <a:xfrm>
            <a:off x="7594186" y="272782"/>
            <a:ext cx="269977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Lato" panose="020F0502020204030203" pitchFamily="34" charset="77"/>
              </a:rPr>
              <a:t>Partially Observed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0F8C172E-E068-DB3E-074B-02901DD32BB7}"/>
                  </a:ext>
                </a:extLst>
              </p:cNvPr>
              <p:cNvSpPr/>
              <p:nvPr/>
            </p:nvSpPr>
            <p:spPr>
              <a:xfrm>
                <a:off x="6943439" y="4151787"/>
                <a:ext cx="765826" cy="76582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0F8C172E-E068-DB3E-074B-02901DD32B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439" y="4151787"/>
                <a:ext cx="765826" cy="765826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AD011DC0-1AF0-2F66-7A54-9506E0768575}"/>
                  </a:ext>
                </a:extLst>
              </p:cNvPr>
              <p:cNvSpPr/>
              <p:nvPr/>
            </p:nvSpPr>
            <p:spPr>
              <a:xfrm>
                <a:off x="8981788" y="4151787"/>
                <a:ext cx="765826" cy="76582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AD011DC0-1AF0-2F66-7A54-9506E07685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1788" y="4151787"/>
                <a:ext cx="765826" cy="765826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DB5DC38-C77C-69A8-1E71-41E46E541D5B}"/>
              </a:ext>
            </a:extLst>
          </p:cNvPr>
          <p:cNvCxnSpPr>
            <a:stCxn id="103" idx="6"/>
            <a:endCxn id="104" idx="2"/>
          </p:cNvCxnSpPr>
          <p:nvPr/>
        </p:nvCxnSpPr>
        <p:spPr>
          <a:xfrm>
            <a:off x="7709265" y="4534700"/>
            <a:ext cx="127252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01BDE07-9313-B0DA-BD17-33245ACEC844}"/>
              </a:ext>
            </a:extLst>
          </p:cNvPr>
          <p:cNvSpPr/>
          <p:nvPr/>
        </p:nvSpPr>
        <p:spPr>
          <a:xfrm>
            <a:off x="6523287" y="2893924"/>
            <a:ext cx="4819450" cy="31487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B8E5F348-9E1F-5607-1964-BAE3C07318ED}"/>
                  </a:ext>
                </a:extLst>
              </p:cNvPr>
              <p:cNvSpPr/>
              <p:nvPr/>
            </p:nvSpPr>
            <p:spPr>
              <a:xfrm>
                <a:off x="8060069" y="3096279"/>
                <a:ext cx="531340" cy="5346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B8E5F348-9E1F-5607-1964-BAE3C07318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0069" y="3096279"/>
                <a:ext cx="531340" cy="5346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Diamond 107">
                <a:extLst>
                  <a:ext uri="{FF2B5EF4-FFF2-40B4-BE49-F238E27FC236}">
                    <a16:creationId xmlns:a16="http://schemas.microsoft.com/office/drawing/2014/main" id="{2D488BE7-2EA2-BC3B-022B-DCD10B14DAF1}"/>
                  </a:ext>
                </a:extLst>
              </p:cNvPr>
              <p:cNvSpPr/>
              <p:nvPr/>
            </p:nvSpPr>
            <p:spPr>
              <a:xfrm>
                <a:off x="6978292" y="2990107"/>
                <a:ext cx="704908" cy="720276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8" name="Diamond 107">
                <a:extLst>
                  <a:ext uri="{FF2B5EF4-FFF2-40B4-BE49-F238E27FC236}">
                    <a16:creationId xmlns:a16="http://schemas.microsoft.com/office/drawing/2014/main" id="{2D488BE7-2EA2-BC3B-022B-DCD10B14DA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292" y="2990107"/>
                <a:ext cx="704908" cy="720276"/>
              </a:xfrm>
              <a:prstGeom prst="diamond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Diamond 108">
                <a:extLst>
                  <a:ext uri="{FF2B5EF4-FFF2-40B4-BE49-F238E27FC236}">
                    <a16:creationId xmlns:a16="http://schemas.microsoft.com/office/drawing/2014/main" id="{8A35DE52-01D9-2625-3667-534918978029}"/>
                  </a:ext>
                </a:extLst>
              </p:cNvPr>
              <p:cNvSpPr/>
              <p:nvPr/>
            </p:nvSpPr>
            <p:spPr>
              <a:xfrm>
                <a:off x="9016641" y="2990107"/>
                <a:ext cx="704908" cy="720276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9" name="Diamond 108">
                <a:extLst>
                  <a:ext uri="{FF2B5EF4-FFF2-40B4-BE49-F238E27FC236}">
                    <a16:creationId xmlns:a16="http://schemas.microsoft.com/office/drawing/2014/main" id="{8A35DE52-01D9-2625-3667-5349189780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6641" y="2990107"/>
                <a:ext cx="704908" cy="720276"/>
              </a:xfrm>
              <a:prstGeom prst="diamond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9C2EC9F-838F-9531-4CE0-57FCD3BD70C6}"/>
              </a:ext>
            </a:extLst>
          </p:cNvPr>
          <p:cNvCxnSpPr>
            <a:cxnSpLocks/>
            <a:stCxn id="103" idx="0"/>
            <a:endCxn id="108" idx="2"/>
          </p:cNvCxnSpPr>
          <p:nvPr/>
        </p:nvCxnSpPr>
        <p:spPr>
          <a:xfrm flipV="1">
            <a:off x="7326352" y="3710383"/>
            <a:ext cx="4394" cy="4414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E2B4BD8-13BE-DC82-4CB9-6EA25E471B4D}"/>
              </a:ext>
            </a:extLst>
          </p:cNvPr>
          <p:cNvCxnSpPr>
            <a:cxnSpLocks/>
            <a:stCxn id="104" idx="0"/>
            <a:endCxn id="109" idx="2"/>
          </p:cNvCxnSpPr>
          <p:nvPr/>
        </p:nvCxnSpPr>
        <p:spPr>
          <a:xfrm flipV="1">
            <a:off x="9364701" y="3710383"/>
            <a:ext cx="4394" cy="4414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462FC76-0B8A-10F0-8A9A-8E5C93A7F856}"/>
              </a:ext>
            </a:extLst>
          </p:cNvPr>
          <p:cNvCxnSpPr>
            <a:cxnSpLocks/>
            <a:stCxn id="103" idx="7"/>
          </p:cNvCxnSpPr>
          <p:nvPr/>
        </p:nvCxnSpPr>
        <p:spPr>
          <a:xfrm flipV="1">
            <a:off x="7597112" y="3617595"/>
            <a:ext cx="1639895" cy="6463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FAE31E62-04C7-3033-E9E6-2EF0DB71EF29}"/>
              </a:ext>
            </a:extLst>
          </p:cNvPr>
          <p:cNvCxnSpPr>
            <a:cxnSpLocks/>
            <a:stCxn id="107" idx="3"/>
            <a:endCxn id="109" idx="1"/>
          </p:cNvCxnSpPr>
          <p:nvPr/>
        </p:nvCxnSpPr>
        <p:spPr>
          <a:xfrm flipV="1">
            <a:off x="8591409" y="3350245"/>
            <a:ext cx="425232" cy="1338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D79A4D8-C420-9AA3-5E7B-05D4FA4011CD}"/>
              </a:ext>
            </a:extLst>
          </p:cNvPr>
          <p:cNvCxnSpPr>
            <a:cxnSpLocks/>
            <a:stCxn id="107" idx="2"/>
            <a:endCxn id="104" idx="1"/>
          </p:cNvCxnSpPr>
          <p:nvPr/>
        </p:nvCxnSpPr>
        <p:spPr>
          <a:xfrm>
            <a:off x="8325739" y="3630978"/>
            <a:ext cx="768202" cy="63296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AF092A8A-9DC1-AA9D-4596-1CC5B20BA184}"/>
              </a:ext>
            </a:extLst>
          </p:cNvPr>
          <p:cNvSpPr txBox="1"/>
          <p:nvPr/>
        </p:nvSpPr>
        <p:spPr>
          <a:xfrm>
            <a:off x="10026025" y="3630978"/>
            <a:ext cx="19883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panose="020F0502020204030203" pitchFamily="34" charset="77"/>
              </a:rPr>
              <a:t>Partially Observed</a:t>
            </a:r>
            <a:br>
              <a:rPr lang="en-US" b="1" dirty="0">
                <a:latin typeface="Lato" panose="020F0502020204030203" pitchFamily="34" charset="77"/>
              </a:rPr>
            </a:br>
            <a:r>
              <a:rPr lang="en-US" b="1" dirty="0">
                <a:latin typeface="Lato" panose="020F0502020204030203" pitchFamily="34" charset="77"/>
              </a:rPr>
              <a:t>Markov</a:t>
            </a:r>
          </a:p>
          <a:p>
            <a:r>
              <a:rPr lang="en-US" b="1" dirty="0">
                <a:latin typeface="Lato" panose="020F0502020204030203" pitchFamily="34" charset="77"/>
              </a:rPr>
              <a:t>Decision</a:t>
            </a:r>
            <a:br>
              <a:rPr lang="en-US" b="1" dirty="0">
                <a:latin typeface="Lato" panose="020F0502020204030203" pitchFamily="34" charset="77"/>
              </a:rPr>
            </a:br>
            <a:r>
              <a:rPr lang="en-US" b="1" dirty="0">
                <a:latin typeface="Lato" panose="020F0502020204030203" pitchFamily="34" charset="77"/>
              </a:rPr>
              <a:t>Process</a:t>
            </a:r>
          </a:p>
          <a:p>
            <a:r>
              <a:rPr lang="en-US" b="1" dirty="0">
                <a:latin typeface="Lato" panose="020F0502020204030203" pitchFamily="34" charset="77"/>
              </a:rPr>
              <a:t>(POMDP)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F52D96A6-399F-D1E1-8FCE-9121D7D69F5A}"/>
                  </a:ext>
                </a:extLst>
              </p:cNvPr>
              <p:cNvSpPr/>
              <p:nvPr/>
            </p:nvSpPr>
            <p:spPr>
              <a:xfrm>
                <a:off x="6950896" y="5129527"/>
                <a:ext cx="750912" cy="7509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F52D96A6-399F-D1E1-8FCE-9121D7D69F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896" y="5129527"/>
                <a:ext cx="750912" cy="750912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188D135E-5743-0EA9-C78F-17D5DDC288D9}"/>
                  </a:ext>
                </a:extLst>
              </p:cNvPr>
              <p:cNvSpPr/>
              <p:nvPr/>
            </p:nvSpPr>
            <p:spPr>
              <a:xfrm>
                <a:off x="8989245" y="5137125"/>
                <a:ext cx="750912" cy="7509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2000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188D135E-5743-0EA9-C78F-17D5DDC288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9245" y="5137125"/>
                <a:ext cx="750912" cy="750912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25517CA6-031D-C713-3681-9030D6822B39}"/>
              </a:ext>
            </a:extLst>
          </p:cNvPr>
          <p:cNvCxnSpPr>
            <a:cxnSpLocks/>
            <a:stCxn id="103" idx="4"/>
            <a:endCxn id="131" idx="0"/>
          </p:cNvCxnSpPr>
          <p:nvPr/>
        </p:nvCxnSpPr>
        <p:spPr>
          <a:xfrm>
            <a:off x="7326352" y="4917613"/>
            <a:ext cx="0" cy="2119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88AAEC0A-E0CC-22E3-64D3-3E24DAE8BE8A}"/>
              </a:ext>
            </a:extLst>
          </p:cNvPr>
          <p:cNvCxnSpPr>
            <a:cxnSpLocks/>
            <a:stCxn id="104" idx="4"/>
            <a:endCxn id="132" idx="0"/>
          </p:cNvCxnSpPr>
          <p:nvPr/>
        </p:nvCxnSpPr>
        <p:spPr>
          <a:xfrm>
            <a:off x="9364701" y="4917613"/>
            <a:ext cx="0" cy="2195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51686A26-0A12-E6F8-4C25-06AD4470AA30}"/>
              </a:ext>
            </a:extLst>
          </p:cNvPr>
          <p:cNvCxnSpPr>
            <a:cxnSpLocks/>
            <a:stCxn id="107" idx="2"/>
            <a:endCxn id="132" idx="2"/>
          </p:cNvCxnSpPr>
          <p:nvPr/>
        </p:nvCxnSpPr>
        <p:spPr>
          <a:xfrm>
            <a:off x="8325739" y="3630978"/>
            <a:ext cx="663506" cy="188160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6FEFAE30-9871-4926-CAD5-893E1D4985B7}"/>
              </a:ext>
            </a:extLst>
          </p:cNvPr>
          <p:cNvSpPr txBox="1"/>
          <p:nvPr/>
        </p:nvSpPr>
        <p:spPr>
          <a:xfrm>
            <a:off x="5221167" y="1445568"/>
            <a:ext cx="995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Lato" panose="020F0502020204030203" pitchFamily="34" charset="77"/>
              </a:rPr>
              <a:t>Markov</a:t>
            </a:r>
            <a:br>
              <a:rPr lang="en-US" b="1" dirty="0">
                <a:latin typeface="Lato" panose="020F0502020204030203" pitchFamily="34" charset="77"/>
              </a:rPr>
            </a:br>
            <a:r>
              <a:rPr lang="en-US" b="1" dirty="0">
                <a:latin typeface="Lato" panose="020F0502020204030203" pitchFamily="34" charset="77"/>
              </a:rPr>
              <a:t>Chain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F64E76F1-E276-51A8-D0A6-EE6193C264A0}"/>
              </a:ext>
            </a:extLst>
          </p:cNvPr>
          <p:cNvSpPr txBox="1"/>
          <p:nvPr/>
        </p:nvSpPr>
        <p:spPr>
          <a:xfrm>
            <a:off x="5233413" y="3942254"/>
            <a:ext cx="10807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Lato" panose="020F0502020204030203" pitchFamily="34" charset="77"/>
              </a:rPr>
              <a:t>Markov</a:t>
            </a:r>
            <a:br>
              <a:rPr lang="en-US" b="1" dirty="0">
                <a:latin typeface="Lato" panose="020F0502020204030203" pitchFamily="34" charset="77"/>
              </a:rPr>
            </a:br>
            <a:r>
              <a:rPr lang="en-US" b="1" dirty="0">
                <a:latin typeface="Lato" panose="020F0502020204030203" pitchFamily="34" charset="77"/>
              </a:rPr>
              <a:t>Decision</a:t>
            </a:r>
            <a:br>
              <a:rPr lang="en-US" b="1" dirty="0">
                <a:latin typeface="Lato" panose="020F0502020204030203" pitchFamily="34" charset="77"/>
              </a:rPr>
            </a:br>
            <a:r>
              <a:rPr lang="en-US" b="1" dirty="0">
                <a:latin typeface="Lato" panose="020F0502020204030203" pitchFamily="34" charset="77"/>
              </a:rPr>
              <a:t>Process</a:t>
            </a:r>
          </a:p>
          <a:p>
            <a:r>
              <a:rPr lang="en-US" b="1" dirty="0">
                <a:latin typeface="Lato" panose="020F0502020204030203" pitchFamily="34" charset="77"/>
              </a:rPr>
              <a:t>(MDP)</a:t>
            </a:r>
          </a:p>
        </p:txBody>
      </p:sp>
    </p:spTree>
    <p:extLst>
      <p:ext uri="{BB962C8B-B14F-4D97-AF65-F5344CB8AC3E}">
        <p14:creationId xmlns:p14="http://schemas.microsoft.com/office/powerpoint/2010/main" val="12806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5" grpId="0" animBg="1"/>
      <p:bldP spid="16" grpId="0" animBg="1"/>
      <p:bldP spid="18" grpId="0" animBg="1"/>
      <p:bldP spid="21" grpId="0" animBg="1"/>
      <p:bldP spid="26" grpId="0" animBg="1"/>
      <p:bldP spid="28" grpId="0" animBg="1"/>
      <p:bldP spid="61" grpId="0" animBg="1"/>
      <p:bldP spid="62" grpId="0" animBg="1"/>
      <p:bldP spid="64" grpId="0" animBg="1"/>
      <p:bldP spid="66" grpId="0"/>
      <p:bldP spid="69" grpId="0" animBg="1"/>
      <p:bldP spid="70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6" grpId="0" animBg="1"/>
      <p:bldP spid="107" grpId="0" animBg="1"/>
      <p:bldP spid="108" grpId="0" animBg="1"/>
      <p:bldP spid="109" grpId="0" animBg="1"/>
      <p:bldP spid="115" grpId="0"/>
      <p:bldP spid="131" grpId="0" animBg="1"/>
      <p:bldP spid="132" grpId="0" animBg="1"/>
      <p:bldP spid="143" grpId="0"/>
      <p:bldP spid="14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2EAB0-68E7-32A5-3C75-DC81402F6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POMDP </a:t>
            </a:r>
            <a:r>
              <a:rPr lang="en-US" dirty="0" err="1"/>
              <a:t>Expectimax</a:t>
            </a:r>
            <a:r>
              <a:rPr lang="en-US" dirty="0"/>
              <a:t>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3B983-4C9F-8EF1-D0FD-18452BE1B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</a:t>
            </a:r>
            <a:r>
              <a:rPr lang="en-US" dirty="0" err="1"/>
              <a:t>expectimax</a:t>
            </a:r>
            <a:r>
              <a:rPr lang="en-US" dirty="0"/>
              <a:t> search in the belief MDP.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…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That’s pretty much it!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4E5D69-D8B8-52A0-BE4D-27E2B5CAD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CE438-AC29-B5A8-848D-C66203AA5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027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AB35AE-4E96-2090-7AF1-556786B54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EE95A0-8907-B5AD-66BD-C64B9D2C9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51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1E0DD1F-DD6F-D536-B54A-4086B11F771E}"/>
              </a:ext>
            </a:extLst>
          </p:cNvPr>
          <p:cNvSpPr/>
          <p:nvPr/>
        </p:nvSpPr>
        <p:spPr>
          <a:xfrm>
            <a:off x="5357109" y="136525"/>
            <a:ext cx="1145406" cy="11454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9C8414-9565-F1A4-1E9D-87531426E08A}"/>
              </a:ext>
            </a:extLst>
          </p:cNvPr>
          <p:cNvSpPr/>
          <p:nvPr/>
        </p:nvSpPr>
        <p:spPr>
          <a:xfrm>
            <a:off x="5530363" y="589576"/>
            <a:ext cx="269507" cy="269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103EE6-B2A3-54CB-11B4-FC05764B75A0}"/>
              </a:ext>
            </a:extLst>
          </p:cNvPr>
          <p:cNvSpPr/>
          <p:nvPr/>
        </p:nvSpPr>
        <p:spPr>
          <a:xfrm>
            <a:off x="5799870" y="589576"/>
            <a:ext cx="269507" cy="26950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AB7D37-151B-3032-A233-81111FD1D617}"/>
              </a:ext>
            </a:extLst>
          </p:cNvPr>
          <p:cNvSpPr/>
          <p:nvPr/>
        </p:nvSpPr>
        <p:spPr>
          <a:xfrm>
            <a:off x="6069377" y="589576"/>
            <a:ext cx="269507" cy="269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pic>
        <p:nvPicPr>
          <p:cNvPr id="12" name="Picture 11" descr="Icon&#10;&#10;Description automatically generated with medium confidence">
            <a:extLst>
              <a:ext uri="{FF2B5EF4-FFF2-40B4-BE49-F238E27FC236}">
                <a16:creationId xmlns:a16="http://schemas.microsoft.com/office/drawing/2014/main" id="{E74E763C-597E-9B6A-21C6-0F55C307A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090" y="615319"/>
            <a:ext cx="207067" cy="20706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75A72A2-130F-E3CE-7B5E-5FFFC008569F}"/>
              </a:ext>
            </a:extLst>
          </p:cNvPr>
          <p:cNvSpPr txBox="1"/>
          <p:nvPr/>
        </p:nvSpPr>
        <p:spPr>
          <a:xfrm>
            <a:off x="5471725" y="325444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0BBC8B-26EB-D511-907C-8304EE4FF148}"/>
              </a:ext>
            </a:extLst>
          </p:cNvPr>
          <p:cNvSpPr txBox="1"/>
          <p:nvPr/>
        </p:nvSpPr>
        <p:spPr>
          <a:xfrm>
            <a:off x="6008839" y="324188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0.5</a:t>
            </a:r>
          </a:p>
        </p:txBody>
      </p:sp>
    </p:spTree>
    <p:extLst>
      <p:ext uri="{BB962C8B-B14F-4D97-AF65-F5344CB8AC3E}">
        <p14:creationId xmlns:p14="http://schemas.microsoft.com/office/powerpoint/2010/main" val="19115325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AB35AE-4E96-2090-7AF1-556786B54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EE95A0-8907-B5AD-66BD-C64B9D2C9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52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1E0DD1F-DD6F-D536-B54A-4086B11F771E}"/>
              </a:ext>
            </a:extLst>
          </p:cNvPr>
          <p:cNvSpPr/>
          <p:nvPr/>
        </p:nvSpPr>
        <p:spPr>
          <a:xfrm>
            <a:off x="5357109" y="136525"/>
            <a:ext cx="1145406" cy="11454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Merge 6">
            <a:extLst>
              <a:ext uri="{FF2B5EF4-FFF2-40B4-BE49-F238E27FC236}">
                <a16:creationId xmlns:a16="http://schemas.microsoft.com/office/drawing/2014/main" id="{18BBB798-6F10-F2C7-D126-CF64EE569752}"/>
              </a:ext>
            </a:extLst>
          </p:cNvPr>
          <p:cNvSpPr/>
          <p:nvPr/>
        </p:nvSpPr>
        <p:spPr>
          <a:xfrm>
            <a:off x="1529720" y="1816944"/>
            <a:ext cx="994625" cy="785308"/>
          </a:xfrm>
          <a:prstGeom prst="flowChartMer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👂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0827D48-7E4D-6448-0B88-B14DEE14E33B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 flipH="1">
            <a:off x="2027033" y="1114190"/>
            <a:ext cx="3497817" cy="7027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D9C8414-9565-F1A4-1E9D-87531426E08A}"/>
              </a:ext>
            </a:extLst>
          </p:cNvPr>
          <p:cNvSpPr/>
          <p:nvPr/>
        </p:nvSpPr>
        <p:spPr>
          <a:xfrm>
            <a:off x="5530363" y="589576"/>
            <a:ext cx="269507" cy="269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103EE6-B2A3-54CB-11B4-FC05764B75A0}"/>
              </a:ext>
            </a:extLst>
          </p:cNvPr>
          <p:cNvSpPr/>
          <p:nvPr/>
        </p:nvSpPr>
        <p:spPr>
          <a:xfrm>
            <a:off x="5799870" y="589576"/>
            <a:ext cx="269507" cy="26950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AB7D37-151B-3032-A233-81111FD1D617}"/>
              </a:ext>
            </a:extLst>
          </p:cNvPr>
          <p:cNvSpPr/>
          <p:nvPr/>
        </p:nvSpPr>
        <p:spPr>
          <a:xfrm>
            <a:off x="6069377" y="589576"/>
            <a:ext cx="269507" cy="269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pic>
        <p:nvPicPr>
          <p:cNvPr id="12" name="Picture 11" descr="Icon&#10;&#10;Description automatically generated with medium confidence">
            <a:extLst>
              <a:ext uri="{FF2B5EF4-FFF2-40B4-BE49-F238E27FC236}">
                <a16:creationId xmlns:a16="http://schemas.microsoft.com/office/drawing/2014/main" id="{E74E763C-597E-9B6A-21C6-0F55C307A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090" y="615319"/>
            <a:ext cx="207067" cy="207067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B0C266D-301D-1462-A566-57634E36D153}"/>
              </a:ext>
            </a:extLst>
          </p:cNvPr>
          <p:cNvCxnSpPr>
            <a:cxnSpLocks/>
          </p:cNvCxnSpPr>
          <p:nvPr/>
        </p:nvCxnSpPr>
        <p:spPr>
          <a:xfrm flipH="1">
            <a:off x="1856584" y="1888987"/>
            <a:ext cx="34089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75A72A2-130F-E3CE-7B5E-5FFFC008569F}"/>
              </a:ext>
            </a:extLst>
          </p:cNvPr>
          <p:cNvSpPr txBox="1"/>
          <p:nvPr/>
        </p:nvSpPr>
        <p:spPr>
          <a:xfrm>
            <a:off x="5471725" y="325444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0BBC8B-26EB-D511-907C-8304EE4FF148}"/>
              </a:ext>
            </a:extLst>
          </p:cNvPr>
          <p:cNvSpPr txBox="1"/>
          <p:nvPr/>
        </p:nvSpPr>
        <p:spPr>
          <a:xfrm>
            <a:off x="6008839" y="324188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0.5</a:t>
            </a:r>
          </a:p>
        </p:txBody>
      </p:sp>
      <p:sp>
        <p:nvSpPr>
          <p:cNvPr id="53" name="Merge 52">
            <a:extLst>
              <a:ext uri="{FF2B5EF4-FFF2-40B4-BE49-F238E27FC236}">
                <a16:creationId xmlns:a16="http://schemas.microsoft.com/office/drawing/2014/main" id="{E8802397-8D68-A9DB-A614-B589BC134281}"/>
              </a:ext>
            </a:extLst>
          </p:cNvPr>
          <p:cNvSpPr/>
          <p:nvPr/>
        </p:nvSpPr>
        <p:spPr>
          <a:xfrm>
            <a:off x="9711887" y="1797691"/>
            <a:ext cx="994625" cy="785308"/>
          </a:xfrm>
          <a:prstGeom prst="flowChartMer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👂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28CF147-6EF1-3F31-99D7-01B842EE86FE}"/>
              </a:ext>
            </a:extLst>
          </p:cNvPr>
          <p:cNvCxnSpPr>
            <a:cxnSpLocks/>
          </p:cNvCxnSpPr>
          <p:nvPr/>
        </p:nvCxnSpPr>
        <p:spPr>
          <a:xfrm>
            <a:off x="10067626" y="1869734"/>
            <a:ext cx="34089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55E4E96-D2DD-7F60-7BAE-56A7F6A3372A}"/>
              </a:ext>
            </a:extLst>
          </p:cNvPr>
          <p:cNvCxnSpPr>
            <a:cxnSpLocks/>
            <a:stCxn id="6" idx="5"/>
            <a:endCxn id="53" idx="0"/>
          </p:cNvCxnSpPr>
          <p:nvPr/>
        </p:nvCxnSpPr>
        <p:spPr>
          <a:xfrm>
            <a:off x="6334774" y="1114190"/>
            <a:ext cx="3874426" cy="68350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Merge 62">
            <a:extLst>
              <a:ext uri="{FF2B5EF4-FFF2-40B4-BE49-F238E27FC236}">
                <a16:creationId xmlns:a16="http://schemas.microsoft.com/office/drawing/2014/main" id="{FEBD1801-EEF8-8661-EA64-C09DD216B495}"/>
              </a:ext>
            </a:extLst>
          </p:cNvPr>
          <p:cNvSpPr/>
          <p:nvPr/>
        </p:nvSpPr>
        <p:spPr>
          <a:xfrm>
            <a:off x="4173145" y="1816944"/>
            <a:ext cx="994625" cy="785308"/>
          </a:xfrm>
          <a:prstGeom prst="flowChartMer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AB0D612-3FA2-5397-635E-D6BDD5651C7B}"/>
              </a:ext>
            </a:extLst>
          </p:cNvPr>
          <p:cNvCxnSpPr>
            <a:cxnSpLocks/>
          </p:cNvCxnSpPr>
          <p:nvPr/>
        </p:nvCxnSpPr>
        <p:spPr>
          <a:xfrm flipH="1">
            <a:off x="4482353" y="1889818"/>
            <a:ext cx="34089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64" descr="Icon&#10;&#10;Description automatically generated with medium confidence">
            <a:extLst>
              <a:ext uri="{FF2B5EF4-FFF2-40B4-BE49-F238E27FC236}">
                <a16:creationId xmlns:a16="http://schemas.microsoft.com/office/drawing/2014/main" id="{4A5DC91D-7AE5-FFA7-2ED3-27DEA196D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2295" y="1962693"/>
            <a:ext cx="256324" cy="256324"/>
          </a:xfrm>
          <a:prstGeom prst="rect">
            <a:avLst/>
          </a:prstGeom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13B2A75-8F6C-866B-8235-5CB53A944487}"/>
              </a:ext>
            </a:extLst>
          </p:cNvPr>
          <p:cNvCxnSpPr>
            <a:cxnSpLocks/>
            <a:stCxn id="6" idx="3"/>
            <a:endCxn id="63" idx="0"/>
          </p:cNvCxnSpPr>
          <p:nvPr/>
        </p:nvCxnSpPr>
        <p:spPr>
          <a:xfrm flipH="1">
            <a:off x="4670458" y="1114190"/>
            <a:ext cx="854392" cy="7027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Merge 107">
            <a:extLst>
              <a:ext uri="{FF2B5EF4-FFF2-40B4-BE49-F238E27FC236}">
                <a16:creationId xmlns:a16="http://schemas.microsoft.com/office/drawing/2014/main" id="{9BE6FA55-66FA-7AC0-393A-C864B8A83955}"/>
              </a:ext>
            </a:extLst>
          </p:cNvPr>
          <p:cNvSpPr/>
          <p:nvPr/>
        </p:nvSpPr>
        <p:spPr>
          <a:xfrm>
            <a:off x="6784496" y="1816944"/>
            <a:ext cx="994625" cy="785308"/>
          </a:xfrm>
          <a:prstGeom prst="flowChartMer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0" name="Picture 109" descr="Icon&#10;&#10;Description automatically generated with medium confidence">
            <a:extLst>
              <a:ext uri="{FF2B5EF4-FFF2-40B4-BE49-F238E27FC236}">
                <a16:creationId xmlns:a16="http://schemas.microsoft.com/office/drawing/2014/main" id="{0C3BCE9D-0052-9325-1004-2F8072B96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646" y="1962693"/>
            <a:ext cx="256324" cy="256324"/>
          </a:xfrm>
          <a:prstGeom prst="rect">
            <a:avLst/>
          </a:prstGeom>
        </p:spPr>
      </p:pic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1E13B8D2-577B-E50F-A98F-752CC6373EEA}"/>
              </a:ext>
            </a:extLst>
          </p:cNvPr>
          <p:cNvCxnSpPr>
            <a:cxnSpLocks/>
            <a:stCxn id="6" idx="5"/>
            <a:endCxn id="108" idx="0"/>
          </p:cNvCxnSpPr>
          <p:nvPr/>
        </p:nvCxnSpPr>
        <p:spPr>
          <a:xfrm>
            <a:off x="6334774" y="1114190"/>
            <a:ext cx="947035" cy="7027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719578EC-E585-5D67-07DB-93829124A8F1}"/>
              </a:ext>
            </a:extLst>
          </p:cNvPr>
          <p:cNvCxnSpPr>
            <a:cxnSpLocks/>
          </p:cNvCxnSpPr>
          <p:nvPr/>
        </p:nvCxnSpPr>
        <p:spPr>
          <a:xfrm>
            <a:off x="7111361" y="1888987"/>
            <a:ext cx="34089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3203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AB35AE-4E96-2090-7AF1-556786B54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EE95A0-8907-B5AD-66BD-C64B9D2C9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53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1E0DD1F-DD6F-D536-B54A-4086B11F771E}"/>
              </a:ext>
            </a:extLst>
          </p:cNvPr>
          <p:cNvSpPr/>
          <p:nvPr/>
        </p:nvSpPr>
        <p:spPr>
          <a:xfrm>
            <a:off x="5357109" y="136525"/>
            <a:ext cx="1145406" cy="11454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Merge 6">
            <a:extLst>
              <a:ext uri="{FF2B5EF4-FFF2-40B4-BE49-F238E27FC236}">
                <a16:creationId xmlns:a16="http://schemas.microsoft.com/office/drawing/2014/main" id="{18BBB798-6F10-F2C7-D126-CF64EE569752}"/>
              </a:ext>
            </a:extLst>
          </p:cNvPr>
          <p:cNvSpPr/>
          <p:nvPr/>
        </p:nvSpPr>
        <p:spPr>
          <a:xfrm>
            <a:off x="1529720" y="1816944"/>
            <a:ext cx="994625" cy="785308"/>
          </a:xfrm>
          <a:prstGeom prst="flowChartMer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👂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0827D48-7E4D-6448-0B88-B14DEE14E33B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 flipH="1">
            <a:off x="2027033" y="1114190"/>
            <a:ext cx="3497817" cy="7027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D9C8414-9565-F1A4-1E9D-87531426E08A}"/>
              </a:ext>
            </a:extLst>
          </p:cNvPr>
          <p:cNvSpPr/>
          <p:nvPr/>
        </p:nvSpPr>
        <p:spPr>
          <a:xfrm>
            <a:off x="5530363" y="589576"/>
            <a:ext cx="269507" cy="269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103EE6-B2A3-54CB-11B4-FC05764B75A0}"/>
              </a:ext>
            </a:extLst>
          </p:cNvPr>
          <p:cNvSpPr/>
          <p:nvPr/>
        </p:nvSpPr>
        <p:spPr>
          <a:xfrm>
            <a:off x="5799870" y="589576"/>
            <a:ext cx="269507" cy="26950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AB7D37-151B-3032-A233-81111FD1D617}"/>
              </a:ext>
            </a:extLst>
          </p:cNvPr>
          <p:cNvSpPr/>
          <p:nvPr/>
        </p:nvSpPr>
        <p:spPr>
          <a:xfrm>
            <a:off x="6069377" y="589576"/>
            <a:ext cx="269507" cy="269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pic>
        <p:nvPicPr>
          <p:cNvPr id="12" name="Picture 11" descr="Icon&#10;&#10;Description automatically generated with medium confidence">
            <a:extLst>
              <a:ext uri="{FF2B5EF4-FFF2-40B4-BE49-F238E27FC236}">
                <a16:creationId xmlns:a16="http://schemas.microsoft.com/office/drawing/2014/main" id="{E74E763C-597E-9B6A-21C6-0F55C307A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090" y="615319"/>
            <a:ext cx="207067" cy="207067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B0C266D-301D-1462-A566-57634E36D153}"/>
              </a:ext>
            </a:extLst>
          </p:cNvPr>
          <p:cNvCxnSpPr>
            <a:cxnSpLocks/>
          </p:cNvCxnSpPr>
          <p:nvPr/>
        </p:nvCxnSpPr>
        <p:spPr>
          <a:xfrm flipH="1">
            <a:off x="1856584" y="1888987"/>
            <a:ext cx="34089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75A72A2-130F-E3CE-7B5E-5FFFC008569F}"/>
              </a:ext>
            </a:extLst>
          </p:cNvPr>
          <p:cNvSpPr txBox="1"/>
          <p:nvPr/>
        </p:nvSpPr>
        <p:spPr>
          <a:xfrm>
            <a:off x="5471725" y="325444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0BBC8B-26EB-D511-907C-8304EE4FF148}"/>
              </a:ext>
            </a:extLst>
          </p:cNvPr>
          <p:cNvSpPr txBox="1"/>
          <p:nvPr/>
        </p:nvSpPr>
        <p:spPr>
          <a:xfrm>
            <a:off x="6008839" y="324188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0.5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3E0A03-756F-39A6-B2BE-5A3FEEF271C7}"/>
              </a:ext>
            </a:extLst>
          </p:cNvPr>
          <p:cNvCxnSpPr>
            <a:cxnSpLocks/>
            <a:stCxn id="7" idx="1"/>
            <a:endCxn id="35" idx="0"/>
          </p:cNvCxnSpPr>
          <p:nvPr/>
        </p:nvCxnSpPr>
        <p:spPr>
          <a:xfrm flipH="1">
            <a:off x="1472780" y="2209598"/>
            <a:ext cx="305596" cy="6457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A88B5955-0D1B-5093-9EF1-8723E654D9EC}"/>
              </a:ext>
            </a:extLst>
          </p:cNvPr>
          <p:cNvSpPr/>
          <p:nvPr/>
        </p:nvSpPr>
        <p:spPr>
          <a:xfrm>
            <a:off x="1167184" y="2855310"/>
            <a:ext cx="611191" cy="5929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🔔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021FB72-6605-4555-412D-2418BF049C67}"/>
              </a:ext>
            </a:extLst>
          </p:cNvPr>
          <p:cNvSpPr/>
          <p:nvPr/>
        </p:nvSpPr>
        <p:spPr>
          <a:xfrm>
            <a:off x="2339862" y="2855310"/>
            <a:ext cx="611191" cy="5929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🔕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0273C50-BF5F-D1EA-2085-9EC914716C5D}"/>
              </a:ext>
            </a:extLst>
          </p:cNvPr>
          <p:cNvCxnSpPr>
            <a:cxnSpLocks/>
            <a:stCxn id="7" idx="3"/>
            <a:endCxn id="36" idx="0"/>
          </p:cNvCxnSpPr>
          <p:nvPr/>
        </p:nvCxnSpPr>
        <p:spPr>
          <a:xfrm>
            <a:off x="2275689" y="2209598"/>
            <a:ext cx="369769" cy="6457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Merge 52">
            <a:extLst>
              <a:ext uri="{FF2B5EF4-FFF2-40B4-BE49-F238E27FC236}">
                <a16:creationId xmlns:a16="http://schemas.microsoft.com/office/drawing/2014/main" id="{E8802397-8D68-A9DB-A614-B589BC134281}"/>
              </a:ext>
            </a:extLst>
          </p:cNvPr>
          <p:cNvSpPr/>
          <p:nvPr/>
        </p:nvSpPr>
        <p:spPr>
          <a:xfrm>
            <a:off x="9711887" y="1797691"/>
            <a:ext cx="994625" cy="785308"/>
          </a:xfrm>
          <a:prstGeom prst="flowChartMer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👂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28CF147-6EF1-3F31-99D7-01B842EE86FE}"/>
              </a:ext>
            </a:extLst>
          </p:cNvPr>
          <p:cNvCxnSpPr>
            <a:cxnSpLocks/>
          </p:cNvCxnSpPr>
          <p:nvPr/>
        </p:nvCxnSpPr>
        <p:spPr>
          <a:xfrm>
            <a:off x="10067626" y="1869734"/>
            <a:ext cx="34089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57BEBE6-DAC0-5195-250F-DEDD86AFBB9A}"/>
              </a:ext>
            </a:extLst>
          </p:cNvPr>
          <p:cNvCxnSpPr>
            <a:cxnSpLocks/>
            <a:stCxn id="53" idx="1"/>
            <a:endCxn id="56" idx="0"/>
          </p:cNvCxnSpPr>
          <p:nvPr/>
        </p:nvCxnSpPr>
        <p:spPr>
          <a:xfrm flipH="1">
            <a:off x="9654947" y="2190345"/>
            <a:ext cx="305596" cy="6457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D6C8E950-9874-D52E-273D-4DDA622F6B77}"/>
              </a:ext>
            </a:extLst>
          </p:cNvPr>
          <p:cNvSpPr/>
          <p:nvPr/>
        </p:nvSpPr>
        <p:spPr>
          <a:xfrm>
            <a:off x="9349351" y="2836057"/>
            <a:ext cx="611191" cy="5929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🔔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9949996-2E7B-7E56-36ED-2AEFEA074066}"/>
              </a:ext>
            </a:extLst>
          </p:cNvPr>
          <p:cNvSpPr/>
          <p:nvPr/>
        </p:nvSpPr>
        <p:spPr>
          <a:xfrm>
            <a:off x="10522029" y="2836057"/>
            <a:ext cx="611191" cy="5929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🔕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5C1064D-C9E7-B1F0-7EA7-AC7FB60DC002}"/>
              </a:ext>
            </a:extLst>
          </p:cNvPr>
          <p:cNvCxnSpPr>
            <a:cxnSpLocks/>
            <a:stCxn id="53" idx="3"/>
            <a:endCxn id="57" idx="0"/>
          </p:cNvCxnSpPr>
          <p:nvPr/>
        </p:nvCxnSpPr>
        <p:spPr>
          <a:xfrm>
            <a:off x="10457856" y="2190345"/>
            <a:ext cx="369769" cy="6457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55E4E96-D2DD-7F60-7BAE-56A7F6A3372A}"/>
              </a:ext>
            </a:extLst>
          </p:cNvPr>
          <p:cNvCxnSpPr>
            <a:cxnSpLocks/>
            <a:stCxn id="6" idx="5"/>
            <a:endCxn id="53" idx="0"/>
          </p:cNvCxnSpPr>
          <p:nvPr/>
        </p:nvCxnSpPr>
        <p:spPr>
          <a:xfrm>
            <a:off x="6334774" y="1114190"/>
            <a:ext cx="3874426" cy="68350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Merge 62">
            <a:extLst>
              <a:ext uri="{FF2B5EF4-FFF2-40B4-BE49-F238E27FC236}">
                <a16:creationId xmlns:a16="http://schemas.microsoft.com/office/drawing/2014/main" id="{FEBD1801-EEF8-8661-EA64-C09DD216B495}"/>
              </a:ext>
            </a:extLst>
          </p:cNvPr>
          <p:cNvSpPr/>
          <p:nvPr/>
        </p:nvSpPr>
        <p:spPr>
          <a:xfrm>
            <a:off x="4173145" y="1816944"/>
            <a:ext cx="994625" cy="785308"/>
          </a:xfrm>
          <a:prstGeom prst="flowChartMer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AB0D612-3FA2-5397-635E-D6BDD5651C7B}"/>
              </a:ext>
            </a:extLst>
          </p:cNvPr>
          <p:cNvCxnSpPr>
            <a:cxnSpLocks/>
          </p:cNvCxnSpPr>
          <p:nvPr/>
        </p:nvCxnSpPr>
        <p:spPr>
          <a:xfrm flipH="1">
            <a:off x="4482353" y="1889818"/>
            <a:ext cx="34089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64" descr="Icon&#10;&#10;Description automatically generated with medium confidence">
            <a:extLst>
              <a:ext uri="{FF2B5EF4-FFF2-40B4-BE49-F238E27FC236}">
                <a16:creationId xmlns:a16="http://schemas.microsoft.com/office/drawing/2014/main" id="{4A5DC91D-7AE5-FFA7-2ED3-27DEA196D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2295" y="1962693"/>
            <a:ext cx="256324" cy="256324"/>
          </a:xfrm>
          <a:prstGeom prst="rect">
            <a:avLst/>
          </a:prstGeom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13B2A75-8F6C-866B-8235-5CB53A944487}"/>
              </a:ext>
            </a:extLst>
          </p:cNvPr>
          <p:cNvCxnSpPr>
            <a:cxnSpLocks/>
            <a:stCxn id="6" idx="3"/>
            <a:endCxn id="63" idx="0"/>
          </p:cNvCxnSpPr>
          <p:nvPr/>
        </p:nvCxnSpPr>
        <p:spPr>
          <a:xfrm flipH="1">
            <a:off x="4670458" y="1114190"/>
            <a:ext cx="854392" cy="7027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A16A8D9-7645-A87A-3E78-6B1181616F92}"/>
              </a:ext>
            </a:extLst>
          </p:cNvPr>
          <p:cNvCxnSpPr>
            <a:cxnSpLocks/>
            <a:stCxn id="63" idx="1"/>
            <a:endCxn id="77" idx="0"/>
          </p:cNvCxnSpPr>
          <p:nvPr/>
        </p:nvCxnSpPr>
        <p:spPr>
          <a:xfrm flipH="1">
            <a:off x="4117745" y="2209598"/>
            <a:ext cx="304056" cy="6457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9A941893-6D9D-01D0-C30A-2EB80DEC454E}"/>
              </a:ext>
            </a:extLst>
          </p:cNvPr>
          <p:cNvSpPr/>
          <p:nvPr/>
        </p:nvSpPr>
        <p:spPr>
          <a:xfrm>
            <a:off x="3812149" y="2855310"/>
            <a:ext cx="611191" cy="5929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AE91B9C-AF17-4E70-2E60-ABA8A5A86997}"/>
              </a:ext>
            </a:extLst>
          </p:cNvPr>
          <p:cNvSpPr/>
          <p:nvPr/>
        </p:nvSpPr>
        <p:spPr>
          <a:xfrm>
            <a:off x="4984827" y="2855310"/>
            <a:ext cx="611191" cy="5929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4938A03-D2AC-D39E-0469-EC5F81872EF9}"/>
              </a:ext>
            </a:extLst>
          </p:cNvPr>
          <p:cNvCxnSpPr>
            <a:cxnSpLocks/>
            <a:stCxn id="63" idx="3"/>
            <a:endCxn id="78" idx="0"/>
          </p:cNvCxnSpPr>
          <p:nvPr/>
        </p:nvCxnSpPr>
        <p:spPr>
          <a:xfrm>
            <a:off x="4919114" y="2209598"/>
            <a:ext cx="371309" cy="6457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019ADBC-989A-C863-F117-93CE8B6990EF}"/>
              </a:ext>
            </a:extLst>
          </p:cNvPr>
          <p:cNvGrpSpPr/>
          <p:nvPr/>
        </p:nvGrpSpPr>
        <p:grpSpPr>
          <a:xfrm>
            <a:off x="5110750" y="3093248"/>
            <a:ext cx="357069" cy="117067"/>
            <a:chOff x="3659795" y="3624167"/>
            <a:chExt cx="357069" cy="117067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49672E0-0FA6-D941-E792-9871287B640F}"/>
                </a:ext>
              </a:extLst>
            </p:cNvPr>
            <p:cNvSpPr/>
            <p:nvPr/>
          </p:nvSpPr>
          <p:spPr>
            <a:xfrm flipH="1">
              <a:off x="3776861" y="3624168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5" name="Picture 84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78B0822B-61B4-B459-D157-6232401A5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9797" y="3624167"/>
              <a:ext cx="117067" cy="117067"/>
            </a:xfrm>
            <a:prstGeom prst="rect">
              <a:avLst/>
            </a:prstGeom>
          </p:spPr>
        </p:pic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087E28F4-C9BA-EC1F-0A13-228071DA7A80}"/>
                </a:ext>
              </a:extLst>
            </p:cNvPr>
            <p:cNvSpPr/>
            <p:nvPr/>
          </p:nvSpPr>
          <p:spPr>
            <a:xfrm flipH="1">
              <a:off x="3659795" y="3624168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CE9BF4F7-BE3C-251B-425E-0D948D33A6C6}"/>
                </a:ext>
              </a:extLst>
            </p:cNvPr>
            <p:cNvSpPr/>
            <p:nvPr/>
          </p:nvSpPr>
          <p:spPr>
            <a:xfrm flipH="1">
              <a:off x="3898359" y="3624168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E7763D46-BB39-5070-577B-7B1A350259CA}"/>
              </a:ext>
            </a:extLst>
          </p:cNvPr>
          <p:cNvGrpSpPr/>
          <p:nvPr/>
        </p:nvGrpSpPr>
        <p:grpSpPr>
          <a:xfrm>
            <a:off x="3933965" y="3095392"/>
            <a:ext cx="355676" cy="117067"/>
            <a:chOff x="3812149" y="3904808"/>
            <a:chExt cx="355676" cy="117067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DA9E1FE-7811-B226-FD3A-9E6FBA6C0574}"/>
                </a:ext>
              </a:extLst>
            </p:cNvPr>
            <p:cNvSpPr/>
            <p:nvPr/>
          </p:nvSpPr>
          <p:spPr>
            <a:xfrm flipH="1">
              <a:off x="3929261" y="3904809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3" name="Picture 92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32B15038-DAFE-0F72-61A3-BCA50F30B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12149" y="3904808"/>
              <a:ext cx="117067" cy="117067"/>
            </a:xfrm>
            <a:prstGeom prst="rect">
              <a:avLst/>
            </a:prstGeom>
          </p:spPr>
        </p:pic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928D7223-355F-D856-676B-1682B2DFFF0C}"/>
                </a:ext>
              </a:extLst>
            </p:cNvPr>
            <p:cNvSpPr/>
            <p:nvPr/>
          </p:nvSpPr>
          <p:spPr>
            <a:xfrm flipH="1">
              <a:off x="3812195" y="3904809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2F79CC03-750A-B850-A660-F18F355BCF42}"/>
                </a:ext>
              </a:extLst>
            </p:cNvPr>
            <p:cNvSpPr/>
            <p:nvPr/>
          </p:nvSpPr>
          <p:spPr>
            <a:xfrm flipH="1">
              <a:off x="4050759" y="3904809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8" name="Merge 107">
            <a:extLst>
              <a:ext uri="{FF2B5EF4-FFF2-40B4-BE49-F238E27FC236}">
                <a16:creationId xmlns:a16="http://schemas.microsoft.com/office/drawing/2014/main" id="{9BE6FA55-66FA-7AC0-393A-C864B8A83955}"/>
              </a:ext>
            </a:extLst>
          </p:cNvPr>
          <p:cNvSpPr/>
          <p:nvPr/>
        </p:nvSpPr>
        <p:spPr>
          <a:xfrm>
            <a:off x="6784496" y="1816944"/>
            <a:ext cx="994625" cy="785308"/>
          </a:xfrm>
          <a:prstGeom prst="flowChartMer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0" name="Picture 109" descr="Icon&#10;&#10;Description automatically generated with medium confidence">
            <a:extLst>
              <a:ext uri="{FF2B5EF4-FFF2-40B4-BE49-F238E27FC236}">
                <a16:creationId xmlns:a16="http://schemas.microsoft.com/office/drawing/2014/main" id="{0C3BCE9D-0052-9325-1004-2F8072B96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646" y="1962693"/>
            <a:ext cx="256324" cy="256324"/>
          </a:xfrm>
          <a:prstGeom prst="rect">
            <a:avLst/>
          </a:prstGeom>
        </p:spPr>
      </p:pic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EF58308-33E7-80E9-40B2-291E877BF47A}"/>
              </a:ext>
            </a:extLst>
          </p:cNvPr>
          <p:cNvCxnSpPr>
            <a:cxnSpLocks/>
            <a:stCxn id="108" idx="1"/>
            <a:endCxn id="112" idx="0"/>
          </p:cNvCxnSpPr>
          <p:nvPr/>
        </p:nvCxnSpPr>
        <p:spPr>
          <a:xfrm flipH="1">
            <a:off x="6729096" y="2209598"/>
            <a:ext cx="304056" cy="6457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C82CF04-3869-FFC3-9E30-1433B547E950}"/>
              </a:ext>
            </a:extLst>
          </p:cNvPr>
          <p:cNvSpPr/>
          <p:nvPr/>
        </p:nvSpPr>
        <p:spPr>
          <a:xfrm>
            <a:off x="6423500" y="2855310"/>
            <a:ext cx="611191" cy="5929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0DC6819-AF46-9AC3-86A0-1182E4BB2FD8}"/>
              </a:ext>
            </a:extLst>
          </p:cNvPr>
          <p:cNvSpPr/>
          <p:nvPr/>
        </p:nvSpPr>
        <p:spPr>
          <a:xfrm>
            <a:off x="7596178" y="2855310"/>
            <a:ext cx="611191" cy="5929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95398E5-9435-A8AE-DE49-548624CADB2E}"/>
              </a:ext>
            </a:extLst>
          </p:cNvPr>
          <p:cNvCxnSpPr>
            <a:cxnSpLocks/>
            <a:stCxn id="108" idx="3"/>
            <a:endCxn id="113" idx="0"/>
          </p:cNvCxnSpPr>
          <p:nvPr/>
        </p:nvCxnSpPr>
        <p:spPr>
          <a:xfrm>
            <a:off x="7530465" y="2209598"/>
            <a:ext cx="371309" cy="6457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2ACD8379-3181-6693-F8C2-6ED9D40E919B}"/>
              </a:ext>
            </a:extLst>
          </p:cNvPr>
          <p:cNvGrpSpPr/>
          <p:nvPr/>
        </p:nvGrpSpPr>
        <p:grpSpPr>
          <a:xfrm>
            <a:off x="6550956" y="3100769"/>
            <a:ext cx="355954" cy="117067"/>
            <a:chOff x="3659471" y="3624167"/>
            <a:chExt cx="355954" cy="117067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CACB846C-5C39-D663-CCCB-C2E66CECC5BA}"/>
                </a:ext>
              </a:extLst>
            </p:cNvPr>
            <p:cNvSpPr/>
            <p:nvPr/>
          </p:nvSpPr>
          <p:spPr>
            <a:xfrm flipH="1">
              <a:off x="3776861" y="3624168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7" name="Picture 116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134C61AB-7E22-71C9-48E3-693360085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59471" y="3624167"/>
              <a:ext cx="117067" cy="117067"/>
            </a:xfrm>
            <a:prstGeom prst="rect">
              <a:avLst/>
            </a:prstGeom>
          </p:spPr>
        </p:pic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573AC2F-596C-9777-7271-39CF418A2BB4}"/>
                </a:ext>
              </a:extLst>
            </p:cNvPr>
            <p:cNvSpPr/>
            <p:nvPr/>
          </p:nvSpPr>
          <p:spPr>
            <a:xfrm flipH="1">
              <a:off x="3659795" y="3624168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92C03C71-33C1-D58A-0FB7-367CB5FCC88A}"/>
                </a:ext>
              </a:extLst>
            </p:cNvPr>
            <p:cNvSpPr/>
            <p:nvPr/>
          </p:nvSpPr>
          <p:spPr>
            <a:xfrm flipH="1">
              <a:off x="3898359" y="3624168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9959E2D7-477F-952D-129C-E8EF9D6FAE6C}"/>
              </a:ext>
            </a:extLst>
          </p:cNvPr>
          <p:cNvGrpSpPr/>
          <p:nvPr/>
        </p:nvGrpSpPr>
        <p:grpSpPr>
          <a:xfrm>
            <a:off x="7716119" y="3088461"/>
            <a:ext cx="355630" cy="121854"/>
            <a:chOff x="6577384" y="3955166"/>
            <a:chExt cx="355630" cy="121854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6A4E6EBA-5B8C-2ADB-AEE5-3B1449715E26}"/>
                </a:ext>
              </a:extLst>
            </p:cNvPr>
            <p:cNvSpPr/>
            <p:nvPr/>
          </p:nvSpPr>
          <p:spPr>
            <a:xfrm flipH="1">
              <a:off x="6694450" y="3959954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2" name="Picture 121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CBD76749-330B-9E42-4187-6F2F7FB77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11291" y="3955166"/>
              <a:ext cx="117067" cy="117067"/>
            </a:xfrm>
            <a:prstGeom prst="rect">
              <a:avLst/>
            </a:prstGeom>
          </p:spPr>
        </p:pic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34A83DB-52CB-EF2F-2E02-5A79DDDE86BF}"/>
                </a:ext>
              </a:extLst>
            </p:cNvPr>
            <p:cNvSpPr/>
            <p:nvPr/>
          </p:nvSpPr>
          <p:spPr>
            <a:xfrm flipH="1">
              <a:off x="6577384" y="3959954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2BB6853E-2640-B241-30F8-34F06C62EAD2}"/>
                </a:ext>
              </a:extLst>
            </p:cNvPr>
            <p:cNvSpPr/>
            <p:nvPr/>
          </p:nvSpPr>
          <p:spPr>
            <a:xfrm flipH="1">
              <a:off x="6815948" y="3959954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1E13B8D2-577B-E50F-A98F-752CC6373EEA}"/>
              </a:ext>
            </a:extLst>
          </p:cNvPr>
          <p:cNvCxnSpPr>
            <a:cxnSpLocks/>
            <a:stCxn id="6" idx="5"/>
            <a:endCxn id="108" idx="0"/>
          </p:cNvCxnSpPr>
          <p:nvPr/>
        </p:nvCxnSpPr>
        <p:spPr>
          <a:xfrm>
            <a:off x="6334774" y="1114190"/>
            <a:ext cx="947035" cy="7027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719578EC-E585-5D67-07DB-93829124A8F1}"/>
              </a:ext>
            </a:extLst>
          </p:cNvPr>
          <p:cNvCxnSpPr>
            <a:cxnSpLocks/>
          </p:cNvCxnSpPr>
          <p:nvPr/>
        </p:nvCxnSpPr>
        <p:spPr>
          <a:xfrm>
            <a:off x="7111361" y="1888987"/>
            <a:ext cx="34089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22B3E9D7-5709-63BC-82E0-316899FA1318}"/>
              </a:ext>
            </a:extLst>
          </p:cNvPr>
          <p:cNvGrpSpPr/>
          <p:nvPr/>
        </p:nvGrpSpPr>
        <p:grpSpPr>
          <a:xfrm>
            <a:off x="9477131" y="3282652"/>
            <a:ext cx="355630" cy="117067"/>
            <a:chOff x="3659795" y="3624167"/>
            <a:chExt cx="355630" cy="117067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D27B47FE-5A42-4782-06A0-C90C909B7137}"/>
                </a:ext>
              </a:extLst>
            </p:cNvPr>
            <p:cNvSpPr/>
            <p:nvPr/>
          </p:nvSpPr>
          <p:spPr>
            <a:xfrm flipH="1">
              <a:off x="3776861" y="3624168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8" name="Picture 137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FFD2D018-B16F-2728-13E3-E215BBA53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76703" y="3624167"/>
              <a:ext cx="117067" cy="117067"/>
            </a:xfrm>
            <a:prstGeom prst="rect">
              <a:avLst/>
            </a:prstGeom>
          </p:spPr>
        </p:pic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78F9FB3A-4B5D-E0D1-2831-18931E769146}"/>
                </a:ext>
              </a:extLst>
            </p:cNvPr>
            <p:cNvSpPr/>
            <p:nvPr/>
          </p:nvSpPr>
          <p:spPr>
            <a:xfrm flipH="1">
              <a:off x="3659795" y="3624168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328171CA-1D22-9504-B025-338FAC67292F}"/>
                </a:ext>
              </a:extLst>
            </p:cNvPr>
            <p:cNvSpPr/>
            <p:nvPr/>
          </p:nvSpPr>
          <p:spPr>
            <a:xfrm flipH="1">
              <a:off x="3898359" y="3624168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799F737-A389-7AFA-D1CA-3B1C206637ED}"/>
              </a:ext>
            </a:extLst>
          </p:cNvPr>
          <p:cNvGrpSpPr/>
          <p:nvPr/>
        </p:nvGrpSpPr>
        <p:grpSpPr>
          <a:xfrm>
            <a:off x="10645550" y="3282652"/>
            <a:ext cx="355630" cy="117067"/>
            <a:chOff x="3659795" y="3624167"/>
            <a:chExt cx="355630" cy="117067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539AAD6D-1753-13CD-231F-2BC3ACEAF8AA}"/>
                </a:ext>
              </a:extLst>
            </p:cNvPr>
            <p:cNvSpPr/>
            <p:nvPr/>
          </p:nvSpPr>
          <p:spPr>
            <a:xfrm flipH="1">
              <a:off x="3776861" y="3624168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3" name="Picture 142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B5D557F4-D6CA-0988-35FD-56D1A92D0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76703" y="3624167"/>
              <a:ext cx="117067" cy="117067"/>
            </a:xfrm>
            <a:prstGeom prst="rect">
              <a:avLst/>
            </a:prstGeom>
          </p:spPr>
        </p:pic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F3F9F1B6-7662-1B28-622A-5914AEAF221C}"/>
                </a:ext>
              </a:extLst>
            </p:cNvPr>
            <p:cNvSpPr/>
            <p:nvPr/>
          </p:nvSpPr>
          <p:spPr>
            <a:xfrm flipH="1">
              <a:off x="3659795" y="3624168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8700ABA6-6E86-9726-D031-F68B6462DAEA}"/>
                </a:ext>
              </a:extLst>
            </p:cNvPr>
            <p:cNvSpPr/>
            <p:nvPr/>
          </p:nvSpPr>
          <p:spPr>
            <a:xfrm flipH="1">
              <a:off x="3898359" y="3624168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23640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AB35AE-4E96-2090-7AF1-556786B54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EE95A0-8907-B5AD-66BD-C64B9D2C9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54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1E0DD1F-DD6F-D536-B54A-4086B11F771E}"/>
              </a:ext>
            </a:extLst>
          </p:cNvPr>
          <p:cNvSpPr/>
          <p:nvPr/>
        </p:nvSpPr>
        <p:spPr>
          <a:xfrm>
            <a:off x="5357109" y="136525"/>
            <a:ext cx="1145406" cy="11454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Merge 6">
            <a:extLst>
              <a:ext uri="{FF2B5EF4-FFF2-40B4-BE49-F238E27FC236}">
                <a16:creationId xmlns:a16="http://schemas.microsoft.com/office/drawing/2014/main" id="{18BBB798-6F10-F2C7-D126-CF64EE569752}"/>
              </a:ext>
            </a:extLst>
          </p:cNvPr>
          <p:cNvSpPr/>
          <p:nvPr/>
        </p:nvSpPr>
        <p:spPr>
          <a:xfrm>
            <a:off x="1529720" y="1816944"/>
            <a:ext cx="994625" cy="785308"/>
          </a:xfrm>
          <a:prstGeom prst="flowChartMer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👂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0827D48-7E4D-6448-0B88-B14DEE14E33B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 flipH="1">
            <a:off x="2027033" y="1114190"/>
            <a:ext cx="3497817" cy="7027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D9C8414-9565-F1A4-1E9D-87531426E08A}"/>
              </a:ext>
            </a:extLst>
          </p:cNvPr>
          <p:cNvSpPr/>
          <p:nvPr/>
        </p:nvSpPr>
        <p:spPr>
          <a:xfrm>
            <a:off x="5530363" y="589576"/>
            <a:ext cx="269507" cy="269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103EE6-B2A3-54CB-11B4-FC05764B75A0}"/>
              </a:ext>
            </a:extLst>
          </p:cNvPr>
          <p:cNvSpPr/>
          <p:nvPr/>
        </p:nvSpPr>
        <p:spPr>
          <a:xfrm>
            <a:off x="5799870" y="589576"/>
            <a:ext cx="269507" cy="26950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AB7D37-151B-3032-A233-81111FD1D617}"/>
              </a:ext>
            </a:extLst>
          </p:cNvPr>
          <p:cNvSpPr/>
          <p:nvPr/>
        </p:nvSpPr>
        <p:spPr>
          <a:xfrm>
            <a:off x="6069377" y="589576"/>
            <a:ext cx="269507" cy="269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pic>
        <p:nvPicPr>
          <p:cNvPr id="12" name="Picture 11" descr="Icon&#10;&#10;Description automatically generated with medium confidence">
            <a:extLst>
              <a:ext uri="{FF2B5EF4-FFF2-40B4-BE49-F238E27FC236}">
                <a16:creationId xmlns:a16="http://schemas.microsoft.com/office/drawing/2014/main" id="{E74E763C-597E-9B6A-21C6-0F55C307A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090" y="615319"/>
            <a:ext cx="207067" cy="207067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B0C266D-301D-1462-A566-57634E36D153}"/>
              </a:ext>
            </a:extLst>
          </p:cNvPr>
          <p:cNvCxnSpPr>
            <a:cxnSpLocks/>
          </p:cNvCxnSpPr>
          <p:nvPr/>
        </p:nvCxnSpPr>
        <p:spPr>
          <a:xfrm flipH="1">
            <a:off x="1856584" y="1888987"/>
            <a:ext cx="34089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75A72A2-130F-E3CE-7B5E-5FFFC008569F}"/>
              </a:ext>
            </a:extLst>
          </p:cNvPr>
          <p:cNvSpPr txBox="1"/>
          <p:nvPr/>
        </p:nvSpPr>
        <p:spPr>
          <a:xfrm>
            <a:off x="5471725" y="325444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0BBC8B-26EB-D511-907C-8304EE4FF148}"/>
              </a:ext>
            </a:extLst>
          </p:cNvPr>
          <p:cNvSpPr txBox="1"/>
          <p:nvPr/>
        </p:nvSpPr>
        <p:spPr>
          <a:xfrm>
            <a:off x="6008839" y="324188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0.5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3E0A03-756F-39A6-B2BE-5A3FEEF271C7}"/>
              </a:ext>
            </a:extLst>
          </p:cNvPr>
          <p:cNvCxnSpPr>
            <a:cxnSpLocks/>
            <a:stCxn id="7" idx="1"/>
            <a:endCxn id="35" idx="0"/>
          </p:cNvCxnSpPr>
          <p:nvPr/>
        </p:nvCxnSpPr>
        <p:spPr>
          <a:xfrm flipH="1">
            <a:off x="1472780" y="2209598"/>
            <a:ext cx="305596" cy="6457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A88B5955-0D1B-5093-9EF1-8723E654D9EC}"/>
              </a:ext>
            </a:extLst>
          </p:cNvPr>
          <p:cNvSpPr/>
          <p:nvPr/>
        </p:nvSpPr>
        <p:spPr>
          <a:xfrm>
            <a:off x="1167184" y="2855310"/>
            <a:ext cx="611191" cy="5929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🔔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021FB72-6605-4555-412D-2418BF049C67}"/>
              </a:ext>
            </a:extLst>
          </p:cNvPr>
          <p:cNvSpPr/>
          <p:nvPr/>
        </p:nvSpPr>
        <p:spPr>
          <a:xfrm>
            <a:off x="2339862" y="2855310"/>
            <a:ext cx="611191" cy="5929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🔕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0273C50-BF5F-D1EA-2085-9EC914716C5D}"/>
              </a:ext>
            </a:extLst>
          </p:cNvPr>
          <p:cNvCxnSpPr>
            <a:cxnSpLocks/>
            <a:stCxn id="7" idx="3"/>
            <a:endCxn id="36" idx="0"/>
          </p:cNvCxnSpPr>
          <p:nvPr/>
        </p:nvCxnSpPr>
        <p:spPr>
          <a:xfrm>
            <a:off x="2275689" y="2209598"/>
            <a:ext cx="369769" cy="6457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Merge 52">
            <a:extLst>
              <a:ext uri="{FF2B5EF4-FFF2-40B4-BE49-F238E27FC236}">
                <a16:creationId xmlns:a16="http://schemas.microsoft.com/office/drawing/2014/main" id="{E8802397-8D68-A9DB-A614-B589BC134281}"/>
              </a:ext>
            </a:extLst>
          </p:cNvPr>
          <p:cNvSpPr/>
          <p:nvPr/>
        </p:nvSpPr>
        <p:spPr>
          <a:xfrm>
            <a:off x="9711887" y="1797691"/>
            <a:ext cx="994625" cy="785308"/>
          </a:xfrm>
          <a:prstGeom prst="flowChartMer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👂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28CF147-6EF1-3F31-99D7-01B842EE86FE}"/>
              </a:ext>
            </a:extLst>
          </p:cNvPr>
          <p:cNvCxnSpPr>
            <a:cxnSpLocks/>
          </p:cNvCxnSpPr>
          <p:nvPr/>
        </p:nvCxnSpPr>
        <p:spPr>
          <a:xfrm>
            <a:off x="10067626" y="1869734"/>
            <a:ext cx="34089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57BEBE6-DAC0-5195-250F-DEDD86AFBB9A}"/>
              </a:ext>
            </a:extLst>
          </p:cNvPr>
          <p:cNvCxnSpPr>
            <a:cxnSpLocks/>
            <a:stCxn id="53" idx="1"/>
            <a:endCxn id="56" idx="0"/>
          </p:cNvCxnSpPr>
          <p:nvPr/>
        </p:nvCxnSpPr>
        <p:spPr>
          <a:xfrm flipH="1">
            <a:off x="9654947" y="2190345"/>
            <a:ext cx="305596" cy="6457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D6C8E950-9874-D52E-273D-4DDA622F6B77}"/>
              </a:ext>
            </a:extLst>
          </p:cNvPr>
          <p:cNvSpPr/>
          <p:nvPr/>
        </p:nvSpPr>
        <p:spPr>
          <a:xfrm>
            <a:off x="9349351" y="2836057"/>
            <a:ext cx="611191" cy="5929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🔔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9949996-2E7B-7E56-36ED-2AEFEA074066}"/>
              </a:ext>
            </a:extLst>
          </p:cNvPr>
          <p:cNvSpPr/>
          <p:nvPr/>
        </p:nvSpPr>
        <p:spPr>
          <a:xfrm>
            <a:off x="10522029" y="2836057"/>
            <a:ext cx="611191" cy="5929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🔕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5C1064D-C9E7-B1F0-7EA7-AC7FB60DC002}"/>
              </a:ext>
            </a:extLst>
          </p:cNvPr>
          <p:cNvCxnSpPr>
            <a:cxnSpLocks/>
            <a:stCxn id="53" idx="3"/>
            <a:endCxn id="57" idx="0"/>
          </p:cNvCxnSpPr>
          <p:nvPr/>
        </p:nvCxnSpPr>
        <p:spPr>
          <a:xfrm>
            <a:off x="10457856" y="2190345"/>
            <a:ext cx="369769" cy="6457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55E4E96-D2DD-7F60-7BAE-56A7F6A3372A}"/>
              </a:ext>
            </a:extLst>
          </p:cNvPr>
          <p:cNvCxnSpPr>
            <a:cxnSpLocks/>
            <a:stCxn id="6" idx="5"/>
            <a:endCxn id="53" idx="0"/>
          </p:cNvCxnSpPr>
          <p:nvPr/>
        </p:nvCxnSpPr>
        <p:spPr>
          <a:xfrm>
            <a:off x="6334774" y="1114190"/>
            <a:ext cx="3874426" cy="68350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Merge 62">
            <a:extLst>
              <a:ext uri="{FF2B5EF4-FFF2-40B4-BE49-F238E27FC236}">
                <a16:creationId xmlns:a16="http://schemas.microsoft.com/office/drawing/2014/main" id="{FEBD1801-EEF8-8661-EA64-C09DD216B495}"/>
              </a:ext>
            </a:extLst>
          </p:cNvPr>
          <p:cNvSpPr/>
          <p:nvPr/>
        </p:nvSpPr>
        <p:spPr>
          <a:xfrm>
            <a:off x="4173145" y="1816944"/>
            <a:ext cx="994625" cy="785308"/>
          </a:xfrm>
          <a:prstGeom prst="flowChartMer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AB0D612-3FA2-5397-635E-D6BDD5651C7B}"/>
              </a:ext>
            </a:extLst>
          </p:cNvPr>
          <p:cNvCxnSpPr>
            <a:cxnSpLocks/>
          </p:cNvCxnSpPr>
          <p:nvPr/>
        </p:nvCxnSpPr>
        <p:spPr>
          <a:xfrm flipH="1">
            <a:off x="4482353" y="1889818"/>
            <a:ext cx="34089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64" descr="Icon&#10;&#10;Description automatically generated with medium confidence">
            <a:extLst>
              <a:ext uri="{FF2B5EF4-FFF2-40B4-BE49-F238E27FC236}">
                <a16:creationId xmlns:a16="http://schemas.microsoft.com/office/drawing/2014/main" id="{4A5DC91D-7AE5-FFA7-2ED3-27DEA196D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2295" y="1962693"/>
            <a:ext cx="256324" cy="256324"/>
          </a:xfrm>
          <a:prstGeom prst="rect">
            <a:avLst/>
          </a:prstGeom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13B2A75-8F6C-866B-8235-5CB53A944487}"/>
              </a:ext>
            </a:extLst>
          </p:cNvPr>
          <p:cNvCxnSpPr>
            <a:cxnSpLocks/>
            <a:stCxn id="6" idx="3"/>
            <a:endCxn id="63" idx="0"/>
          </p:cNvCxnSpPr>
          <p:nvPr/>
        </p:nvCxnSpPr>
        <p:spPr>
          <a:xfrm flipH="1">
            <a:off x="4670458" y="1114190"/>
            <a:ext cx="854392" cy="7027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A16A8D9-7645-A87A-3E78-6B1181616F92}"/>
              </a:ext>
            </a:extLst>
          </p:cNvPr>
          <p:cNvCxnSpPr>
            <a:cxnSpLocks/>
            <a:stCxn id="63" idx="1"/>
            <a:endCxn id="77" idx="0"/>
          </p:cNvCxnSpPr>
          <p:nvPr/>
        </p:nvCxnSpPr>
        <p:spPr>
          <a:xfrm flipH="1">
            <a:off x="4117745" y="2209598"/>
            <a:ext cx="304056" cy="6457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9A941893-6D9D-01D0-C30A-2EB80DEC454E}"/>
              </a:ext>
            </a:extLst>
          </p:cNvPr>
          <p:cNvSpPr/>
          <p:nvPr/>
        </p:nvSpPr>
        <p:spPr>
          <a:xfrm>
            <a:off x="3812149" y="2855310"/>
            <a:ext cx="611191" cy="5929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AE91B9C-AF17-4E70-2E60-ABA8A5A86997}"/>
              </a:ext>
            </a:extLst>
          </p:cNvPr>
          <p:cNvSpPr/>
          <p:nvPr/>
        </p:nvSpPr>
        <p:spPr>
          <a:xfrm>
            <a:off x="4984827" y="2855310"/>
            <a:ext cx="611191" cy="5929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4938A03-D2AC-D39E-0469-EC5F81872EF9}"/>
              </a:ext>
            </a:extLst>
          </p:cNvPr>
          <p:cNvCxnSpPr>
            <a:cxnSpLocks/>
            <a:stCxn id="63" idx="3"/>
            <a:endCxn id="78" idx="0"/>
          </p:cNvCxnSpPr>
          <p:nvPr/>
        </p:nvCxnSpPr>
        <p:spPr>
          <a:xfrm>
            <a:off x="4919114" y="2209598"/>
            <a:ext cx="371309" cy="6457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019ADBC-989A-C863-F117-93CE8B6990EF}"/>
              </a:ext>
            </a:extLst>
          </p:cNvPr>
          <p:cNvGrpSpPr/>
          <p:nvPr/>
        </p:nvGrpSpPr>
        <p:grpSpPr>
          <a:xfrm>
            <a:off x="5110750" y="3093248"/>
            <a:ext cx="357069" cy="117067"/>
            <a:chOff x="3659795" y="3624167"/>
            <a:chExt cx="357069" cy="117067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49672E0-0FA6-D941-E792-9871287B640F}"/>
                </a:ext>
              </a:extLst>
            </p:cNvPr>
            <p:cNvSpPr/>
            <p:nvPr/>
          </p:nvSpPr>
          <p:spPr>
            <a:xfrm flipH="1">
              <a:off x="3776861" y="3624168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5" name="Picture 84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78B0822B-61B4-B459-D157-6232401A5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9797" y="3624167"/>
              <a:ext cx="117067" cy="117067"/>
            </a:xfrm>
            <a:prstGeom prst="rect">
              <a:avLst/>
            </a:prstGeom>
          </p:spPr>
        </p:pic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087E28F4-C9BA-EC1F-0A13-228071DA7A80}"/>
                </a:ext>
              </a:extLst>
            </p:cNvPr>
            <p:cNvSpPr/>
            <p:nvPr/>
          </p:nvSpPr>
          <p:spPr>
            <a:xfrm flipH="1">
              <a:off x="3659795" y="3624168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CE9BF4F7-BE3C-251B-425E-0D948D33A6C6}"/>
                </a:ext>
              </a:extLst>
            </p:cNvPr>
            <p:cNvSpPr/>
            <p:nvPr/>
          </p:nvSpPr>
          <p:spPr>
            <a:xfrm flipH="1">
              <a:off x="3898359" y="3624168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E7763D46-BB39-5070-577B-7B1A350259CA}"/>
              </a:ext>
            </a:extLst>
          </p:cNvPr>
          <p:cNvGrpSpPr/>
          <p:nvPr/>
        </p:nvGrpSpPr>
        <p:grpSpPr>
          <a:xfrm>
            <a:off x="3933965" y="3095392"/>
            <a:ext cx="355676" cy="117067"/>
            <a:chOff x="3812149" y="3904808"/>
            <a:chExt cx="355676" cy="117067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DA9E1FE-7811-B226-FD3A-9E6FBA6C0574}"/>
                </a:ext>
              </a:extLst>
            </p:cNvPr>
            <p:cNvSpPr/>
            <p:nvPr/>
          </p:nvSpPr>
          <p:spPr>
            <a:xfrm flipH="1">
              <a:off x="3929261" y="3904809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3" name="Picture 92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32B15038-DAFE-0F72-61A3-BCA50F30B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12149" y="3904808"/>
              <a:ext cx="117067" cy="117067"/>
            </a:xfrm>
            <a:prstGeom prst="rect">
              <a:avLst/>
            </a:prstGeom>
          </p:spPr>
        </p:pic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928D7223-355F-D856-676B-1682B2DFFF0C}"/>
                </a:ext>
              </a:extLst>
            </p:cNvPr>
            <p:cNvSpPr/>
            <p:nvPr/>
          </p:nvSpPr>
          <p:spPr>
            <a:xfrm flipH="1">
              <a:off x="3812195" y="3904809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2F79CC03-750A-B850-A660-F18F355BCF42}"/>
                </a:ext>
              </a:extLst>
            </p:cNvPr>
            <p:cNvSpPr/>
            <p:nvPr/>
          </p:nvSpPr>
          <p:spPr>
            <a:xfrm flipH="1">
              <a:off x="4050759" y="3904809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8" name="Merge 107">
            <a:extLst>
              <a:ext uri="{FF2B5EF4-FFF2-40B4-BE49-F238E27FC236}">
                <a16:creationId xmlns:a16="http://schemas.microsoft.com/office/drawing/2014/main" id="{9BE6FA55-66FA-7AC0-393A-C864B8A83955}"/>
              </a:ext>
            </a:extLst>
          </p:cNvPr>
          <p:cNvSpPr/>
          <p:nvPr/>
        </p:nvSpPr>
        <p:spPr>
          <a:xfrm>
            <a:off x="6784496" y="1816944"/>
            <a:ext cx="994625" cy="785308"/>
          </a:xfrm>
          <a:prstGeom prst="flowChartMer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0" name="Picture 109" descr="Icon&#10;&#10;Description automatically generated with medium confidence">
            <a:extLst>
              <a:ext uri="{FF2B5EF4-FFF2-40B4-BE49-F238E27FC236}">
                <a16:creationId xmlns:a16="http://schemas.microsoft.com/office/drawing/2014/main" id="{0C3BCE9D-0052-9325-1004-2F8072B96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646" y="1962693"/>
            <a:ext cx="256324" cy="256324"/>
          </a:xfrm>
          <a:prstGeom prst="rect">
            <a:avLst/>
          </a:prstGeom>
        </p:spPr>
      </p:pic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EF58308-33E7-80E9-40B2-291E877BF47A}"/>
              </a:ext>
            </a:extLst>
          </p:cNvPr>
          <p:cNvCxnSpPr>
            <a:cxnSpLocks/>
            <a:stCxn id="108" idx="1"/>
            <a:endCxn id="112" idx="0"/>
          </p:cNvCxnSpPr>
          <p:nvPr/>
        </p:nvCxnSpPr>
        <p:spPr>
          <a:xfrm flipH="1">
            <a:off x="6729096" y="2209598"/>
            <a:ext cx="304056" cy="6457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C82CF04-3869-FFC3-9E30-1433B547E950}"/>
              </a:ext>
            </a:extLst>
          </p:cNvPr>
          <p:cNvSpPr/>
          <p:nvPr/>
        </p:nvSpPr>
        <p:spPr>
          <a:xfrm>
            <a:off x="6423500" y="2855310"/>
            <a:ext cx="611191" cy="5929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0DC6819-AF46-9AC3-86A0-1182E4BB2FD8}"/>
              </a:ext>
            </a:extLst>
          </p:cNvPr>
          <p:cNvSpPr/>
          <p:nvPr/>
        </p:nvSpPr>
        <p:spPr>
          <a:xfrm>
            <a:off x="7596178" y="2855310"/>
            <a:ext cx="611191" cy="5929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95398E5-9435-A8AE-DE49-548624CADB2E}"/>
              </a:ext>
            </a:extLst>
          </p:cNvPr>
          <p:cNvCxnSpPr>
            <a:cxnSpLocks/>
            <a:stCxn id="108" idx="3"/>
            <a:endCxn id="113" idx="0"/>
          </p:cNvCxnSpPr>
          <p:nvPr/>
        </p:nvCxnSpPr>
        <p:spPr>
          <a:xfrm>
            <a:off x="7530465" y="2209598"/>
            <a:ext cx="371309" cy="6457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2ACD8379-3181-6693-F8C2-6ED9D40E919B}"/>
              </a:ext>
            </a:extLst>
          </p:cNvPr>
          <p:cNvGrpSpPr/>
          <p:nvPr/>
        </p:nvGrpSpPr>
        <p:grpSpPr>
          <a:xfrm>
            <a:off x="6550956" y="3100769"/>
            <a:ext cx="355954" cy="117067"/>
            <a:chOff x="3659471" y="3624167"/>
            <a:chExt cx="355954" cy="117067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CACB846C-5C39-D663-CCCB-C2E66CECC5BA}"/>
                </a:ext>
              </a:extLst>
            </p:cNvPr>
            <p:cNvSpPr/>
            <p:nvPr/>
          </p:nvSpPr>
          <p:spPr>
            <a:xfrm flipH="1">
              <a:off x="3776861" y="3624168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7" name="Picture 116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134C61AB-7E22-71C9-48E3-693360085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59471" y="3624167"/>
              <a:ext cx="117067" cy="117067"/>
            </a:xfrm>
            <a:prstGeom prst="rect">
              <a:avLst/>
            </a:prstGeom>
          </p:spPr>
        </p:pic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573AC2F-596C-9777-7271-39CF418A2BB4}"/>
                </a:ext>
              </a:extLst>
            </p:cNvPr>
            <p:cNvSpPr/>
            <p:nvPr/>
          </p:nvSpPr>
          <p:spPr>
            <a:xfrm flipH="1">
              <a:off x="3659795" y="3624168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92C03C71-33C1-D58A-0FB7-367CB5FCC88A}"/>
                </a:ext>
              </a:extLst>
            </p:cNvPr>
            <p:cNvSpPr/>
            <p:nvPr/>
          </p:nvSpPr>
          <p:spPr>
            <a:xfrm flipH="1">
              <a:off x="3898359" y="3624168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9959E2D7-477F-952D-129C-E8EF9D6FAE6C}"/>
              </a:ext>
            </a:extLst>
          </p:cNvPr>
          <p:cNvGrpSpPr/>
          <p:nvPr/>
        </p:nvGrpSpPr>
        <p:grpSpPr>
          <a:xfrm>
            <a:off x="7716119" y="3088461"/>
            <a:ext cx="355630" cy="121854"/>
            <a:chOff x="6577384" y="3955166"/>
            <a:chExt cx="355630" cy="121854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6A4E6EBA-5B8C-2ADB-AEE5-3B1449715E26}"/>
                </a:ext>
              </a:extLst>
            </p:cNvPr>
            <p:cNvSpPr/>
            <p:nvPr/>
          </p:nvSpPr>
          <p:spPr>
            <a:xfrm flipH="1">
              <a:off x="6694450" y="3959954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2" name="Picture 121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CBD76749-330B-9E42-4187-6F2F7FB77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11291" y="3955166"/>
              <a:ext cx="117067" cy="117067"/>
            </a:xfrm>
            <a:prstGeom prst="rect">
              <a:avLst/>
            </a:prstGeom>
          </p:spPr>
        </p:pic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34A83DB-52CB-EF2F-2E02-5A79DDDE86BF}"/>
                </a:ext>
              </a:extLst>
            </p:cNvPr>
            <p:cNvSpPr/>
            <p:nvPr/>
          </p:nvSpPr>
          <p:spPr>
            <a:xfrm flipH="1">
              <a:off x="6577384" y="3959954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2BB6853E-2640-B241-30F8-34F06C62EAD2}"/>
                </a:ext>
              </a:extLst>
            </p:cNvPr>
            <p:cNvSpPr/>
            <p:nvPr/>
          </p:nvSpPr>
          <p:spPr>
            <a:xfrm flipH="1">
              <a:off x="6815948" y="3959954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1E13B8D2-577B-E50F-A98F-752CC6373EEA}"/>
              </a:ext>
            </a:extLst>
          </p:cNvPr>
          <p:cNvCxnSpPr>
            <a:cxnSpLocks/>
            <a:stCxn id="6" idx="5"/>
            <a:endCxn id="108" idx="0"/>
          </p:cNvCxnSpPr>
          <p:nvPr/>
        </p:nvCxnSpPr>
        <p:spPr>
          <a:xfrm>
            <a:off x="6334774" y="1114190"/>
            <a:ext cx="947035" cy="7027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719578EC-E585-5D67-07DB-93829124A8F1}"/>
              </a:ext>
            </a:extLst>
          </p:cNvPr>
          <p:cNvCxnSpPr>
            <a:cxnSpLocks/>
          </p:cNvCxnSpPr>
          <p:nvPr/>
        </p:nvCxnSpPr>
        <p:spPr>
          <a:xfrm>
            <a:off x="7111361" y="1888987"/>
            <a:ext cx="34089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22B3E9D7-5709-63BC-82E0-316899FA1318}"/>
              </a:ext>
            </a:extLst>
          </p:cNvPr>
          <p:cNvGrpSpPr/>
          <p:nvPr/>
        </p:nvGrpSpPr>
        <p:grpSpPr>
          <a:xfrm>
            <a:off x="9477131" y="3282652"/>
            <a:ext cx="355630" cy="117067"/>
            <a:chOff x="3659795" y="3624167"/>
            <a:chExt cx="355630" cy="117067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D27B47FE-5A42-4782-06A0-C90C909B7137}"/>
                </a:ext>
              </a:extLst>
            </p:cNvPr>
            <p:cNvSpPr/>
            <p:nvPr/>
          </p:nvSpPr>
          <p:spPr>
            <a:xfrm flipH="1">
              <a:off x="3776861" y="3624168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8" name="Picture 137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FFD2D018-B16F-2728-13E3-E215BBA53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76703" y="3624167"/>
              <a:ext cx="117067" cy="117067"/>
            </a:xfrm>
            <a:prstGeom prst="rect">
              <a:avLst/>
            </a:prstGeom>
          </p:spPr>
        </p:pic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78F9FB3A-4B5D-E0D1-2831-18931E769146}"/>
                </a:ext>
              </a:extLst>
            </p:cNvPr>
            <p:cNvSpPr/>
            <p:nvPr/>
          </p:nvSpPr>
          <p:spPr>
            <a:xfrm flipH="1">
              <a:off x="3659795" y="3624168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328171CA-1D22-9504-B025-338FAC67292F}"/>
                </a:ext>
              </a:extLst>
            </p:cNvPr>
            <p:cNvSpPr/>
            <p:nvPr/>
          </p:nvSpPr>
          <p:spPr>
            <a:xfrm flipH="1">
              <a:off x="3898359" y="3624168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799F737-A389-7AFA-D1CA-3B1C206637ED}"/>
              </a:ext>
            </a:extLst>
          </p:cNvPr>
          <p:cNvGrpSpPr/>
          <p:nvPr/>
        </p:nvGrpSpPr>
        <p:grpSpPr>
          <a:xfrm>
            <a:off x="10645550" y="3282652"/>
            <a:ext cx="355630" cy="117067"/>
            <a:chOff x="3659795" y="3624167"/>
            <a:chExt cx="355630" cy="117067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539AAD6D-1753-13CD-231F-2BC3ACEAF8AA}"/>
                </a:ext>
              </a:extLst>
            </p:cNvPr>
            <p:cNvSpPr/>
            <p:nvPr/>
          </p:nvSpPr>
          <p:spPr>
            <a:xfrm flipH="1">
              <a:off x="3776861" y="3624168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3" name="Picture 142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B5D557F4-D6CA-0988-35FD-56D1A92D0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76703" y="3624167"/>
              <a:ext cx="117067" cy="117067"/>
            </a:xfrm>
            <a:prstGeom prst="rect">
              <a:avLst/>
            </a:prstGeom>
          </p:spPr>
        </p:pic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F3F9F1B6-7662-1B28-622A-5914AEAF221C}"/>
                </a:ext>
              </a:extLst>
            </p:cNvPr>
            <p:cNvSpPr/>
            <p:nvPr/>
          </p:nvSpPr>
          <p:spPr>
            <a:xfrm flipH="1">
              <a:off x="3659795" y="3624168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8700ABA6-6E86-9726-D031-F68B6462DAEA}"/>
                </a:ext>
              </a:extLst>
            </p:cNvPr>
            <p:cNvSpPr/>
            <p:nvPr/>
          </p:nvSpPr>
          <p:spPr>
            <a:xfrm flipH="1">
              <a:off x="3898359" y="3624168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F5DDFF64-3EF0-61DE-7455-4C2F2357AC6E}"/>
                  </a:ext>
                </a:extLst>
              </p:cNvPr>
              <p:cNvSpPr txBox="1"/>
              <p:nvPr/>
            </p:nvSpPr>
            <p:spPr>
              <a:xfrm>
                <a:off x="1004385" y="2297396"/>
                <a:ext cx="5533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F5DDFF64-3EF0-61DE-7455-4C2F2357A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385" y="2297396"/>
                <a:ext cx="55335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FAE927CA-DBBC-66EF-1576-545FF5D8FD42}"/>
                  </a:ext>
                </a:extLst>
              </p:cNvPr>
              <p:cNvSpPr txBox="1"/>
              <p:nvPr/>
            </p:nvSpPr>
            <p:spPr>
              <a:xfrm>
                <a:off x="2450238" y="2292898"/>
                <a:ext cx="5533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FAE927CA-DBBC-66EF-1576-545FF5D8F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0238" y="2292898"/>
                <a:ext cx="55335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C4540A36-BA6F-D34C-56B0-C595AC42A4F6}"/>
                  </a:ext>
                </a:extLst>
              </p:cNvPr>
              <p:cNvSpPr txBox="1"/>
              <p:nvPr/>
            </p:nvSpPr>
            <p:spPr>
              <a:xfrm>
                <a:off x="3528577" y="2292898"/>
                <a:ext cx="681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0.95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C4540A36-BA6F-D34C-56B0-C595AC42A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577" y="2292898"/>
                <a:ext cx="68159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2C459C01-A2E1-0E07-C790-CDAF481849C4}"/>
                  </a:ext>
                </a:extLst>
              </p:cNvPr>
              <p:cNvSpPr txBox="1"/>
              <p:nvPr/>
            </p:nvSpPr>
            <p:spPr>
              <a:xfrm>
                <a:off x="5075628" y="2297396"/>
                <a:ext cx="681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0.05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2C459C01-A2E1-0E07-C790-CDAF48184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628" y="2297396"/>
                <a:ext cx="68159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42BCC094-BE54-810B-608F-50A874569346}"/>
                  </a:ext>
                </a:extLst>
              </p:cNvPr>
              <p:cNvSpPr txBox="1"/>
              <p:nvPr/>
            </p:nvSpPr>
            <p:spPr>
              <a:xfrm>
                <a:off x="6188984" y="2297565"/>
                <a:ext cx="681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0.05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42BCC094-BE54-810B-608F-50A874569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984" y="2297565"/>
                <a:ext cx="68159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2B1A5D69-732D-83CE-7398-2C2C044340ED}"/>
                  </a:ext>
                </a:extLst>
              </p:cNvPr>
              <p:cNvSpPr txBox="1"/>
              <p:nvPr/>
            </p:nvSpPr>
            <p:spPr>
              <a:xfrm>
                <a:off x="7743918" y="2295167"/>
                <a:ext cx="681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0.95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2B1A5D69-732D-83CE-7398-2C2C04434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3918" y="2295167"/>
                <a:ext cx="68159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D683BA8E-2A90-9EC8-258D-7B9B93780590}"/>
                  </a:ext>
                </a:extLst>
              </p:cNvPr>
              <p:cNvSpPr txBox="1"/>
              <p:nvPr/>
            </p:nvSpPr>
            <p:spPr>
              <a:xfrm>
                <a:off x="10665968" y="2293987"/>
                <a:ext cx="5533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D683BA8E-2A90-9EC8-258D-7B9B93780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5968" y="2293987"/>
                <a:ext cx="55335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4602DA93-F58A-4DA1-DBC5-ABB4464D1ECB}"/>
                  </a:ext>
                </a:extLst>
              </p:cNvPr>
              <p:cNvSpPr txBox="1"/>
              <p:nvPr/>
            </p:nvSpPr>
            <p:spPr>
              <a:xfrm>
                <a:off x="9225471" y="2292898"/>
                <a:ext cx="5533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4602DA93-F58A-4DA1-DBC5-ABB4464D1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471" y="2292898"/>
                <a:ext cx="55335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ABC3A0E1-B5A6-9FF3-7FAE-BADB6F8FC8F8}"/>
                  </a:ext>
                </a:extLst>
              </p:cNvPr>
              <p:cNvSpPr txBox="1"/>
              <p:nvPr/>
            </p:nvSpPr>
            <p:spPr>
              <a:xfrm>
                <a:off x="233527" y="422622"/>
                <a:ext cx="4752904" cy="3610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9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9"/>
                              </m:r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/>
                      <m:e>
                        <m:r>
                          <a:rPr lang="en-US" sz="16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sz="16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16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1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sz="16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16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ABC3A0E1-B5A6-9FF3-7FAE-BADB6F8FC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527" y="422622"/>
                <a:ext cx="4752904" cy="361061"/>
              </a:xfrm>
              <a:prstGeom prst="rect">
                <a:avLst/>
              </a:prstGeom>
              <a:blipFill>
                <a:blip r:embed="rId11"/>
                <a:stretch>
                  <a:fillRect t="-106897" b="-162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6" name="Elbow Connector 175">
            <a:extLst>
              <a:ext uri="{FF2B5EF4-FFF2-40B4-BE49-F238E27FC236}">
                <a16:creationId xmlns:a16="http://schemas.microsoft.com/office/drawing/2014/main" id="{BF58AD66-18B5-0F6D-390A-A7506290C1B0}"/>
              </a:ext>
            </a:extLst>
          </p:cNvPr>
          <p:cNvCxnSpPr>
            <a:cxnSpLocks/>
          </p:cNvCxnSpPr>
          <p:nvPr/>
        </p:nvCxnSpPr>
        <p:spPr>
          <a:xfrm rot="16200000" flipH="1">
            <a:off x="-102806" y="1308882"/>
            <a:ext cx="1659676" cy="72439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8734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AB35AE-4E96-2090-7AF1-556786B54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EE95A0-8907-B5AD-66BD-C64B9D2C9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55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1E0DD1F-DD6F-D536-B54A-4086B11F771E}"/>
              </a:ext>
            </a:extLst>
          </p:cNvPr>
          <p:cNvSpPr/>
          <p:nvPr/>
        </p:nvSpPr>
        <p:spPr>
          <a:xfrm>
            <a:off x="5357109" y="136525"/>
            <a:ext cx="1145406" cy="11454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Merge 6">
            <a:extLst>
              <a:ext uri="{FF2B5EF4-FFF2-40B4-BE49-F238E27FC236}">
                <a16:creationId xmlns:a16="http://schemas.microsoft.com/office/drawing/2014/main" id="{18BBB798-6F10-F2C7-D126-CF64EE569752}"/>
              </a:ext>
            </a:extLst>
          </p:cNvPr>
          <p:cNvSpPr/>
          <p:nvPr/>
        </p:nvSpPr>
        <p:spPr>
          <a:xfrm>
            <a:off x="1529720" y="1816944"/>
            <a:ext cx="994625" cy="785308"/>
          </a:xfrm>
          <a:prstGeom prst="flowChartMer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👂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0827D48-7E4D-6448-0B88-B14DEE14E33B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 flipH="1">
            <a:off x="2027033" y="1114190"/>
            <a:ext cx="3497817" cy="7027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D9C8414-9565-F1A4-1E9D-87531426E08A}"/>
              </a:ext>
            </a:extLst>
          </p:cNvPr>
          <p:cNvSpPr/>
          <p:nvPr/>
        </p:nvSpPr>
        <p:spPr>
          <a:xfrm>
            <a:off x="5530363" y="589576"/>
            <a:ext cx="269507" cy="269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103EE6-B2A3-54CB-11B4-FC05764B75A0}"/>
              </a:ext>
            </a:extLst>
          </p:cNvPr>
          <p:cNvSpPr/>
          <p:nvPr/>
        </p:nvSpPr>
        <p:spPr>
          <a:xfrm>
            <a:off x="5799870" y="589576"/>
            <a:ext cx="269507" cy="26950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AB7D37-151B-3032-A233-81111FD1D617}"/>
              </a:ext>
            </a:extLst>
          </p:cNvPr>
          <p:cNvSpPr/>
          <p:nvPr/>
        </p:nvSpPr>
        <p:spPr>
          <a:xfrm>
            <a:off x="6069377" y="589576"/>
            <a:ext cx="269507" cy="269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pic>
        <p:nvPicPr>
          <p:cNvPr id="12" name="Picture 11" descr="Icon&#10;&#10;Description automatically generated with medium confidence">
            <a:extLst>
              <a:ext uri="{FF2B5EF4-FFF2-40B4-BE49-F238E27FC236}">
                <a16:creationId xmlns:a16="http://schemas.microsoft.com/office/drawing/2014/main" id="{E74E763C-597E-9B6A-21C6-0F55C307A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090" y="615319"/>
            <a:ext cx="207067" cy="207067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B0C266D-301D-1462-A566-57634E36D153}"/>
              </a:ext>
            </a:extLst>
          </p:cNvPr>
          <p:cNvCxnSpPr>
            <a:cxnSpLocks/>
          </p:cNvCxnSpPr>
          <p:nvPr/>
        </p:nvCxnSpPr>
        <p:spPr>
          <a:xfrm flipH="1">
            <a:off x="1856584" y="1888987"/>
            <a:ext cx="34089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75A72A2-130F-E3CE-7B5E-5FFFC008569F}"/>
              </a:ext>
            </a:extLst>
          </p:cNvPr>
          <p:cNvSpPr txBox="1"/>
          <p:nvPr/>
        </p:nvSpPr>
        <p:spPr>
          <a:xfrm>
            <a:off x="5471725" y="325444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0BBC8B-26EB-D511-907C-8304EE4FF148}"/>
              </a:ext>
            </a:extLst>
          </p:cNvPr>
          <p:cNvSpPr txBox="1"/>
          <p:nvPr/>
        </p:nvSpPr>
        <p:spPr>
          <a:xfrm>
            <a:off x="6008839" y="324188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0.5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3E0A03-756F-39A6-B2BE-5A3FEEF271C7}"/>
              </a:ext>
            </a:extLst>
          </p:cNvPr>
          <p:cNvCxnSpPr>
            <a:cxnSpLocks/>
            <a:stCxn id="7" idx="1"/>
            <a:endCxn id="35" idx="0"/>
          </p:cNvCxnSpPr>
          <p:nvPr/>
        </p:nvCxnSpPr>
        <p:spPr>
          <a:xfrm flipH="1">
            <a:off x="1472780" y="2209598"/>
            <a:ext cx="305596" cy="6457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A88B5955-0D1B-5093-9EF1-8723E654D9EC}"/>
              </a:ext>
            </a:extLst>
          </p:cNvPr>
          <p:cNvSpPr/>
          <p:nvPr/>
        </p:nvSpPr>
        <p:spPr>
          <a:xfrm>
            <a:off x="1167184" y="2855310"/>
            <a:ext cx="611191" cy="5929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🔔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021FB72-6605-4555-412D-2418BF049C67}"/>
              </a:ext>
            </a:extLst>
          </p:cNvPr>
          <p:cNvSpPr/>
          <p:nvPr/>
        </p:nvSpPr>
        <p:spPr>
          <a:xfrm>
            <a:off x="2339862" y="2855310"/>
            <a:ext cx="611191" cy="5929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🔕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0273C50-BF5F-D1EA-2085-9EC914716C5D}"/>
              </a:ext>
            </a:extLst>
          </p:cNvPr>
          <p:cNvCxnSpPr>
            <a:cxnSpLocks/>
            <a:stCxn id="7" idx="3"/>
            <a:endCxn id="36" idx="0"/>
          </p:cNvCxnSpPr>
          <p:nvPr/>
        </p:nvCxnSpPr>
        <p:spPr>
          <a:xfrm>
            <a:off x="2275689" y="2209598"/>
            <a:ext cx="369769" cy="6457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Merge 52">
            <a:extLst>
              <a:ext uri="{FF2B5EF4-FFF2-40B4-BE49-F238E27FC236}">
                <a16:creationId xmlns:a16="http://schemas.microsoft.com/office/drawing/2014/main" id="{E8802397-8D68-A9DB-A614-B589BC134281}"/>
              </a:ext>
            </a:extLst>
          </p:cNvPr>
          <p:cNvSpPr/>
          <p:nvPr/>
        </p:nvSpPr>
        <p:spPr>
          <a:xfrm>
            <a:off x="9711887" y="1797691"/>
            <a:ext cx="994625" cy="785308"/>
          </a:xfrm>
          <a:prstGeom prst="flowChartMer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👂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28CF147-6EF1-3F31-99D7-01B842EE86FE}"/>
              </a:ext>
            </a:extLst>
          </p:cNvPr>
          <p:cNvCxnSpPr>
            <a:cxnSpLocks/>
          </p:cNvCxnSpPr>
          <p:nvPr/>
        </p:nvCxnSpPr>
        <p:spPr>
          <a:xfrm>
            <a:off x="10067626" y="1869734"/>
            <a:ext cx="34089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57BEBE6-DAC0-5195-250F-DEDD86AFBB9A}"/>
              </a:ext>
            </a:extLst>
          </p:cNvPr>
          <p:cNvCxnSpPr>
            <a:cxnSpLocks/>
            <a:stCxn id="53" idx="1"/>
            <a:endCxn id="56" idx="0"/>
          </p:cNvCxnSpPr>
          <p:nvPr/>
        </p:nvCxnSpPr>
        <p:spPr>
          <a:xfrm flipH="1">
            <a:off x="9654947" y="2190345"/>
            <a:ext cx="305596" cy="6457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D6C8E950-9874-D52E-273D-4DDA622F6B77}"/>
              </a:ext>
            </a:extLst>
          </p:cNvPr>
          <p:cNvSpPr/>
          <p:nvPr/>
        </p:nvSpPr>
        <p:spPr>
          <a:xfrm>
            <a:off x="9349351" y="2836057"/>
            <a:ext cx="611191" cy="5929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🔔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9949996-2E7B-7E56-36ED-2AEFEA074066}"/>
              </a:ext>
            </a:extLst>
          </p:cNvPr>
          <p:cNvSpPr/>
          <p:nvPr/>
        </p:nvSpPr>
        <p:spPr>
          <a:xfrm>
            <a:off x="10522029" y="2836057"/>
            <a:ext cx="611191" cy="5929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🔕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5C1064D-C9E7-B1F0-7EA7-AC7FB60DC002}"/>
              </a:ext>
            </a:extLst>
          </p:cNvPr>
          <p:cNvCxnSpPr>
            <a:cxnSpLocks/>
            <a:stCxn id="53" idx="3"/>
            <a:endCxn id="57" idx="0"/>
          </p:cNvCxnSpPr>
          <p:nvPr/>
        </p:nvCxnSpPr>
        <p:spPr>
          <a:xfrm>
            <a:off x="10457856" y="2190345"/>
            <a:ext cx="369769" cy="6457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55E4E96-D2DD-7F60-7BAE-56A7F6A3372A}"/>
              </a:ext>
            </a:extLst>
          </p:cNvPr>
          <p:cNvCxnSpPr>
            <a:cxnSpLocks/>
            <a:stCxn id="6" idx="5"/>
            <a:endCxn id="53" idx="0"/>
          </p:cNvCxnSpPr>
          <p:nvPr/>
        </p:nvCxnSpPr>
        <p:spPr>
          <a:xfrm>
            <a:off x="6334774" y="1114190"/>
            <a:ext cx="3874426" cy="68350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Merge 62">
            <a:extLst>
              <a:ext uri="{FF2B5EF4-FFF2-40B4-BE49-F238E27FC236}">
                <a16:creationId xmlns:a16="http://schemas.microsoft.com/office/drawing/2014/main" id="{FEBD1801-EEF8-8661-EA64-C09DD216B495}"/>
              </a:ext>
            </a:extLst>
          </p:cNvPr>
          <p:cNvSpPr/>
          <p:nvPr/>
        </p:nvSpPr>
        <p:spPr>
          <a:xfrm>
            <a:off x="4173145" y="1816944"/>
            <a:ext cx="994625" cy="785308"/>
          </a:xfrm>
          <a:prstGeom prst="flowChartMer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AB0D612-3FA2-5397-635E-D6BDD5651C7B}"/>
              </a:ext>
            </a:extLst>
          </p:cNvPr>
          <p:cNvCxnSpPr>
            <a:cxnSpLocks/>
          </p:cNvCxnSpPr>
          <p:nvPr/>
        </p:nvCxnSpPr>
        <p:spPr>
          <a:xfrm flipH="1">
            <a:off x="4482353" y="1889818"/>
            <a:ext cx="34089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64" descr="Icon&#10;&#10;Description automatically generated with medium confidence">
            <a:extLst>
              <a:ext uri="{FF2B5EF4-FFF2-40B4-BE49-F238E27FC236}">
                <a16:creationId xmlns:a16="http://schemas.microsoft.com/office/drawing/2014/main" id="{4A5DC91D-7AE5-FFA7-2ED3-27DEA196D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2295" y="1962693"/>
            <a:ext cx="256324" cy="256324"/>
          </a:xfrm>
          <a:prstGeom prst="rect">
            <a:avLst/>
          </a:prstGeom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13B2A75-8F6C-866B-8235-5CB53A944487}"/>
              </a:ext>
            </a:extLst>
          </p:cNvPr>
          <p:cNvCxnSpPr>
            <a:cxnSpLocks/>
            <a:stCxn id="6" idx="3"/>
            <a:endCxn id="63" idx="0"/>
          </p:cNvCxnSpPr>
          <p:nvPr/>
        </p:nvCxnSpPr>
        <p:spPr>
          <a:xfrm flipH="1">
            <a:off x="4670458" y="1114190"/>
            <a:ext cx="854392" cy="7027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A16A8D9-7645-A87A-3E78-6B1181616F92}"/>
              </a:ext>
            </a:extLst>
          </p:cNvPr>
          <p:cNvCxnSpPr>
            <a:cxnSpLocks/>
            <a:stCxn id="63" idx="1"/>
            <a:endCxn id="77" idx="0"/>
          </p:cNvCxnSpPr>
          <p:nvPr/>
        </p:nvCxnSpPr>
        <p:spPr>
          <a:xfrm flipH="1">
            <a:off x="4117745" y="2209598"/>
            <a:ext cx="304056" cy="6457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9A941893-6D9D-01D0-C30A-2EB80DEC454E}"/>
              </a:ext>
            </a:extLst>
          </p:cNvPr>
          <p:cNvSpPr/>
          <p:nvPr/>
        </p:nvSpPr>
        <p:spPr>
          <a:xfrm>
            <a:off x="3812149" y="2855310"/>
            <a:ext cx="611191" cy="5929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AE91B9C-AF17-4E70-2E60-ABA8A5A86997}"/>
              </a:ext>
            </a:extLst>
          </p:cNvPr>
          <p:cNvSpPr/>
          <p:nvPr/>
        </p:nvSpPr>
        <p:spPr>
          <a:xfrm>
            <a:off x="4984827" y="2855310"/>
            <a:ext cx="611191" cy="5929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4938A03-D2AC-D39E-0469-EC5F81872EF9}"/>
              </a:ext>
            </a:extLst>
          </p:cNvPr>
          <p:cNvCxnSpPr>
            <a:cxnSpLocks/>
            <a:stCxn id="63" idx="3"/>
            <a:endCxn id="78" idx="0"/>
          </p:cNvCxnSpPr>
          <p:nvPr/>
        </p:nvCxnSpPr>
        <p:spPr>
          <a:xfrm>
            <a:off x="4919114" y="2209598"/>
            <a:ext cx="371309" cy="6457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019ADBC-989A-C863-F117-93CE8B6990EF}"/>
              </a:ext>
            </a:extLst>
          </p:cNvPr>
          <p:cNvGrpSpPr/>
          <p:nvPr/>
        </p:nvGrpSpPr>
        <p:grpSpPr>
          <a:xfrm>
            <a:off x="5110750" y="3093248"/>
            <a:ext cx="357069" cy="117067"/>
            <a:chOff x="3659795" y="3624167"/>
            <a:chExt cx="357069" cy="117067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49672E0-0FA6-D941-E792-9871287B640F}"/>
                </a:ext>
              </a:extLst>
            </p:cNvPr>
            <p:cNvSpPr/>
            <p:nvPr/>
          </p:nvSpPr>
          <p:spPr>
            <a:xfrm flipH="1">
              <a:off x="3776861" y="3624168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5" name="Picture 84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78B0822B-61B4-B459-D157-6232401A5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9797" y="3624167"/>
              <a:ext cx="117067" cy="117067"/>
            </a:xfrm>
            <a:prstGeom prst="rect">
              <a:avLst/>
            </a:prstGeom>
          </p:spPr>
        </p:pic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087E28F4-C9BA-EC1F-0A13-228071DA7A80}"/>
                </a:ext>
              </a:extLst>
            </p:cNvPr>
            <p:cNvSpPr/>
            <p:nvPr/>
          </p:nvSpPr>
          <p:spPr>
            <a:xfrm flipH="1">
              <a:off x="3659795" y="3624168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CE9BF4F7-BE3C-251B-425E-0D948D33A6C6}"/>
                </a:ext>
              </a:extLst>
            </p:cNvPr>
            <p:cNvSpPr/>
            <p:nvPr/>
          </p:nvSpPr>
          <p:spPr>
            <a:xfrm flipH="1">
              <a:off x="3898359" y="3624168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E7763D46-BB39-5070-577B-7B1A350259CA}"/>
              </a:ext>
            </a:extLst>
          </p:cNvPr>
          <p:cNvGrpSpPr/>
          <p:nvPr/>
        </p:nvGrpSpPr>
        <p:grpSpPr>
          <a:xfrm>
            <a:off x="3933965" y="3095392"/>
            <a:ext cx="355676" cy="117067"/>
            <a:chOff x="3812149" y="3904808"/>
            <a:chExt cx="355676" cy="117067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DA9E1FE-7811-B226-FD3A-9E6FBA6C0574}"/>
                </a:ext>
              </a:extLst>
            </p:cNvPr>
            <p:cNvSpPr/>
            <p:nvPr/>
          </p:nvSpPr>
          <p:spPr>
            <a:xfrm flipH="1">
              <a:off x="3929261" y="3904809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3" name="Picture 92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32B15038-DAFE-0F72-61A3-BCA50F30B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12149" y="3904808"/>
              <a:ext cx="117067" cy="117067"/>
            </a:xfrm>
            <a:prstGeom prst="rect">
              <a:avLst/>
            </a:prstGeom>
          </p:spPr>
        </p:pic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928D7223-355F-D856-676B-1682B2DFFF0C}"/>
                </a:ext>
              </a:extLst>
            </p:cNvPr>
            <p:cNvSpPr/>
            <p:nvPr/>
          </p:nvSpPr>
          <p:spPr>
            <a:xfrm flipH="1">
              <a:off x="3812195" y="3904809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2F79CC03-750A-B850-A660-F18F355BCF42}"/>
                </a:ext>
              </a:extLst>
            </p:cNvPr>
            <p:cNvSpPr/>
            <p:nvPr/>
          </p:nvSpPr>
          <p:spPr>
            <a:xfrm flipH="1">
              <a:off x="4050759" y="3904809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8" name="Merge 107">
            <a:extLst>
              <a:ext uri="{FF2B5EF4-FFF2-40B4-BE49-F238E27FC236}">
                <a16:creationId xmlns:a16="http://schemas.microsoft.com/office/drawing/2014/main" id="{9BE6FA55-66FA-7AC0-393A-C864B8A83955}"/>
              </a:ext>
            </a:extLst>
          </p:cNvPr>
          <p:cNvSpPr/>
          <p:nvPr/>
        </p:nvSpPr>
        <p:spPr>
          <a:xfrm>
            <a:off x="6784496" y="1816944"/>
            <a:ext cx="994625" cy="785308"/>
          </a:xfrm>
          <a:prstGeom prst="flowChartMer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0" name="Picture 109" descr="Icon&#10;&#10;Description automatically generated with medium confidence">
            <a:extLst>
              <a:ext uri="{FF2B5EF4-FFF2-40B4-BE49-F238E27FC236}">
                <a16:creationId xmlns:a16="http://schemas.microsoft.com/office/drawing/2014/main" id="{0C3BCE9D-0052-9325-1004-2F8072B96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646" y="1962693"/>
            <a:ext cx="256324" cy="256324"/>
          </a:xfrm>
          <a:prstGeom prst="rect">
            <a:avLst/>
          </a:prstGeom>
        </p:spPr>
      </p:pic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EF58308-33E7-80E9-40B2-291E877BF47A}"/>
              </a:ext>
            </a:extLst>
          </p:cNvPr>
          <p:cNvCxnSpPr>
            <a:cxnSpLocks/>
            <a:stCxn id="108" idx="1"/>
            <a:endCxn id="112" idx="0"/>
          </p:cNvCxnSpPr>
          <p:nvPr/>
        </p:nvCxnSpPr>
        <p:spPr>
          <a:xfrm flipH="1">
            <a:off x="6729096" y="2209598"/>
            <a:ext cx="304056" cy="6457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C82CF04-3869-FFC3-9E30-1433B547E950}"/>
              </a:ext>
            </a:extLst>
          </p:cNvPr>
          <p:cNvSpPr/>
          <p:nvPr/>
        </p:nvSpPr>
        <p:spPr>
          <a:xfrm>
            <a:off x="6423500" y="2855310"/>
            <a:ext cx="611191" cy="5929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0DC6819-AF46-9AC3-86A0-1182E4BB2FD8}"/>
              </a:ext>
            </a:extLst>
          </p:cNvPr>
          <p:cNvSpPr/>
          <p:nvPr/>
        </p:nvSpPr>
        <p:spPr>
          <a:xfrm>
            <a:off x="7596178" y="2855310"/>
            <a:ext cx="611191" cy="5929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95398E5-9435-A8AE-DE49-548624CADB2E}"/>
              </a:ext>
            </a:extLst>
          </p:cNvPr>
          <p:cNvCxnSpPr>
            <a:cxnSpLocks/>
            <a:stCxn id="108" idx="3"/>
            <a:endCxn id="113" idx="0"/>
          </p:cNvCxnSpPr>
          <p:nvPr/>
        </p:nvCxnSpPr>
        <p:spPr>
          <a:xfrm>
            <a:off x="7530465" y="2209598"/>
            <a:ext cx="371309" cy="6457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2ACD8379-3181-6693-F8C2-6ED9D40E919B}"/>
              </a:ext>
            </a:extLst>
          </p:cNvPr>
          <p:cNvGrpSpPr/>
          <p:nvPr/>
        </p:nvGrpSpPr>
        <p:grpSpPr>
          <a:xfrm>
            <a:off x="6550956" y="3100769"/>
            <a:ext cx="355954" cy="117067"/>
            <a:chOff x="3659471" y="3624167"/>
            <a:chExt cx="355954" cy="117067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CACB846C-5C39-D663-CCCB-C2E66CECC5BA}"/>
                </a:ext>
              </a:extLst>
            </p:cNvPr>
            <p:cNvSpPr/>
            <p:nvPr/>
          </p:nvSpPr>
          <p:spPr>
            <a:xfrm flipH="1">
              <a:off x="3776861" y="3624168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7" name="Picture 116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134C61AB-7E22-71C9-48E3-693360085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59471" y="3624167"/>
              <a:ext cx="117067" cy="117067"/>
            </a:xfrm>
            <a:prstGeom prst="rect">
              <a:avLst/>
            </a:prstGeom>
          </p:spPr>
        </p:pic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573AC2F-596C-9777-7271-39CF418A2BB4}"/>
                </a:ext>
              </a:extLst>
            </p:cNvPr>
            <p:cNvSpPr/>
            <p:nvPr/>
          </p:nvSpPr>
          <p:spPr>
            <a:xfrm flipH="1">
              <a:off x="3659795" y="3624168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92C03C71-33C1-D58A-0FB7-367CB5FCC88A}"/>
                </a:ext>
              </a:extLst>
            </p:cNvPr>
            <p:cNvSpPr/>
            <p:nvPr/>
          </p:nvSpPr>
          <p:spPr>
            <a:xfrm flipH="1">
              <a:off x="3898359" y="3624168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9959E2D7-477F-952D-129C-E8EF9D6FAE6C}"/>
              </a:ext>
            </a:extLst>
          </p:cNvPr>
          <p:cNvGrpSpPr/>
          <p:nvPr/>
        </p:nvGrpSpPr>
        <p:grpSpPr>
          <a:xfrm>
            <a:off x="7716119" y="3088461"/>
            <a:ext cx="355630" cy="121854"/>
            <a:chOff x="6577384" y="3955166"/>
            <a:chExt cx="355630" cy="121854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6A4E6EBA-5B8C-2ADB-AEE5-3B1449715E26}"/>
                </a:ext>
              </a:extLst>
            </p:cNvPr>
            <p:cNvSpPr/>
            <p:nvPr/>
          </p:nvSpPr>
          <p:spPr>
            <a:xfrm flipH="1">
              <a:off x="6694450" y="3959954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2" name="Picture 121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CBD76749-330B-9E42-4187-6F2F7FB77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11291" y="3955166"/>
              <a:ext cx="117067" cy="117067"/>
            </a:xfrm>
            <a:prstGeom prst="rect">
              <a:avLst/>
            </a:prstGeom>
          </p:spPr>
        </p:pic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34A83DB-52CB-EF2F-2E02-5A79DDDE86BF}"/>
                </a:ext>
              </a:extLst>
            </p:cNvPr>
            <p:cNvSpPr/>
            <p:nvPr/>
          </p:nvSpPr>
          <p:spPr>
            <a:xfrm flipH="1">
              <a:off x="6577384" y="3959954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2BB6853E-2640-B241-30F8-34F06C62EAD2}"/>
                </a:ext>
              </a:extLst>
            </p:cNvPr>
            <p:cNvSpPr/>
            <p:nvPr/>
          </p:nvSpPr>
          <p:spPr>
            <a:xfrm flipH="1">
              <a:off x="6815948" y="3959954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1E13B8D2-577B-E50F-A98F-752CC6373EEA}"/>
              </a:ext>
            </a:extLst>
          </p:cNvPr>
          <p:cNvCxnSpPr>
            <a:cxnSpLocks/>
            <a:stCxn id="6" idx="5"/>
            <a:endCxn id="108" idx="0"/>
          </p:cNvCxnSpPr>
          <p:nvPr/>
        </p:nvCxnSpPr>
        <p:spPr>
          <a:xfrm>
            <a:off x="6334774" y="1114190"/>
            <a:ext cx="947035" cy="7027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719578EC-E585-5D67-07DB-93829124A8F1}"/>
              </a:ext>
            </a:extLst>
          </p:cNvPr>
          <p:cNvCxnSpPr>
            <a:cxnSpLocks/>
          </p:cNvCxnSpPr>
          <p:nvPr/>
        </p:nvCxnSpPr>
        <p:spPr>
          <a:xfrm>
            <a:off x="7111361" y="1888987"/>
            <a:ext cx="34089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22B3E9D7-5709-63BC-82E0-316899FA1318}"/>
              </a:ext>
            </a:extLst>
          </p:cNvPr>
          <p:cNvGrpSpPr/>
          <p:nvPr/>
        </p:nvGrpSpPr>
        <p:grpSpPr>
          <a:xfrm>
            <a:off x="9477131" y="3282652"/>
            <a:ext cx="355630" cy="117067"/>
            <a:chOff x="3659795" y="3624167"/>
            <a:chExt cx="355630" cy="117067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D27B47FE-5A42-4782-06A0-C90C909B7137}"/>
                </a:ext>
              </a:extLst>
            </p:cNvPr>
            <p:cNvSpPr/>
            <p:nvPr/>
          </p:nvSpPr>
          <p:spPr>
            <a:xfrm flipH="1">
              <a:off x="3776861" y="3624168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8" name="Picture 137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FFD2D018-B16F-2728-13E3-E215BBA53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76703" y="3624167"/>
              <a:ext cx="117067" cy="117067"/>
            </a:xfrm>
            <a:prstGeom prst="rect">
              <a:avLst/>
            </a:prstGeom>
          </p:spPr>
        </p:pic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78F9FB3A-4B5D-E0D1-2831-18931E769146}"/>
                </a:ext>
              </a:extLst>
            </p:cNvPr>
            <p:cNvSpPr/>
            <p:nvPr/>
          </p:nvSpPr>
          <p:spPr>
            <a:xfrm flipH="1">
              <a:off x="3659795" y="3624168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328171CA-1D22-9504-B025-338FAC67292F}"/>
                </a:ext>
              </a:extLst>
            </p:cNvPr>
            <p:cNvSpPr/>
            <p:nvPr/>
          </p:nvSpPr>
          <p:spPr>
            <a:xfrm flipH="1">
              <a:off x="3898359" y="3624168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799F737-A389-7AFA-D1CA-3B1C206637ED}"/>
              </a:ext>
            </a:extLst>
          </p:cNvPr>
          <p:cNvGrpSpPr/>
          <p:nvPr/>
        </p:nvGrpSpPr>
        <p:grpSpPr>
          <a:xfrm>
            <a:off x="10645550" y="3282652"/>
            <a:ext cx="355630" cy="117067"/>
            <a:chOff x="3659795" y="3624167"/>
            <a:chExt cx="355630" cy="117067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539AAD6D-1753-13CD-231F-2BC3ACEAF8AA}"/>
                </a:ext>
              </a:extLst>
            </p:cNvPr>
            <p:cNvSpPr/>
            <p:nvPr/>
          </p:nvSpPr>
          <p:spPr>
            <a:xfrm flipH="1">
              <a:off x="3776861" y="3624168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3" name="Picture 142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B5D557F4-D6CA-0988-35FD-56D1A92D0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76703" y="3624167"/>
              <a:ext cx="117067" cy="117067"/>
            </a:xfrm>
            <a:prstGeom prst="rect">
              <a:avLst/>
            </a:prstGeom>
          </p:spPr>
        </p:pic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F3F9F1B6-7662-1B28-622A-5914AEAF221C}"/>
                </a:ext>
              </a:extLst>
            </p:cNvPr>
            <p:cNvSpPr/>
            <p:nvPr/>
          </p:nvSpPr>
          <p:spPr>
            <a:xfrm flipH="1">
              <a:off x="3659795" y="3624168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8700ABA6-6E86-9726-D031-F68B6462DAEA}"/>
                </a:ext>
              </a:extLst>
            </p:cNvPr>
            <p:cNvSpPr/>
            <p:nvPr/>
          </p:nvSpPr>
          <p:spPr>
            <a:xfrm flipH="1">
              <a:off x="3898359" y="3624168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F5DDFF64-3EF0-61DE-7455-4C2F2357AC6E}"/>
                  </a:ext>
                </a:extLst>
              </p:cNvPr>
              <p:cNvSpPr txBox="1"/>
              <p:nvPr/>
            </p:nvSpPr>
            <p:spPr>
              <a:xfrm>
                <a:off x="1004385" y="2297396"/>
                <a:ext cx="5533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F5DDFF64-3EF0-61DE-7455-4C2F2357A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385" y="2297396"/>
                <a:ext cx="55335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FAE927CA-DBBC-66EF-1576-545FF5D8FD42}"/>
                  </a:ext>
                </a:extLst>
              </p:cNvPr>
              <p:cNvSpPr txBox="1"/>
              <p:nvPr/>
            </p:nvSpPr>
            <p:spPr>
              <a:xfrm>
                <a:off x="2450238" y="2292898"/>
                <a:ext cx="5533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FAE927CA-DBBC-66EF-1576-545FF5D8F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0238" y="2292898"/>
                <a:ext cx="55335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C4540A36-BA6F-D34C-56B0-C595AC42A4F6}"/>
                  </a:ext>
                </a:extLst>
              </p:cNvPr>
              <p:cNvSpPr txBox="1"/>
              <p:nvPr/>
            </p:nvSpPr>
            <p:spPr>
              <a:xfrm>
                <a:off x="3528577" y="2292898"/>
                <a:ext cx="681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0.95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C4540A36-BA6F-D34C-56B0-C595AC42A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577" y="2292898"/>
                <a:ext cx="68159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2C459C01-A2E1-0E07-C790-CDAF481849C4}"/>
                  </a:ext>
                </a:extLst>
              </p:cNvPr>
              <p:cNvSpPr txBox="1"/>
              <p:nvPr/>
            </p:nvSpPr>
            <p:spPr>
              <a:xfrm>
                <a:off x="5075628" y="2297396"/>
                <a:ext cx="681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0.05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2C459C01-A2E1-0E07-C790-CDAF48184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628" y="2297396"/>
                <a:ext cx="68159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42BCC094-BE54-810B-608F-50A874569346}"/>
                  </a:ext>
                </a:extLst>
              </p:cNvPr>
              <p:cNvSpPr txBox="1"/>
              <p:nvPr/>
            </p:nvSpPr>
            <p:spPr>
              <a:xfrm>
                <a:off x="6188984" y="2297565"/>
                <a:ext cx="681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0.05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42BCC094-BE54-810B-608F-50A874569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984" y="2297565"/>
                <a:ext cx="68159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2B1A5D69-732D-83CE-7398-2C2C044340ED}"/>
                  </a:ext>
                </a:extLst>
              </p:cNvPr>
              <p:cNvSpPr txBox="1"/>
              <p:nvPr/>
            </p:nvSpPr>
            <p:spPr>
              <a:xfrm>
                <a:off x="7743918" y="2295167"/>
                <a:ext cx="681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0.95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2B1A5D69-732D-83CE-7398-2C2C04434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3918" y="2295167"/>
                <a:ext cx="68159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D683BA8E-2A90-9EC8-258D-7B9B93780590}"/>
                  </a:ext>
                </a:extLst>
              </p:cNvPr>
              <p:cNvSpPr txBox="1"/>
              <p:nvPr/>
            </p:nvSpPr>
            <p:spPr>
              <a:xfrm>
                <a:off x="10665968" y="2293987"/>
                <a:ext cx="5533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D683BA8E-2A90-9EC8-258D-7B9B93780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5968" y="2293987"/>
                <a:ext cx="55335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4602DA93-F58A-4DA1-DBC5-ABB4464D1ECB}"/>
                  </a:ext>
                </a:extLst>
              </p:cNvPr>
              <p:cNvSpPr txBox="1"/>
              <p:nvPr/>
            </p:nvSpPr>
            <p:spPr>
              <a:xfrm>
                <a:off x="9225471" y="2292898"/>
                <a:ext cx="5533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4602DA93-F58A-4DA1-DBC5-ABB4464D1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471" y="2292898"/>
                <a:ext cx="55335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C35D3706-5856-5912-C5A8-7E41F71521B7}"/>
                  </a:ext>
                </a:extLst>
              </p:cNvPr>
              <p:cNvSpPr txBox="1"/>
              <p:nvPr/>
            </p:nvSpPr>
            <p:spPr>
              <a:xfrm>
                <a:off x="2339259" y="3981276"/>
                <a:ext cx="8558561" cy="7000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9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C35D3706-5856-5912-C5A8-7E41F7152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259" y="3981276"/>
                <a:ext cx="8558561" cy="700063"/>
              </a:xfrm>
              <a:prstGeom prst="rect">
                <a:avLst/>
              </a:prstGeom>
              <a:blipFill>
                <a:blip r:embed="rId11"/>
                <a:stretch>
                  <a:fillRect t="-130357" b="-196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1694DDAC-DCB0-7D8C-6D90-87F8C68A0E63}"/>
                  </a:ext>
                </a:extLst>
              </p:cNvPr>
              <p:cNvSpPr txBox="1"/>
              <p:nvPr/>
            </p:nvSpPr>
            <p:spPr>
              <a:xfrm>
                <a:off x="2384843" y="4762632"/>
                <a:ext cx="5264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|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0.9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 ∗0.5+1 ∗0.5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1694DDAC-DCB0-7D8C-6D90-87F8C68A0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843" y="4762632"/>
                <a:ext cx="5264711" cy="369332"/>
              </a:xfrm>
              <a:prstGeom prst="rect">
                <a:avLst/>
              </a:prstGeom>
              <a:blipFill>
                <a:blip r:embed="rId12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3A9BCDED-6425-7B2C-B66F-0E7EEA134B8F}"/>
                  </a:ext>
                </a:extLst>
              </p:cNvPr>
              <p:cNvSpPr txBox="1"/>
              <p:nvPr/>
            </p:nvSpPr>
            <p:spPr>
              <a:xfrm>
                <a:off x="2369959" y="5185323"/>
                <a:ext cx="53420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|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0.1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 ∗0.5+1 ∗0.5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3A9BCDED-6425-7B2C-B66F-0E7EEA134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959" y="5185323"/>
                <a:ext cx="5342040" cy="369332"/>
              </a:xfrm>
              <a:prstGeom prst="rect">
                <a:avLst/>
              </a:prstGeom>
              <a:blipFill>
                <a:blip r:embed="rId13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2" name="Oval 191">
            <a:extLst>
              <a:ext uri="{FF2B5EF4-FFF2-40B4-BE49-F238E27FC236}">
                <a16:creationId xmlns:a16="http://schemas.microsoft.com/office/drawing/2014/main" id="{8F10E81D-5C92-C370-CD25-881176DAD1D1}"/>
              </a:ext>
            </a:extLst>
          </p:cNvPr>
          <p:cNvSpPr/>
          <p:nvPr/>
        </p:nvSpPr>
        <p:spPr>
          <a:xfrm>
            <a:off x="900077" y="4021961"/>
            <a:ext cx="1145406" cy="11454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B6001EF1-8CEA-BA41-E048-1F4B1547C39F}"/>
              </a:ext>
            </a:extLst>
          </p:cNvPr>
          <p:cNvCxnSpPr>
            <a:cxnSpLocks/>
            <a:endCxn id="192" idx="0"/>
          </p:cNvCxnSpPr>
          <p:nvPr/>
        </p:nvCxnSpPr>
        <p:spPr>
          <a:xfrm>
            <a:off x="1472780" y="3448253"/>
            <a:ext cx="0" cy="5737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0884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AB35AE-4E96-2090-7AF1-556786B54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EE95A0-8907-B5AD-66BD-C64B9D2C9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56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1E0DD1F-DD6F-D536-B54A-4086B11F771E}"/>
              </a:ext>
            </a:extLst>
          </p:cNvPr>
          <p:cNvSpPr/>
          <p:nvPr/>
        </p:nvSpPr>
        <p:spPr>
          <a:xfrm>
            <a:off x="5357109" y="136525"/>
            <a:ext cx="1145406" cy="11454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Merge 6">
            <a:extLst>
              <a:ext uri="{FF2B5EF4-FFF2-40B4-BE49-F238E27FC236}">
                <a16:creationId xmlns:a16="http://schemas.microsoft.com/office/drawing/2014/main" id="{18BBB798-6F10-F2C7-D126-CF64EE569752}"/>
              </a:ext>
            </a:extLst>
          </p:cNvPr>
          <p:cNvSpPr/>
          <p:nvPr/>
        </p:nvSpPr>
        <p:spPr>
          <a:xfrm>
            <a:off x="1529720" y="1816944"/>
            <a:ext cx="994625" cy="785308"/>
          </a:xfrm>
          <a:prstGeom prst="flowChartMer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👂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0827D48-7E4D-6448-0B88-B14DEE14E33B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 flipH="1">
            <a:off x="2027033" y="1114190"/>
            <a:ext cx="3497817" cy="7027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D9C8414-9565-F1A4-1E9D-87531426E08A}"/>
              </a:ext>
            </a:extLst>
          </p:cNvPr>
          <p:cNvSpPr/>
          <p:nvPr/>
        </p:nvSpPr>
        <p:spPr>
          <a:xfrm>
            <a:off x="5530363" y="589576"/>
            <a:ext cx="269507" cy="269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103EE6-B2A3-54CB-11B4-FC05764B75A0}"/>
              </a:ext>
            </a:extLst>
          </p:cNvPr>
          <p:cNvSpPr/>
          <p:nvPr/>
        </p:nvSpPr>
        <p:spPr>
          <a:xfrm>
            <a:off x="5799870" y="589576"/>
            <a:ext cx="269507" cy="26950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AB7D37-151B-3032-A233-81111FD1D617}"/>
              </a:ext>
            </a:extLst>
          </p:cNvPr>
          <p:cNvSpPr/>
          <p:nvPr/>
        </p:nvSpPr>
        <p:spPr>
          <a:xfrm>
            <a:off x="6069377" y="589576"/>
            <a:ext cx="269507" cy="269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pic>
        <p:nvPicPr>
          <p:cNvPr id="12" name="Picture 11" descr="Icon&#10;&#10;Description automatically generated with medium confidence">
            <a:extLst>
              <a:ext uri="{FF2B5EF4-FFF2-40B4-BE49-F238E27FC236}">
                <a16:creationId xmlns:a16="http://schemas.microsoft.com/office/drawing/2014/main" id="{E74E763C-597E-9B6A-21C6-0F55C307A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090" y="615319"/>
            <a:ext cx="207067" cy="207067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B0C266D-301D-1462-A566-57634E36D153}"/>
              </a:ext>
            </a:extLst>
          </p:cNvPr>
          <p:cNvCxnSpPr>
            <a:cxnSpLocks/>
          </p:cNvCxnSpPr>
          <p:nvPr/>
        </p:nvCxnSpPr>
        <p:spPr>
          <a:xfrm flipH="1">
            <a:off x="1856584" y="1888987"/>
            <a:ext cx="34089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75A72A2-130F-E3CE-7B5E-5FFFC008569F}"/>
              </a:ext>
            </a:extLst>
          </p:cNvPr>
          <p:cNvSpPr txBox="1"/>
          <p:nvPr/>
        </p:nvSpPr>
        <p:spPr>
          <a:xfrm>
            <a:off x="5471725" y="325444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0BBC8B-26EB-D511-907C-8304EE4FF148}"/>
              </a:ext>
            </a:extLst>
          </p:cNvPr>
          <p:cNvSpPr txBox="1"/>
          <p:nvPr/>
        </p:nvSpPr>
        <p:spPr>
          <a:xfrm>
            <a:off x="6008839" y="324188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0.5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3E0A03-756F-39A6-B2BE-5A3FEEF271C7}"/>
              </a:ext>
            </a:extLst>
          </p:cNvPr>
          <p:cNvCxnSpPr>
            <a:cxnSpLocks/>
            <a:stCxn id="7" idx="1"/>
            <a:endCxn id="35" idx="0"/>
          </p:cNvCxnSpPr>
          <p:nvPr/>
        </p:nvCxnSpPr>
        <p:spPr>
          <a:xfrm flipH="1">
            <a:off x="1472780" y="2209598"/>
            <a:ext cx="305596" cy="6457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A88B5955-0D1B-5093-9EF1-8723E654D9EC}"/>
              </a:ext>
            </a:extLst>
          </p:cNvPr>
          <p:cNvSpPr/>
          <p:nvPr/>
        </p:nvSpPr>
        <p:spPr>
          <a:xfrm>
            <a:off x="1167184" y="2855310"/>
            <a:ext cx="611191" cy="5929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🔔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021FB72-6605-4555-412D-2418BF049C67}"/>
              </a:ext>
            </a:extLst>
          </p:cNvPr>
          <p:cNvSpPr/>
          <p:nvPr/>
        </p:nvSpPr>
        <p:spPr>
          <a:xfrm>
            <a:off x="2339862" y="2855310"/>
            <a:ext cx="611191" cy="5929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🔕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0273C50-BF5F-D1EA-2085-9EC914716C5D}"/>
              </a:ext>
            </a:extLst>
          </p:cNvPr>
          <p:cNvCxnSpPr>
            <a:cxnSpLocks/>
            <a:stCxn id="7" idx="3"/>
            <a:endCxn id="36" idx="0"/>
          </p:cNvCxnSpPr>
          <p:nvPr/>
        </p:nvCxnSpPr>
        <p:spPr>
          <a:xfrm>
            <a:off x="2275689" y="2209598"/>
            <a:ext cx="369769" cy="6457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Merge 52">
            <a:extLst>
              <a:ext uri="{FF2B5EF4-FFF2-40B4-BE49-F238E27FC236}">
                <a16:creationId xmlns:a16="http://schemas.microsoft.com/office/drawing/2014/main" id="{E8802397-8D68-A9DB-A614-B589BC134281}"/>
              </a:ext>
            </a:extLst>
          </p:cNvPr>
          <p:cNvSpPr/>
          <p:nvPr/>
        </p:nvSpPr>
        <p:spPr>
          <a:xfrm>
            <a:off x="9711887" y="1797691"/>
            <a:ext cx="994625" cy="785308"/>
          </a:xfrm>
          <a:prstGeom prst="flowChartMer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👂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28CF147-6EF1-3F31-99D7-01B842EE86FE}"/>
              </a:ext>
            </a:extLst>
          </p:cNvPr>
          <p:cNvCxnSpPr>
            <a:cxnSpLocks/>
          </p:cNvCxnSpPr>
          <p:nvPr/>
        </p:nvCxnSpPr>
        <p:spPr>
          <a:xfrm>
            <a:off x="10067626" y="1869734"/>
            <a:ext cx="34089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57BEBE6-DAC0-5195-250F-DEDD86AFBB9A}"/>
              </a:ext>
            </a:extLst>
          </p:cNvPr>
          <p:cNvCxnSpPr>
            <a:cxnSpLocks/>
            <a:stCxn id="53" idx="1"/>
            <a:endCxn id="56" idx="0"/>
          </p:cNvCxnSpPr>
          <p:nvPr/>
        </p:nvCxnSpPr>
        <p:spPr>
          <a:xfrm flipH="1">
            <a:off x="9654947" y="2190345"/>
            <a:ext cx="305596" cy="6457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D6C8E950-9874-D52E-273D-4DDA622F6B77}"/>
              </a:ext>
            </a:extLst>
          </p:cNvPr>
          <p:cNvSpPr/>
          <p:nvPr/>
        </p:nvSpPr>
        <p:spPr>
          <a:xfrm>
            <a:off x="9349351" y="2836057"/>
            <a:ext cx="611191" cy="5929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🔔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9949996-2E7B-7E56-36ED-2AEFEA074066}"/>
              </a:ext>
            </a:extLst>
          </p:cNvPr>
          <p:cNvSpPr/>
          <p:nvPr/>
        </p:nvSpPr>
        <p:spPr>
          <a:xfrm>
            <a:off x="10522029" y="2836057"/>
            <a:ext cx="611191" cy="5929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🔕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5C1064D-C9E7-B1F0-7EA7-AC7FB60DC002}"/>
              </a:ext>
            </a:extLst>
          </p:cNvPr>
          <p:cNvCxnSpPr>
            <a:cxnSpLocks/>
            <a:stCxn id="53" idx="3"/>
            <a:endCxn id="57" idx="0"/>
          </p:cNvCxnSpPr>
          <p:nvPr/>
        </p:nvCxnSpPr>
        <p:spPr>
          <a:xfrm>
            <a:off x="10457856" y="2190345"/>
            <a:ext cx="369769" cy="6457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55E4E96-D2DD-7F60-7BAE-56A7F6A3372A}"/>
              </a:ext>
            </a:extLst>
          </p:cNvPr>
          <p:cNvCxnSpPr>
            <a:cxnSpLocks/>
            <a:stCxn id="6" idx="5"/>
            <a:endCxn id="53" idx="0"/>
          </p:cNvCxnSpPr>
          <p:nvPr/>
        </p:nvCxnSpPr>
        <p:spPr>
          <a:xfrm>
            <a:off x="6334774" y="1114190"/>
            <a:ext cx="3874426" cy="68350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Merge 62">
            <a:extLst>
              <a:ext uri="{FF2B5EF4-FFF2-40B4-BE49-F238E27FC236}">
                <a16:creationId xmlns:a16="http://schemas.microsoft.com/office/drawing/2014/main" id="{FEBD1801-EEF8-8661-EA64-C09DD216B495}"/>
              </a:ext>
            </a:extLst>
          </p:cNvPr>
          <p:cNvSpPr/>
          <p:nvPr/>
        </p:nvSpPr>
        <p:spPr>
          <a:xfrm>
            <a:off x="4173145" y="1816944"/>
            <a:ext cx="994625" cy="785308"/>
          </a:xfrm>
          <a:prstGeom prst="flowChartMer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AB0D612-3FA2-5397-635E-D6BDD5651C7B}"/>
              </a:ext>
            </a:extLst>
          </p:cNvPr>
          <p:cNvCxnSpPr>
            <a:cxnSpLocks/>
          </p:cNvCxnSpPr>
          <p:nvPr/>
        </p:nvCxnSpPr>
        <p:spPr>
          <a:xfrm flipH="1">
            <a:off x="4482353" y="1889818"/>
            <a:ext cx="34089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64" descr="Icon&#10;&#10;Description automatically generated with medium confidence">
            <a:extLst>
              <a:ext uri="{FF2B5EF4-FFF2-40B4-BE49-F238E27FC236}">
                <a16:creationId xmlns:a16="http://schemas.microsoft.com/office/drawing/2014/main" id="{4A5DC91D-7AE5-FFA7-2ED3-27DEA196D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2295" y="1962693"/>
            <a:ext cx="256324" cy="256324"/>
          </a:xfrm>
          <a:prstGeom prst="rect">
            <a:avLst/>
          </a:prstGeom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13B2A75-8F6C-866B-8235-5CB53A944487}"/>
              </a:ext>
            </a:extLst>
          </p:cNvPr>
          <p:cNvCxnSpPr>
            <a:cxnSpLocks/>
            <a:stCxn id="6" idx="3"/>
            <a:endCxn id="63" idx="0"/>
          </p:cNvCxnSpPr>
          <p:nvPr/>
        </p:nvCxnSpPr>
        <p:spPr>
          <a:xfrm flipH="1">
            <a:off x="4670458" y="1114190"/>
            <a:ext cx="854392" cy="7027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A16A8D9-7645-A87A-3E78-6B1181616F92}"/>
              </a:ext>
            </a:extLst>
          </p:cNvPr>
          <p:cNvCxnSpPr>
            <a:cxnSpLocks/>
            <a:stCxn id="63" idx="1"/>
            <a:endCxn id="77" idx="0"/>
          </p:cNvCxnSpPr>
          <p:nvPr/>
        </p:nvCxnSpPr>
        <p:spPr>
          <a:xfrm flipH="1">
            <a:off x="4117745" y="2209598"/>
            <a:ext cx="304056" cy="6457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9A941893-6D9D-01D0-C30A-2EB80DEC454E}"/>
              </a:ext>
            </a:extLst>
          </p:cNvPr>
          <p:cNvSpPr/>
          <p:nvPr/>
        </p:nvSpPr>
        <p:spPr>
          <a:xfrm>
            <a:off x="3812149" y="2855310"/>
            <a:ext cx="611191" cy="5929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AE91B9C-AF17-4E70-2E60-ABA8A5A86997}"/>
              </a:ext>
            </a:extLst>
          </p:cNvPr>
          <p:cNvSpPr/>
          <p:nvPr/>
        </p:nvSpPr>
        <p:spPr>
          <a:xfrm>
            <a:off x="4984827" y="2855310"/>
            <a:ext cx="611191" cy="5929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4938A03-D2AC-D39E-0469-EC5F81872EF9}"/>
              </a:ext>
            </a:extLst>
          </p:cNvPr>
          <p:cNvCxnSpPr>
            <a:cxnSpLocks/>
            <a:stCxn id="63" idx="3"/>
            <a:endCxn id="78" idx="0"/>
          </p:cNvCxnSpPr>
          <p:nvPr/>
        </p:nvCxnSpPr>
        <p:spPr>
          <a:xfrm>
            <a:off x="4919114" y="2209598"/>
            <a:ext cx="371309" cy="6457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019ADBC-989A-C863-F117-93CE8B6990EF}"/>
              </a:ext>
            </a:extLst>
          </p:cNvPr>
          <p:cNvGrpSpPr/>
          <p:nvPr/>
        </p:nvGrpSpPr>
        <p:grpSpPr>
          <a:xfrm>
            <a:off x="5110750" y="3093248"/>
            <a:ext cx="357068" cy="117067"/>
            <a:chOff x="3659795" y="3624167"/>
            <a:chExt cx="357068" cy="117067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49672E0-0FA6-D941-E792-9871287B640F}"/>
                </a:ext>
              </a:extLst>
            </p:cNvPr>
            <p:cNvSpPr/>
            <p:nvPr/>
          </p:nvSpPr>
          <p:spPr>
            <a:xfrm flipH="1">
              <a:off x="3776861" y="3624168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5" name="Picture 84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78B0822B-61B4-B459-D157-6232401A5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9796" y="3624167"/>
              <a:ext cx="117067" cy="117067"/>
            </a:xfrm>
            <a:prstGeom prst="rect">
              <a:avLst/>
            </a:prstGeom>
          </p:spPr>
        </p:pic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087E28F4-C9BA-EC1F-0A13-228071DA7A80}"/>
                </a:ext>
              </a:extLst>
            </p:cNvPr>
            <p:cNvSpPr/>
            <p:nvPr/>
          </p:nvSpPr>
          <p:spPr>
            <a:xfrm flipH="1">
              <a:off x="3659795" y="3624168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CE9BF4F7-BE3C-251B-425E-0D948D33A6C6}"/>
                </a:ext>
              </a:extLst>
            </p:cNvPr>
            <p:cNvSpPr/>
            <p:nvPr/>
          </p:nvSpPr>
          <p:spPr>
            <a:xfrm flipH="1">
              <a:off x="3898359" y="3624168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E7763D46-BB39-5070-577B-7B1A350259CA}"/>
              </a:ext>
            </a:extLst>
          </p:cNvPr>
          <p:cNvGrpSpPr/>
          <p:nvPr/>
        </p:nvGrpSpPr>
        <p:grpSpPr>
          <a:xfrm>
            <a:off x="3933965" y="3095392"/>
            <a:ext cx="355676" cy="117067"/>
            <a:chOff x="3812149" y="3904808"/>
            <a:chExt cx="355676" cy="117067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DA9E1FE-7811-B226-FD3A-9E6FBA6C0574}"/>
                </a:ext>
              </a:extLst>
            </p:cNvPr>
            <p:cNvSpPr/>
            <p:nvPr/>
          </p:nvSpPr>
          <p:spPr>
            <a:xfrm flipH="1">
              <a:off x="3929261" y="3904809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3" name="Picture 92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32B15038-DAFE-0F72-61A3-BCA50F30B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12149" y="3904808"/>
              <a:ext cx="117067" cy="117067"/>
            </a:xfrm>
            <a:prstGeom prst="rect">
              <a:avLst/>
            </a:prstGeom>
          </p:spPr>
        </p:pic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928D7223-355F-D856-676B-1682B2DFFF0C}"/>
                </a:ext>
              </a:extLst>
            </p:cNvPr>
            <p:cNvSpPr/>
            <p:nvPr/>
          </p:nvSpPr>
          <p:spPr>
            <a:xfrm flipH="1">
              <a:off x="3812195" y="3904809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2F79CC03-750A-B850-A660-F18F355BCF42}"/>
                </a:ext>
              </a:extLst>
            </p:cNvPr>
            <p:cNvSpPr/>
            <p:nvPr/>
          </p:nvSpPr>
          <p:spPr>
            <a:xfrm flipH="1">
              <a:off x="4050759" y="3904809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24D4D50-22D2-0A55-58A2-B43352A7E76C}"/>
              </a:ext>
            </a:extLst>
          </p:cNvPr>
          <p:cNvGrpSpPr/>
          <p:nvPr/>
        </p:nvGrpSpPr>
        <p:grpSpPr>
          <a:xfrm>
            <a:off x="1294964" y="3305006"/>
            <a:ext cx="355630" cy="117067"/>
            <a:chOff x="3659795" y="3624167"/>
            <a:chExt cx="355630" cy="117067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DA94E83-1B8F-CFF3-1127-3DC55C4FB024}"/>
                </a:ext>
              </a:extLst>
            </p:cNvPr>
            <p:cNvSpPr/>
            <p:nvPr/>
          </p:nvSpPr>
          <p:spPr>
            <a:xfrm flipH="1">
              <a:off x="3776861" y="3624168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0" name="Picture 99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ECD20AF2-8E7B-66A3-1EDF-4549960F5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76703" y="3624167"/>
              <a:ext cx="117067" cy="117067"/>
            </a:xfrm>
            <a:prstGeom prst="rect">
              <a:avLst/>
            </a:prstGeom>
          </p:spPr>
        </p:pic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7CE6A892-50FD-6994-CE6A-2AE8C59F697F}"/>
                </a:ext>
              </a:extLst>
            </p:cNvPr>
            <p:cNvSpPr/>
            <p:nvPr/>
          </p:nvSpPr>
          <p:spPr>
            <a:xfrm flipH="1">
              <a:off x="3659795" y="3624168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04E52E1-DE70-22CA-1265-156DBCD98711}"/>
                </a:ext>
              </a:extLst>
            </p:cNvPr>
            <p:cNvSpPr/>
            <p:nvPr/>
          </p:nvSpPr>
          <p:spPr>
            <a:xfrm flipH="1">
              <a:off x="3898359" y="3624168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51D3DDC-738A-003E-4EA2-1B205884BEF2}"/>
              </a:ext>
            </a:extLst>
          </p:cNvPr>
          <p:cNvGrpSpPr/>
          <p:nvPr/>
        </p:nvGrpSpPr>
        <p:grpSpPr>
          <a:xfrm>
            <a:off x="2467642" y="3305006"/>
            <a:ext cx="355630" cy="117067"/>
            <a:chOff x="3659795" y="3624167"/>
            <a:chExt cx="355630" cy="117067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DEB0606-ACF8-2689-50E9-179F75F32D77}"/>
                </a:ext>
              </a:extLst>
            </p:cNvPr>
            <p:cNvSpPr/>
            <p:nvPr/>
          </p:nvSpPr>
          <p:spPr>
            <a:xfrm flipH="1">
              <a:off x="3776861" y="3624168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5" name="Picture 104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E86BED16-25A9-FC7E-E51B-C70D6570C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76703" y="3624167"/>
              <a:ext cx="117067" cy="117067"/>
            </a:xfrm>
            <a:prstGeom prst="rect">
              <a:avLst/>
            </a:prstGeom>
          </p:spPr>
        </p:pic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C057176B-8007-E7C5-0B94-EF6AEF6D8914}"/>
                </a:ext>
              </a:extLst>
            </p:cNvPr>
            <p:cNvSpPr/>
            <p:nvPr/>
          </p:nvSpPr>
          <p:spPr>
            <a:xfrm flipH="1">
              <a:off x="3659795" y="3624168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AD5224CE-B32A-16D9-B8EA-3DA1EDBFE6D3}"/>
                </a:ext>
              </a:extLst>
            </p:cNvPr>
            <p:cNvSpPr/>
            <p:nvPr/>
          </p:nvSpPr>
          <p:spPr>
            <a:xfrm flipH="1">
              <a:off x="3898359" y="3624168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8" name="Merge 107">
            <a:extLst>
              <a:ext uri="{FF2B5EF4-FFF2-40B4-BE49-F238E27FC236}">
                <a16:creationId xmlns:a16="http://schemas.microsoft.com/office/drawing/2014/main" id="{9BE6FA55-66FA-7AC0-393A-C864B8A83955}"/>
              </a:ext>
            </a:extLst>
          </p:cNvPr>
          <p:cNvSpPr/>
          <p:nvPr/>
        </p:nvSpPr>
        <p:spPr>
          <a:xfrm>
            <a:off x="6784496" y="1816944"/>
            <a:ext cx="994625" cy="785308"/>
          </a:xfrm>
          <a:prstGeom prst="flowChartMer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0" name="Picture 109" descr="Icon&#10;&#10;Description automatically generated with medium confidence">
            <a:extLst>
              <a:ext uri="{FF2B5EF4-FFF2-40B4-BE49-F238E27FC236}">
                <a16:creationId xmlns:a16="http://schemas.microsoft.com/office/drawing/2014/main" id="{0C3BCE9D-0052-9325-1004-2F8072B96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646" y="1962693"/>
            <a:ext cx="256324" cy="256324"/>
          </a:xfrm>
          <a:prstGeom prst="rect">
            <a:avLst/>
          </a:prstGeom>
        </p:spPr>
      </p:pic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EF58308-33E7-80E9-40B2-291E877BF47A}"/>
              </a:ext>
            </a:extLst>
          </p:cNvPr>
          <p:cNvCxnSpPr>
            <a:cxnSpLocks/>
            <a:stCxn id="108" idx="1"/>
            <a:endCxn id="112" idx="0"/>
          </p:cNvCxnSpPr>
          <p:nvPr/>
        </p:nvCxnSpPr>
        <p:spPr>
          <a:xfrm flipH="1">
            <a:off x="6729096" y="2209598"/>
            <a:ext cx="304056" cy="6457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C82CF04-3869-FFC3-9E30-1433B547E950}"/>
              </a:ext>
            </a:extLst>
          </p:cNvPr>
          <p:cNvSpPr/>
          <p:nvPr/>
        </p:nvSpPr>
        <p:spPr>
          <a:xfrm>
            <a:off x="6423500" y="2855310"/>
            <a:ext cx="611191" cy="5929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0DC6819-AF46-9AC3-86A0-1182E4BB2FD8}"/>
              </a:ext>
            </a:extLst>
          </p:cNvPr>
          <p:cNvSpPr/>
          <p:nvPr/>
        </p:nvSpPr>
        <p:spPr>
          <a:xfrm>
            <a:off x="7596178" y="2855310"/>
            <a:ext cx="611191" cy="5929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95398E5-9435-A8AE-DE49-548624CADB2E}"/>
              </a:ext>
            </a:extLst>
          </p:cNvPr>
          <p:cNvCxnSpPr>
            <a:cxnSpLocks/>
            <a:stCxn id="108" idx="3"/>
            <a:endCxn id="113" idx="0"/>
          </p:cNvCxnSpPr>
          <p:nvPr/>
        </p:nvCxnSpPr>
        <p:spPr>
          <a:xfrm>
            <a:off x="7530465" y="2209598"/>
            <a:ext cx="371309" cy="6457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2ACD8379-3181-6693-F8C2-6ED9D40E919B}"/>
              </a:ext>
            </a:extLst>
          </p:cNvPr>
          <p:cNvGrpSpPr/>
          <p:nvPr/>
        </p:nvGrpSpPr>
        <p:grpSpPr>
          <a:xfrm>
            <a:off x="6550956" y="3100769"/>
            <a:ext cx="355954" cy="117067"/>
            <a:chOff x="3659471" y="3624167"/>
            <a:chExt cx="355954" cy="117067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CACB846C-5C39-D663-CCCB-C2E66CECC5BA}"/>
                </a:ext>
              </a:extLst>
            </p:cNvPr>
            <p:cNvSpPr/>
            <p:nvPr/>
          </p:nvSpPr>
          <p:spPr>
            <a:xfrm flipH="1">
              <a:off x="3776861" y="3624168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7" name="Picture 116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134C61AB-7E22-71C9-48E3-693360085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59471" y="3624167"/>
              <a:ext cx="117067" cy="117067"/>
            </a:xfrm>
            <a:prstGeom prst="rect">
              <a:avLst/>
            </a:prstGeom>
          </p:spPr>
        </p:pic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573AC2F-596C-9777-7271-39CF418A2BB4}"/>
                </a:ext>
              </a:extLst>
            </p:cNvPr>
            <p:cNvSpPr/>
            <p:nvPr/>
          </p:nvSpPr>
          <p:spPr>
            <a:xfrm flipH="1">
              <a:off x="3659795" y="3624168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92C03C71-33C1-D58A-0FB7-367CB5FCC88A}"/>
                </a:ext>
              </a:extLst>
            </p:cNvPr>
            <p:cNvSpPr/>
            <p:nvPr/>
          </p:nvSpPr>
          <p:spPr>
            <a:xfrm flipH="1">
              <a:off x="3898359" y="3624168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9959E2D7-477F-952D-129C-E8EF9D6FAE6C}"/>
              </a:ext>
            </a:extLst>
          </p:cNvPr>
          <p:cNvGrpSpPr/>
          <p:nvPr/>
        </p:nvGrpSpPr>
        <p:grpSpPr>
          <a:xfrm>
            <a:off x="7716119" y="3088461"/>
            <a:ext cx="355630" cy="121854"/>
            <a:chOff x="6577384" y="3955166"/>
            <a:chExt cx="355630" cy="121854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6A4E6EBA-5B8C-2ADB-AEE5-3B1449715E26}"/>
                </a:ext>
              </a:extLst>
            </p:cNvPr>
            <p:cNvSpPr/>
            <p:nvPr/>
          </p:nvSpPr>
          <p:spPr>
            <a:xfrm flipH="1">
              <a:off x="6694450" y="3959954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2" name="Picture 121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CBD76749-330B-9E42-4187-6F2F7FB77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11291" y="3955166"/>
              <a:ext cx="117067" cy="117067"/>
            </a:xfrm>
            <a:prstGeom prst="rect">
              <a:avLst/>
            </a:prstGeom>
          </p:spPr>
        </p:pic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34A83DB-52CB-EF2F-2E02-5A79DDDE86BF}"/>
                </a:ext>
              </a:extLst>
            </p:cNvPr>
            <p:cNvSpPr/>
            <p:nvPr/>
          </p:nvSpPr>
          <p:spPr>
            <a:xfrm flipH="1">
              <a:off x="6577384" y="3959954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2BB6853E-2640-B241-30F8-34F06C62EAD2}"/>
                </a:ext>
              </a:extLst>
            </p:cNvPr>
            <p:cNvSpPr/>
            <p:nvPr/>
          </p:nvSpPr>
          <p:spPr>
            <a:xfrm flipH="1">
              <a:off x="6815948" y="3959954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1E13B8D2-577B-E50F-A98F-752CC6373EEA}"/>
              </a:ext>
            </a:extLst>
          </p:cNvPr>
          <p:cNvCxnSpPr>
            <a:cxnSpLocks/>
            <a:stCxn id="6" idx="5"/>
            <a:endCxn id="108" idx="0"/>
          </p:cNvCxnSpPr>
          <p:nvPr/>
        </p:nvCxnSpPr>
        <p:spPr>
          <a:xfrm>
            <a:off x="6334774" y="1114190"/>
            <a:ext cx="947035" cy="7027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719578EC-E585-5D67-07DB-93829124A8F1}"/>
              </a:ext>
            </a:extLst>
          </p:cNvPr>
          <p:cNvCxnSpPr>
            <a:cxnSpLocks/>
          </p:cNvCxnSpPr>
          <p:nvPr/>
        </p:nvCxnSpPr>
        <p:spPr>
          <a:xfrm>
            <a:off x="7111361" y="1888987"/>
            <a:ext cx="34089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22B3E9D7-5709-63BC-82E0-316899FA1318}"/>
              </a:ext>
            </a:extLst>
          </p:cNvPr>
          <p:cNvGrpSpPr/>
          <p:nvPr/>
        </p:nvGrpSpPr>
        <p:grpSpPr>
          <a:xfrm>
            <a:off x="9477131" y="3282652"/>
            <a:ext cx="355630" cy="117067"/>
            <a:chOff x="3659795" y="3624167"/>
            <a:chExt cx="355630" cy="117067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D27B47FE-5A42-4782-06A0-C90C909B7137}"/>
                </a:ext>
              </a:extLst>
            </p:cNvPr>
            <p:cNvSpPr/>
            <p:nvPr/>
          </p:nvSpPr>
          <p:spPr>
            <a:xfrm flipH="1">
              <a:off x="3776861" y="3624168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8" name="Picture 137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FFD2D018-B16F-2728-13E3-E215BBA53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76703" y="3624167"/>
              <a:ext cx="117067" cy="117067"/>
            </a:xfrm>
            <a:prstGeom prst="rect">
              <a:avLst/>
            </a:prstGeom>
          </p:spPr>
        </p:pic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78F9FB3A-4B5D-E0D1-2831-18931E769146}"/>
                </a:ext>
              </a:extLst>
            </p:cNvPr>
            <p:cNvSpPr/>
            <p:nvPr/>
          </p:nvSpPr>
          <p:spPr>
            <a:xfrm flipH="1">
              <a:off x="3659795" y="3624168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328171CA-1D22-9504-B025-338FAC67292F}"/>
                </a:ext>
              </a:extLst>
            </p:cNvPr>
            <p:cNvSpPr/>
            <p:nvPr/>
          </p:nvSpPr>
          <p:spPr>
            <a:xfrm flipH="1">
              <a:off x="3898359" y="3624168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799F737-A389-7AFA-D1CA-3B1C206637ED}"/>
              </a:ext>
            </a:extLst>
          </p:cNvPr>
          <p:cNvGrpSpPr/>
          <p:nvPr/>
        </p:nvGrpSpPr>
        <p:grpSpPr>
          <a:xfrm>
            <a:off x="10645550" y="3282652"/>
            <a:ext cx="355630" cy="117067"/>
            <a:chOff x="3659795" y="3624167"/>
            <a:chExt cx="355630" cy="117067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539AAD6D-1753-13CD-231F-2BC3ACEAF8AA}"/>
                </a:ext>
              </a:extLst>
            </p:cNvPr>
            <p:cNvSpPr/>
            <p:nvPr/>
          </p:nvSpPr>
          <p:spPr>
            <a:xfrm flipH="1">
              <a:off x="3776861" y="3624168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3" name="Picture 142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B5D557F4-D6CA-0988-35FD-56D1A92D0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76703" y="3624167"/>
              <a:ext cx="117067" cy="117067"/>
            </a:xfrm>
            <a:prstGeom prst="rect">
              <a:avLst/>
            </a:prstGeom>
          </p:spPr>
        </p:pic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F3F9F1B6-7662-1B28-622A-5914AEAF221C}"/>
                </a:ext>
              </a:extLst>
            </p:cNvPr>
            <p:cNvSpPr/>
            <p:nvPr/>
          </p:nvSpPr>
          <p:spPr>
            <a:xfrm flipH="1">
              <a:off x="3659795" y="3624168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8700ABA6-6E86-9726-D031-F68B6462DAEA}"/>
                </a:ext>
              </a:extLst>
            </p:cNvPr>
            <p:cNvSpPr/>
            <p:nvPr/>
          </p:nvSpPr>
          <p:spPr>
            <a:xfrm flipH="1">
              <a:off x="3898359" y="3624168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3" name="Oval 152">
            <a:extLst>
              <a:ext uri="{FF2B5EF4-FFF2-40B4-BE49-F238E27FC236}">
                <a16:creationId xmlns:a16="http://schemas.microsoft.com/office/drawing/2014/main" id="{67037392-6994-853D-63F3-9CAA5D6D5846}"/>
              </a:ext>
            </a:extLst>
          </p:cNvPr>
          <p:cNvSpPr/>
          <p:nvPr/>
        </p:nvSpPr>
        <p:spPr>
          <a:xfrm>
            <a:off x="900077" y="4021961"/>
            <a:ext cx="1145406" cy="11454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C59B20C-A8E4-2CA6-90B9-C10AB1EF9401}"/>
              </a:ext>
            </a:extLst>
          </p:cNvPr>
          <p:cNvCxnSpPr>
            <a:cxnSpLocks/>
            <a:stCxn id="35" idx="2"/>
            <a:endCxn id="153" idx="0"/>
          </p:cNvCxnSpPr>
          <p:nvPr/>
        </p:nvCxnSpPr>
        <p:spPr>
          <a:xfrm>
            <a:off x="1472780" y="3448253"/>
            <a:ext cx="0" cy="5737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F5DDFF64-3EF0-61DE-7455-4C2F2357AC6E}"/>
                  </a:ext>
                </a:extLst>
              </p:cNvPr>
              <p:cNvSpPr txBox="1"/>
              <p:nvPr/>
            </p:nvSpPr>
            <p:spPr>
              <a:xfrm>
                <a:off x="1004385" y="2297396"/>
                <a:ext cx="5533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F5DDFF64-3EF0-61DE-7455-4C2F2357A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385" y="2297396"/>
                <a:ext cx="55335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FAE927CA-DBBC-66EF-1576-545FF5D8FD42}"/>
                  </a:ext>
                </a:extLst>
              </p:cNvPr>
              <p:cNvSpPr txBox="1"/>
              <p:nvPr/>
            </p:nvSpPr>
            <p:spPr>
              <a:xfrm>
                <a:off x="2450238" y="2292898"/>
                <a:ext cx="5533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FAE927CA-DBBC-66EF-1576-545FF5D8F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0238" y="2292898"/>
                <a:ext cx="55335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C4540A36-BA6F-D34C-56B0-C595AC42A4F6}"/>
                  </a:ext>
                </a:extLst>
              </p:cNvPr>
              <p:cNvSpPr txBox="1"/>
              <p:nvPr/>
            </p:nvSpPr>
            <p:spPr>
              <a:xfrm>
                <a:off x="3528577" y="2292898"/>
                <a:ext cx="681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0.95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C4540A36-BA6F-D34C-56B0-C595AC42A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577" y="2292898"/>
                <a:ext cx="68159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2C459C01-A2E1-0E07-C790-CDAF481849C4}"/>
                  </a:ext>
                </a:extLst>
              </p:cNvPr>
              <p:cNvSpPr txBox="1"/>
              <p:nvPr/>
            </p:nvSpPr>
            <p:spPr>
              <a:xfrm>
                <a:off x="5075628" y="2297396"/>
                <a:ext cx="681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0.05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2C459C01-A2E1-0E07-C790-CDAF48184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628" y="2297396"/>
                <a:ext cx="68159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42BCC094-BE54-810B-608F-50A874569346}"/>
                  </a:ext>
                </a:extLst>
              </p:cNvPr>
              <p:cNvSpPr txBox="1"/>
              <p:nvPr/>
            </p:nvSpPr>
            <p:spPr>
              <a:xfrm>
                <a:off x="6188984" y="2297565"/>
                <a:ext cx="681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0.05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42BCC094-BE54-810B-608F-50A874569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984" y="2297565"/>
                <a:ext cx="68159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2B1A5D69-732D-83CE-7398-2C2C044340ED}"/>
                  </a:ext>
                </a:extLst>
              </p:cNvPr>
              <p:cNvSpPr txBox="1"/>
              <p:nvPr/>
            </p:nvSpPr>
            <p:spPr>
              <a:xfrm>
                <a:off x="7743918" y="2295167"/>
                <a:ext cx="681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0.95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2B1A5D69-732D-83CE-7398-2C2C04434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3918" y="2295167"/>
                <a:ext cx="68159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D683BA8E-2A90-9EC8-258D-7B9B93780590}"/>
                  </a:ext>
                </a:extLst>
              </p:cNvPr>
              <p:cNvSpPr txBox="1"/>
              <p:nvPr/>
            </p:nvSpPr>
            <p:spPr>
              <a:xfrm>
                <a:off x="10665968" y="2293987"/>
                <a:ext cx="5533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D683BA8E-2A90-9EC8-258D-7B9B93780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5968" y="2293987"/>
                <a:ext cx="55335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4602DA93-F58A-4DA1-DBC5-ABB4464D1ECB}"/>
                  </a:ext>
                </a:extLst>
              </p:cNvPr>
              <p:cNvSpPr txBox="1"/>
              <p:nvPr/>
            </p:nvSpPr>
            <p:spPr>
              <a:xfrm>
                <a:off x="9225471" y="2292898"/>
                <a:ext cx="5533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4602DA93-F58A-4DA1-DBC5-ABB4464D1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471" y="2292898"/>
                <a:ext cx="55335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" name="Rectangle 183">
            <a:extLst>
              <a:ext uri="{FF2B5EF4-FFF2-40B4-BE49-F238E27FC236}">
                <a16:creationId xmlns:a16="http://schemas.microsoft.com/office/drawing/2014/main" id="{A5B7837E-D0DB-640B-B332-A8DD211CD9C8}"/>
              </a:ext>
            </a:extLst>
          </p:cNvPr>
          <p:cNvSpPr/>
          <p:nvPr/>
        </p:nvSpPr>
        <p:spPr>
          <a:xfrm>
            <a:off x="1071021" y="4515859"/>
            <a:ext cx="269507" cy="269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DD8954DF-9185-F27D-D56C-BCCA4926676F}"/>
              </a:ext>
            </a:extLst>
          </p:cNvPr>
          <p:cNvSpPr/>
          <p:nvPr/>
        </p:nvSpPr>
        <p:spPr>
          <a:xfrm>
            <a:off x="1340528" y="4515859"/>
            <a:ext cx="269507" cy="26950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03137E3-9D6B-8B4B-F37A-84881EF7F8DF}"/>
              </a:ext>
            </a:extLst>
          </p:cNvPr>
          <p:cNvSpPr/>
          <p:nvPr/>
        </p:nvSpPr>
        <p:spPr>
          <a:xfrm>
            <a:off x="1610035" y="4515859"/>
            <a:ext cx="269507" cy="269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pic>
        <p:nvPicPr>
          <p:cNvPr id="187" name="Picture 186" descr="Icon&#10;&#10;Description automatically generated with medium confidence">
            <a:extLst>
              <a:ext uri="{FF2B5EF4-FFF2-40B4-BE49-F238E27FC236}">
                <a16:creationId xmlns:a16="http://schemas.microsoft.com/office/drawing/2014/main" id="{7293587B-E692-8535-B37E-E6FAC0E0D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748" y="4541602"/>
            <a:ext cx="207067" cy="207067"/>
          </a:xfrm>
          <a:prstGeom prst="rect">
            <a:avLst/>
          </a:prstGeom>
        </p:spPr>
      </p:pic>
      <p:sp>
        <p:nvSpPr>
          <p:cNvPr id="188" name="TextBox 187">
            <a:extLst>
              <a:ext uri="{FF2B5EF4-FFF2-40B4-BE49-F238E27FC236}">
                <a16:creationId xmlns:a16="http://schemas.microsoft.com/office/drawing/2014/main" id="{BF173F08-4B06-7CDC-D365-B9776A5D9642}"/>
              </a:ext>
            </a:extLst>
          </p:cNvPr>
          <p:cNvSpPr txBox="1"/>
          <p:nvPr/>
        </p:nvSpPr>
        <p:spPr>
          <a:xfrm>
            <a:off x="1012383" y="4251727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0.9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7F4AE5F7-72BE-AD19-39D3-47F865B2BE06}"/>
              </a:ext>
            </a:extLst>
          </p:cNvPr>
          <p:cNvSpPr txBox="1"/>
          <p:nvPr/>
        </p:nvSpPr>
        <p:spPr>
          <a:xfrm>
            <a:off x="1549497" y="4250471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B5B47FF-5747-2130-CC70-CD91BCE5BF67}"/>
              </a:ext>
            </a:extLst>
          </p:cNvPr>
          <p:cNvSpPr/>
          <p:nvPr/>
        </p:nvSpPr>
        <p:spPr>
          <a:xfrm>
            <a:off x="2100216" y="4021961"/>
            <a:ext cx="1145406" cy="11454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31D9906-39D7-533D-EEA8-09C33357A4C5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2672919" y="3448253"/>
            <a:ext cx="0" cy="5737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6C9145F4-7749-DE4F-C0C3-DA2A573B4A1A}"/>
              </a:ext>
            </a:extLst>
          </p:cNvPr>
          <p:cNvSpPr/>
          <p:nvPr/>
        </p:nvSpPr>
        <p:spPr>
          <a:xfrm>
            <a:off x="2271160" y="4515859"/>
            <a:ext cx="269507" cy="269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1440ADF-F254-BF6A-237B-E1580B4E6645}"/>
              </a:ext>
            </a:extLst>
          </p:cNvPr>
          <p:cNvSpPr/>
          <p:nvPr/>
        </p:nvSpPr>
        <p:spPr>
          <a:xfrm>
            <a:off x="2540667" y="4515859"/>
            <a:ext cx="269507" cy="26950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0773503-1401-A5B2-D736-87CC35450FA4}"/>
              </a:ext>
            </a:extLst>
          </p:cNvPr>
          <p:cNvSpPr/>
          <p:nvPr/>
        </p:nvSpPr>
        <p:spPr>
          <a:xfrm>
            <a:off x="2810174" y="4515859"/>
            <a:ext cx="269507" cy="269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pic>
        <p:nvPicPr>
          <p:cNvPr id="40" name="Picture 39" descr="Icon&#10;&#10;Description automatically generated with medium confidence">
            <a:extLst>
              <a:ext uri="{FF2B5EF4-FFF2-40B4-BE49-F238E27FC236}">
                <a16:creationId xmlns:a16="http://schemas.microsoft.com/office/drawing/2014/main" id="{06847234-8350-769D-143E-C742BCF08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887" y="4541602"/>
            <a:ext cx="207067" cy="20706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1F6A76E2-3050-2ABA-5403-681C4CE23460}"/>
              </a:ext>
            </a:extLst>
          </p:cNvPr>
          <p:cNvSpPr txBox="1"/>
          <p:nvPr/>
        </p:nvSpPr>
        <p:spPr>
          <a:xfrm>
            <a:off x="2212522" y="4251727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F38136-9989-EAD5-CADF-EA460ED48798}"/>
              </a:ext>
            </a:extLst>
          </p:cNvPr>
          <p:cNvSpPr txBox="1"/>
          <p:nvPr/>
        </p:nvSpPr>
        <p:spPr>
          <a:xfrm>
            <a:off x="2749636" y="4250471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0.9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B31E19B-A166-DD0F-5733-27ED0BDA559F}"/>
              </a:ext>
            </a:extLst>
          </p:cNvPr>
          <p:cNvSpPr/>
          <p:nvPr/>
        </p:nvSpPr>
        <p:spPr>
          <a:xfrm>
            <a:off x="3479053" y="4033127"/>
            <a:ext cx="1145406" cy="11454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CDB4EB1-DFAE-4EF0-B76E-3BAC8B1D3458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4051756" y="3459419"/>
            <a:ext cx="0" cy="5737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3D62F95C-63BD-F040-24B8-7DAC05EF0548}"/>
              </a:ext>
            </a:extLst>
          </p:cNvPr>
          <p:cNvSpPr/>
          <p:nvPr/>
        </p:nvSpPr>
        <p:spPr>
          <a:xfrm>
            <a:off x="3649997" y="4527025"/>
            <a:ext cx="269507" cy="2695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AA485F6-7899-F3DC-B5FC-7E14E5CA0E51}"/>
              </a:ext>
            </a:extLst>
          </p:cNvPr>
          <p:cNvSpPr/>
          <p:nvPr/>
        </p:nvSpPr>
        <p:spPr>
          <a:xfrm>
            <a:off x="3919504" y="4527025"/>
            <a:ext cx="269507" cy="26950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376AD6C-8A8F-BA5E-C44B-65D365507C27}"/>
              </a:ext>
            </a:extLst>
          </p:cNvPr>
          <p:cNvSpPr/>
          <p:nvPr/>
        </p:nvSpPr>
        <p:spPr>
          <a:xfrm>
            <a:off x="4189011" y="4527025"/>
            <a:ext cx="269507" cy="269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pic>
        <p:nvPicPr>
          <p:cNvPr id="48" name="Picture 47" descr="Icon&#10;&#10;Description automatically generated with medium confidence">
            <a:extLst>
              <a:ext uri="{FF2B5EF4-FFF2-40B4-BE49-F238E27FC236}">
                <a16:creationId xmlns:a16="http://schemas.microsoft.com/office/drawing/2014/main" id="{19D36ABB-3760-D1F0-BCA9-2D6940DD0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722" y="4551126"/>
            <a:ext cx="207067" cy="20706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3825DB01-B0F5-2DE4-152D-A56B8E40C7B9}"/>
              </a:ext>
            </a:extLst>
          </p:cNvPr>
          <p:cNvSpPr txBox="1"/>
          <p:nvPr/>
        </p:nvSpPr>
        <p:spPr>
          <a:xfrm>
            <a:off x="3591359" y="4262893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17FB6C4-CDDD-8D26-B3B8-70E4396DB83A}"/>
              </a:ext>
            </a:extLst>
          </p:cNvPr>
          <p:cNvSpPr txBox="1"/>
          <p:nvPr/>
        </p:nvSpPr>
        <p:spPr>
          <a:xfrm>
            <a:off x="4128473" y="4261637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0.5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B616098-6FB6-397C-B53B-34355FD49D67}"/>
              </a:ext>
            </a:extLst>
          </p:cNvPr>
          <p:cNvSpPr/>
          <p:nvPr/>
        </p:nvSpPr>
        <p:spPr>
          <a:xfrm>
            <a:off x="4703295" y="4021961"/>
            <a:ext cx="1145406" cy="11454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801FA9C-7AD7-B574-7746-D02FCD17E5FF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5275998" y="3448253"/>
            <a:ext cx="0" cy="5737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0BE86C78-7A82-E46C-E334-F977A6FA3D33}"/>
              </a:ext>
            </a:extLst>
          </p:cNvPr>
          <p:cNvSpPr txBox="1"/>
          <p:nvPr/>
        </p:nvSpPr>
        <p:spPr>
          <a:xfrm>
            <a:off x="4815601" y="4251727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0.5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D4A9EC0-F706-6709-256D-ADF7FFA6CEFC}"/>
              </a:ext>
            </a:extLst>
          </p:cNvPr>
          <p:cNvSpPr txBox="1"/>
          <p:nvPr/>
        </p:nvSpPr>
        <p:spPr>
          <a:xfrm>
            <a:off x="5352715" y="4250471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0.5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BEFE4A5-5E36-C85D-54C2-AE4AB0225CA8}"/>
              </a:ext>
            </a:extLst>
          </p:cNvPr>
          <p:cNvSpPr/>
          <p:nvPr/>
        </p:nvSpPr>
        <p:spPr>
          <a:xfrm>
            <a:off x="6173301" y="4033127"/>
            <a:ext cx="1145406" cy="11454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3C6E16D-950F-3C9C-B4D1-0B63EDA35D5D}"/>
              </a:ext>
            </a:extLst>
          </p:cNvPr>
          <p:cNvCxnSpPr>
            <a:cxnSpLocks/>
            <a:endCxn id="89" idx="0"/>
          </p:cNvCxnSpPr>
          <p:nvPr/>
        </p:nvCxnSpPr>
        <p:spPr>
          <a:xfrm>
            <a:off x="6746004" y="3459419"/>
            <a:ext cx="0" cy="5737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D7F51AA5-4FB9-A650-DA28-E95E7E7794B8}"/>
              </a:ext>
            </a:extLst>
          </p:cNvPr>
          <p:cNvSpPr txBox="1"/>
          <p:nvPr/>
        </p:nvSpPr>
        <p:spPr>
          <a:xfrm>
            <a:off x="6285607" y="4262893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0.5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82F08EB-EA5A-E4BC-7D92-088CCBDAA750}"/>
              </a:ext>
            </a:extLst>
          </p:cNvPr>
          <p:cNvSpPr txBox="1"/>
          <p:nvPr/>
        </p:nvSpPr>
        <p:spPr>
          <a:xfrm>
            <a:off x="6822721" y="4261637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0.5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058E7AB1-CBFE-2980-1A8A-D19972733948}"/>
              </a:ext>
            </a:extLst>
          </p:cNvPr>
          <p:cNvSpPr/>
          <p:nvPr/>
        </p:nvSpPr>
        <p:spPr>
          <a:xfrm>
            <a:off x="7362647" y="4034696"/>
            <a:ext cx="1145406" cy="11454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C966A68-B3CF-F59F-452A-9F52EF8BCFB7}"/>
              </a:ext>
            </a:extLst>
          </p:cNvPr>
          <p:cNvCxnSpPr>
            <a:cxnSpLocks/>
            <a:endCxn id="130" idx="0"/>
          </p:cNvCxnSpPr>
          <p:nvPr/>
        </p:nvCxnSpPr>
        <p:spPr>
          <a:xfrm>
            <a:off x="7935350" y="3460988"/>
            <a:ext cx="0" cy="5737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53DCB203-7141-AA0D-234D-30FD027D61B0}"/>
              </a:ext>
            </a:extLst>
          </p:cNvPr>
          <p:cNvSpPr txBox="1"/>
          <p:nvPr/>
        </p:nvSpPr>
        <p:spPr>
          <a:xfrm>
            <a:off x="7474953" y="4264462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0.5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CE21A49B-9847-A13F-DFB6-A9A656461A0C}"/>
              </a:ext>
            </a:extLst>
          </p:cNvPr>
          <p:cNvSpPr txBox="1"/>
          <p:nvPr/>
        </p:nvSpPr>
        <p:spPr>
          <a:xfrm>
            <a:off x="8012067" y="4263206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0.5</a:t>
            </a: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0AAB3380-41B4-73F8-5EC1-19855DC5282A}"/>
              </a:ext>
            </a:extLst>
          </p:cNvPr>
          <p:cNvSpPr/>
          <p:nvPr/>
        </p:nvSpPr>
        <p:spPr>
          <a:xfrm>
            <a:off x="9058193" y="4012517"/>
            <a:ext cx="1145406" cy="11454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D85AA1AF-2087-BA66-4FBD-F707E15146AC}"/>
              </a:ext>
            </a:extLst>
          </p:cNvPr>
          <p:cNvCxnSpPr>
            <a:cxnSpLocks/>
            <a:endCxn id="149" idx="0"/>
          </p:cNvCxnSpPr>
          <p:nvPr/>
        </p:nvCxnSpPr>
        <p:spPr>
          <a:xfrm>
            <a:off x="9630896" y="3438809"/>
            <a:ext cx="0" cy="5737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DAE20C71-7AB2-7BBA-2138-98BC5D53CB14}"/>
              </a:ext>
            </a:extLst>
          </p:cNvPr>
          <p:cNvSpPr/>
          <p:nvPr/>
        </p:nvSpPr>
        <p:spPr>
          <a:xfrm>
            <a:off x="9229137" y="4506415"/>
            <a:ext cx="269507" cy="269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F8661719-59B0-598B-5B86-5833C037EB50}"/>
              </a:ext>
            </a:extLst>
          </p:cNvPr>
          <p:cNvSpPr/>
          <p:nvPr/>
        </p:nvSpPr>
        <p:spPr>
          <a:xfrm>
            <a:off x="9498644" y="4506415"/>
            <a:ext cx="269507" cy="26950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5B13FF26-C872-9E8E-1E8A-41C1A6948AB6}"/>
              </a:ext>
            </a:extLst>
          </p:cNvPr>
          <p:cNvSpPr/>
          <p:nvPr/>
        </p:nvSpPr>
        <p:spPr>
          <a:xfrm>
            <a:off x="9768151" y="4506415"/>
            <a:ext cx="269507" cy="269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pic>
        <p:nvPicPr>
          <p:cNvPr id="155" name="Picture 154" descr="Icon&#10;&#10;Description automatically generated with medium confidence">
            <a:extLst>
              <a:ext uri="{FF2B5EF4-FFF2-40B4-BE49-F238E27FC236}">
                <a16:creationId xmlns:a16="http://schemas.microsoft.com/office/drawing/2014/main" id="{76B29AD4-B79A-893B-401C-677BA1FD6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9864" y="4532158"/>
            <a:ext cx="207067" cy="207067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0FB61B0A-5D54-F132-C8FC-A4AE6F5DACE7}"/>
              </a:ext>
            </a:extLst>
          </p:cNvPr>
          <p:cNvSpPr txBox="1"/>
          <p:nvPr/>
        </p:nvSpPr>
        <p:spPr>
          <a:xfrm>
            <a:off x="9170499" y="4242283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0.1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0841F56-1AFE-C2A0-C12A-002CE7DD0DC3}"/>
              </a:ext>
            </a:extLst>
          </p:cNvPr>
          <p:cNvSpPr txBox="1"/>
          <p:nvPr/>
        </p:nvSpPr>
        <p:spPr>
          <a:xfrm>
            <a:off x="9707613" y="4241027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0.9</a:t>
            </a: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B464844B-35FF-32CD-1652-299640023FED}"/>
              </a:ext>
            </a:extLst>
          </p:cNvPr>
          <p:cNvSpPr/>
          <p:nvPr/>
        </p:nvSpPr>
        <p:spPr>
          <a:xfrm>
            <a:off x="10258332" y="4012517"/>
            <a:ext cx="1145406" cy="11454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6870FD53-2872-66CA-3950-D2F308C2E5C0}"/>
              </a:ext>
            </a:extLst>
          </p:cNvPr>
          <p:cNvCxnSpPr>
            <a:cxnSpLocks/>
            <a:endCxn id="158" idx="0"/>
          </p:cNvCxnSpPr>
          <p:nvPr/>
        </p:nvCxnSpPr>
        <p:spPr>
          <a:xfrm>
            <a:off x="10831035" y="3438809"/>
            <a:ext cx="0" cy="5737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7A4B2E1A-D38C-F177-0C26-2E07CDE87AB0}"/>
              </a:ext>
            </a:extLst>
          </p:cNvPr>
          <p:cNvSpPr/>
          <p:nvPr/>
        </p:nvSpPr>
        <p:spPr>
          <a:xfrm>
            <a:off x="10429276" y="4506415"/>
            <a:ext cx="269507" cy="269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8F1ADC57-4730-EE2D-99E7-AFE05D2460B7}"/>
              </a:ext>
            </a:extLst>
          </p:cNvPr>
          <p:cNvSpPr/>
          <p:nvPr/>
        </p:nvSpPr>
        <p:spPr>
          <a:xfrm>
            <a:off x="10698783" y="4506415"/>
            <a:ext cx="269507" cy="26950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515E2EAC-9263-9818-C388-97AC8D04BD9B}"/>
              </a:ext>
            </a:extLst>
          </p:cNvPr>
          <p:cNvSpPr/>
          <p:nvPr/>
        </p:nvSpPr>
        <p:spPr>
          <a:xfrm>
            <a:off x="10968290" y="4506415"/>
            <a:ext cx="269507" cy="269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pic>
        <p:nvPicPr>
          <p:cNvPr id="164" name="Picture 163" descr="Icon&#10;&#10;Description automatically generated with medium confidence">
            <a:extLst>
              <a:ext uri="{FF2B5EF4-FFF2-40B4-BE49-F238E27FC236}">
                <a16:creationId xmlns:a16="http://schemas.microsoft.com/office/drawing/2014/main" id="{DFC55124-7694-EEA0-2EC8-CDF5C28CA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0003" y="4532158"/>
            <a:ext cx="207067" cy="207067"/>
          </a:xfrm>
          <a:prstGeom prst="rect">
            <a:avLst/>
          </a:prstGeom>
        </p:spPr>
      </p:pic>
      <p:sp>
        <p:nvSpPr>
          <p:cNvPr id="165" name="TextBox 164">
            <a:extLst>
              <a:ext uri="{FF2B5EF4-FFF2-40B4-BE49-F238E27FC236}">
                <a16:creationId xmlns:a16="http://schemas.microsoft.com/office/drawing/2014/main" id="{6A6CC381-DA61-0BAE-7C10-F34ACC3A2F47}"/>
              </a:ext>
            </a:extLst>
          </p:cNvPr>
          <p:cNvSpPr txBox="1"/>
          <p:nvPr/>
        </p:nvSpPr>
        <p:spPr>
          <a:xfrm>
            <a:off x="10370638" y="4242283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0.9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407F27D3-2212-FF6F-54B3-8F80FE8E074D}"/>
              </a:ext>
            </a:extLst>
          </p:cNvPr>
          <p:cNvSpPr txBox="1"/>
          <p:nvPr/>
        </p:nvSpPr>
        <p:spPr>
          <a:xfrm>
            <a:off x="10907752" y="4241027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0.1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8756601-3F44-11E8-FFC9-EC8918A38A14}"/>
              </a:ext>
            </a:extLst>
          </p:cNvPr>
          <p:cNvGrpSpPr/>
          <p:nvPr/>
        </p:nvGrpSpPr>
        <p:grpSpPr>
          <a:xfrm>
            <a:off x="4876091" y="4533978"/>
            <a:ext cx="814207" cy="269508"/>
            <a:chOff x="3295405" y="5358156"/>
            <a:chExt cx="814207" cy="26950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9C192E4-F489-034D-AE1F-94B96002DA77}"/>
                </a:ext>
              </a:extLst>
            </p:cNvPr>
            <p:cNvSpPr/>
            <p:nvPr/>
          </p:nvSpPr>
          <p:spPr>
            <a:xfrm>
              <a:off x="3840105" y="5358156"/>
              <a:ext cx="269507" cy="2695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A8968E6-18B8-9F8D-3D6A-42A743B8CE34}"/>
                </a:ext>
              </a:extLst>
            </p:cNvPr>
            <p:cNvSpPr/>
            <p:nvPr/>
          </p:nvSpPr>
          <p:spPr>
            <a:xfrm>
              <a:off x="3567755" y="5358156"/>
              <a:ext cx="269507" cy="2695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F2A1FB2-EDB1-11F2-BAAB-967C85500DB2}"/>
                </a:ext>
              </a:extLst>
            </p:cNvPr>
            <p:cNvSpPr/>
            <p:nvPr/>
          </p:nvSpPr>
          <p:spPr>
            <a:xfrm>
              <a:off x="3295405" y="5358156"/>
              <a:ext cx="269507" cy="26950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?</a:t>
              </a:r>
            </a:p>
          </p:txBody>
        </p:sp>
        <p:pic>
          <p:nvPicPr>
            <p:cNvPr id="14" name="Picture 13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1CCC044C-3F50-5737-C128-8B3B4A1E2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66830" y="5382257"/>
              <a:ext cx="207067" cy="207067"/>
            </a:xfrm>
            <a:prstGeom prst="rect">
              <a:avLst/>
            </a:prstGeom>
          </p:spPr>
        </p:pic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B52EFF4-4087-AED8-29CB-140D618EEF19}"/>
              </a:ext>
            </a:extLst>
          </p:cNvPr>
          <p:cNvSpPr/>
          <p:nvPr/>
        </p:nvSpPr>
        <p:spPr>
          <a:xfrm>
            <a:off x="6333292" y="4536266"/>
            <a:ext cx="269507" cy="2695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9C27C8-1076-6292-AF26-39734EB2E521}"/>
              </a:ext>
            </a:extLst>
          </p:cNvPr>
          <p:cNvSpPr/>
          <p:nvPr/>
        </p:nvSpPr>
        <p:spPr>
          <a:xfrm>
            <a:off x="6602799" y="4536266"/>
            <a:ext cx="269507" cy="26950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68DE90-1233-D456-2086-EF398F0F9015}"/>
              </a:ext>
            </a:extLst>
          </p:cNvPr>
          <p:cNvSpPr/>
          <p:nvPr/>
        </p:nvSpPr>
        <p:spPr>
          <a:xfrm>
            <a:off x="6872306" y="4536266"/>
            <a:ext cx="269507" cy="269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pic>
        <p:nvPicPr>
          <p:cNvPr id="20" name="Picture 19" descr="Icon&#10;&#10;Description automatically generated with medium confidence">
            <a:extLst>
              <a:ext uri="{FF2B5EF4-FFF2-40B4-BE49-F238E27FC236}">
                <a16:creationId xmlns:a16="http://schemas.microsoft.com/office/drawing/2014/main" id="{9C1B193A-1837-9082-4BA3-51BA4770B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017" y="4560367"/>
            <a:ext cx="207067" cy="207067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BC74C85D-7561-51C2-1A13-8ACC83C7568F}"/>
              </a:ext>
            </a:extLst>
          </p:cNvPr>
          <p:cNvGrpSpPr/>
          <p:nvPr/>
        </p:nvGrpSpPr>
        <p:grpSpPr>
          <a:xfrm>
            <a:off x="7559386" y="4543219"/>
            <a:ext cx="814207" cy="269508"/>
            <a:chOff x="3295405" y="5358156"/>
            <a:chExt cx="814207" cy="26950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4EA85CE-F4B8-8D27-AB27-D528AD46B042}"/>
                </a:ext>
              </a:extLst>
            </p:cNvPr>
            <p:cNvSpPr/>
            <p:nvPr/>
          </p:nvSpPr>
          <p:spPr>
            <a:xfrm>
              <a:off x="3840105" y="5358156"/>
              <a:ext cx="269507" cy="2695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FA405EA-91B9-9700-80C4-2535C54F85C4}"/>
                </a:ext>
              </a:extLst>
            </p:cNvPr>
            <p:cNvSpPr/>
            <p:nvPr/>
          </p:nvSpPr>
          <p:spPr>
            <a:xfrm>
              <a:off x="3567755" y="5358156"/>
              <a:ext cx="269507" cy="2695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1192818-5AB5-67E7-C0FA-8AF4A222FEF1}"/>
                </a:ext>
              </a:extLst>
            </p:cNvPr>
            <p:cNvSpPr/>
            <p:nvPr/>
          </p:nvSpPr>
          <p:spPr>
            <a:xfrm>
              <a:off x="3295405" y="5358156"/>
              <a:ext cx="269507" cy="26950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?</a:t>
              </a:r>
            </a:p>
          </p:txBody>
        </p:sp>
        <p:pic>
          <p:nvPicPr>
            <p:cNvPr id="27" name="Picture 26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03852F79-1D02-FC3F-4EE8-C4AB7E4EA2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66830" y="5382257"/>
              <a:ext cx="207067" cy="2070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80108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AB35AE-4E96-2090-7AF1-556786B54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EE95A0-8907-B5AD-66BD-C64B9D2C9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57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1E0DD1F-DD6F-D536-B54A-4086B11F771E}"/>
              </a:ext>
            </a:extLst>
          </p:cNvPr>
          <p:cNvSpPr/>
          <p:nvPr/>
        </p:nvSpPr>
        <p:spPr>
          <a:xfrm>
            <a:off x="5357109" y="136525"/>
            <a:ext cx="1145406" cy="11454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B22977E-8A18-170B-5B86-C8909FAAEE8B}"/>
              </a:ext>
            </a:extLst>
          </p:cNvPr>
          <p:cNvGrpSpPr/>
          <p:nvPr/>
        </p:nvGrpSpPr>
        <p:grpSpPr>
          <a:xfrm>
            <a:off x="5525551" y="574474"/>
            <a:ext cx="808521" cy="269508"/>
            <a:chOff x="3649997" y="4527025"/>
            <a:chExt cx="808521" cy="269508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A8BB29A-2BF7-8FAB-4B65-43C03D648847}"/>
                </a:ext>
              </a:extLst>
            </p:cNvPr>
            <p:cNvSpPr/>
            <p:nvPr/>
          </p:nvSpPr>
          <p:spPr>
            <a:xfrm>
              <a:off x="3649997" y="4527025"/>
              <a:ext cx="269507" cy="2695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A9E1A2F-59E5-AD5B-D207-501E7E7DA8A9}"/>
                </a:ext>
              </a:extLst>
            </p:cNvPr>
            <p:cNvSpPr/>
            <p:nvPr/>
          </p:nvSpPr>
          <p:spPr>
            <a:xfrm>
              <a:off x="3919504" y="4527025"/>
              <a:ext cx="269507" cy="2695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1DB1802-F3C6-FEA8-1EC9-800B2612C368}"/>
                </a:ext>
              </a:extLst>
            </p:cNvPr>
            <p:cNvSpPr/>
            <p:nvPr/>
          </p:nvSpPr>
          <p:spPr>
            <a:xfrm>
              <a:off x="4189011" y="4527025"/>
              <a:ext cx="269507" cy="26950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?</a:t>
              </a:r>
            </a:p>
          </p:txBody>
        </p:sp>
        <p:pic>
          <p:nvPicPr>
            <p:cNvPr id="62" name="Picture 61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253EC3EB-635B-564B-5D45-059B0149B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76722" y="4551126"/>
              <a:ext cx="207067" cy="207067"/>
            </a:xfrm>
            <a:prstGeom prst="rect">
              <a:avLst/>
            </a:prstGeom>
          </p:spPr>
        </p:pic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BD9CA23E-C59E-8EFD-8987-E74C2FCA0693}"/>
              </a:ext>
            </a:extLst>
          </p:cNvPr>
          <p:cNvSpPr txBox="1"/>
          <p:nvPr/>
        </p:nvSpPr>
        <p:spPr>
          <a:xfrm>
            <a:off x="5463746" y="332025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00FE857-896E-0DC5-90B1-177682481205}"/>
              </a:ext>
            </a:extLst>
          </p:cNvPr>
          <p:cNvSpPr txBox="1"/>
          <p:nvPr/>
        </p:nvSpPr>
        <p:spPr>
          <a:xfrm>
            <a:off x="6000860" y="330769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0.5</a:t>
            </a:r>
          </a:p>
        </p:txBody>
      </p:sp>
      <p:sp>
        <p:nvSpPr>
          <p:cNvPr id="203" name="Merge 202">
            <a:extLst>
              <a:ext uri="{FF2B5EF4-FFF2-40B4-BE49-F238E27FC236}">
                <a16:creationId xmlns:a16="http://schemas.microsoft.com/office/drawing/2014/main" id="{C3244715-11EB-D20C-7D3F-52C9A786ED15}"/>
              </a:ext>
            </a:extLst>
          </p:cNvPr>
          <p:cNvSpPr/>
          <p:nvPr/>
        </p:nvSpPr>
        <p:spPr>
          <a:xfrm>
            <a:off x="4173145" y="1816944"/>
            <a:ext cx="994625" cy="785308"/>
          </a:xfrm>
          <a:prstGeom prst="flowChartMer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2DE237F6-4574-CFEF-F564-C081E22CDB53}"/>
              </a:ext>
            </a:extLst>
          </p:cNvPr>
          <p:cNvCxnSpPr>
            <a:cxnSpLocks/>
          </p:cNvCxnSpPr>
          <p:nvPr/>
        </p:nvCxnSpPr>
        <p:spPr>
          <a:xfrm flipH="1">
            <a:off x="4482353" y="1889818"/>
            <a:ext cx="34089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" name="Picture 204" descr="Icon&#10;&#10;Description automatically generated with medium confidence">
            <a:extLst>
              <a:ext uri="{FF2B5EF4-FFF2-40B4-BE49-F238E27FC236}">
                <a16:creationId xmlns:a16="http://schemas.microsoft.com/office/drawing/2014/main" id="{CCE4CFA9-2C85-3F62-CD13-8D2EADE4B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2295" y="1962693"/>
            <a:ext cx="256324" cy="256324"/>
          </a:xfrm>
          <a:prstGeom prst="rect">
            <a:avLst/>
          </a:prstGeom>
        </p:spPr>
      </p:pic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6BD5D211-F7AD-5020-2A01-6AEBB850EDA1}"/>
              </a:ext>
            </a:extLst>
          </p:cNvPr>
          <p:cNvCxnSpPr>
            <a:cxnSpLocks/>
            <a:endCxn id="203" idx="0"/>
          </p:cNvCxnSpPr>
          <p:nvPr/>
        </p:nvCxnSpPr>
        <p:spPr>
          <a:xfrm flipH="1">
            <a:off x="4670458" y="1114190"/>
            <a:ext cx="854392" cy="7027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B875AA5-68EA-E864-4AEF-8646B2928AC4}"/>
              </a:ext>
            </a:extLst>
          </p:cNvPr>
          <p:cNvCxnSpPr>
            <a:cxnSpLocks/>
            <a:stCxn id="203" idx="1"/>
            <a:endCxn id="208" idx="0"/>
          </p:cNvCxnSpPr>
          <p:nvPr/>
        </p:nvCxnSpPr>
        <p:spPr>
          <a:xfrm flipH="1">
            <a:off x="4117745" y="2209598"/>
            <a:ext cx="304056" cy="6457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7EEE9523-C6D0-98AA-7190-5BE7EF2DF5E4}"/>
              </a:ext>
            </a:extLst>
          </p:cNvPr>
          <p:cNvSpPr/>
          <p:nvPr/>
        </p:nvSpPr>
        <p:spPr>
          <a:xfrm>
            <a:off x="3812149" y="2855310"/>
            <a:ext cx="611191" cy="5929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D0B7D18F-C670-27A1-39F1-EB599DDD5497}"/>
              </a:ext>
            </a:extLst>
          </p:cNvPr>
          <p:cNvGrpSpPr/>
          <p:nvPr/>
        </p:nvGrpSpPr>
        <p:grpSpPr>
          <a:xfrm>
            <a:off x="3933965" y="3095392"/>
            <a:ext cx="355676" cy="117067"/>
            <a:chOff x="3812149" y="3904808"/>
            <a:chExt cx="355676" cy="117067"/>
          </a:xfrm>
        </p:grpSpPr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1662635E-051C-215B-0EAF-DC859F1FDE23}"/>
                </a:ext>
              </a:extLst>
            </p:cNvPr>
            <p:cNvSpPr/>
            <p:nvPr/>
          </p:nvSpPr>
          <p:spPr>
            <a:xfrm flipH="1">
              <a:off x="3929261" y="3904809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8" name="Picture 217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65BEFC0D-526F-F0A3-5B76-147DE3E42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12149" y="3904808"/>
              <a:ext cx="117067" cy="117067"/>
            </a:xfrm>
            <a:prstGeom prst="rect">
              <a:avLst/>
            </a:prstGeom>
          </p:spPr>
        </p:pic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E6E38C48-07EF-87AB-EA1F-F2AA070AF8EB}"/>
                </a:ext>
              </a:extLst>
            </p:cNvPr>
            <p:cNvSpPr/>
            <p:nvPr/>
          </p:nvSpPr>
          <p:spPr>
            <a:xfrm flipH="1">
              <a:off x="3812195" y="3904809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C18B091A-7C0C-C492-FA8B-388A11B182AB}"/>
                </a:ext>
              </a:extLst>
            </p:cNvPr>
            <p:cNvSpPr/>
            <p:nvPr/>
          </p:nvSpPr>
          <p:spPr>
            <a:xfrm flipH="1">
              <a:off x="4050759" y="3904809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507216D3-0476-DD43-4870-C6A934A2175C}"/>
                  </a:ext>
                </a:extLst>
              </p:cNvPr>
              <p:cNvSpPr txBox="1"/>
              <p:nvPr/>
            </p:nvSpPr>
            <p:spPr>
              <a:xfrm>
                <a:off x="3553977" y="2254798"/>
                <a:ext cx="681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0.95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507216D3-0476-DD43-4870-C6A934A21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977" y="2254798"/>
                <a:ext cx="68159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3" name="Oval 222">
            <a:extLst>
              <a:ext uri="{FF2B5EF4-FFF2-40B4-BE49-F238E27FC236}">
                <a16:creationId xmlns:a16="http://schemas.microsoft.com/office/drawing/2014/main" id="{2752BF48-42F2-F708-4C0A-523078E71757}"/>
              </a:ext>
            </a:extLst>
          </p:cNvPr>
          <p:cNvSpPr/>
          <p:nvPr/>
        </p:nvSpPr>
        <p:spPr>
          <a:xfrm>
            <a:off x="3479053" y="4033127"/>
            <a:ext cx="1145406" cy="11454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F63625F8-C93E-0655-5C15-F7233544CC3E}"/>
              </a:ext>
            </a:extLst>
          </p:cNvPr>
          <p:cNvCxnSpPr>
            <a:cxnSpLocks/>
            <a:endCxn id="223" idx="0"/>
          </p:cNvCxnSpPr>
          <p:nvPr/>
        </p:nvCxnSpPr>
        <p:spPr>
          <a:xfrm>
            <a:off x="4051756" y="3459419"/>
            <a:ext cx="0" cy="5737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" name="Rectangle 224">
            <a:extLst>
              <a:ext uri="{FF2B5EF4-FFF2-40B4-BE49-F238E27FC236}">
                <a16:creationId xmlns:a16="http://schemas.microsoft.com/office/drawing/2014/main" id="{591F9AC1-12E6-C227-8A58-9B61AC3DC463}"/>
              </a:ext>
            </a:extLst>
          </p:cNvPr>
          <p:cNvSpPr/>
          <p:nvPr/>
        </p:nvSpPr>
        <p:spPr>
          <a:xfrm>
            <a:off x="3649997" y="4527025"/>
            <a:ext cx="269507" cy="2695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A6B6382E-4173-6DEF-5EC0-5795E2FA8DF6}"/>
              </a:ext>
            </a:extLst>
          </p:cNvPr>
          <p:cNvSpPr/>
          <p:nvPr/>
        </p:nvSpPr>
        <p:spPr>
          <a:xfrm>
            <a:off x="3919504" y="4527025"/>
            <a:ext cx="269507" cy="26950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CBF6A33-E58C-ED3B-7574-C4EAB42F3C85}"/>
              </a:ext>
            </a:extLst>
          </p:cNvPr>
          <p:cNvSpPr/>
          <p:nvPr/>
        </p:nvSpPr>
        <p:spPr>
          <a:xfrm>
            <a:off x="4189011" y="4527025"/>
            <a:ext cx="269507" cy="269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pic>
        <p:nvPicPr>
          <p:cNvPr id="228" name="Picture 227" descr="Icon&#10;&#10;Description automatically generated with medium confidence">
            <a:extLst>
              <a:ext uri="{FF2B5EF4-FFF2-40B4-BE49-F238E27FC236}">
                <a16:creationId xmlns:a16="http://schemas.microsoft.com/office/drawing/2014/main" id="{0516D1BE-289B-067D-5CA9-26C21238C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722" y="4551126"/>
            <a:ext cx="207067" cy="207067"/>
          </a:xfrm>
          <a:prstGeom prst="rect">
            <a:avLst/>
          </a:prstGeom>
        </p:spPr>
      </p:pic>
      <p:sp>
        <p:nvSpPr>
          <p:cNvPr id="2" name="Rectangular Callout 1">
            <a:extLst>
              <a:ext uri="{FF2B5EF4-FFF2-40B4-BE49-F238E27FC236}">
                <a16:creationId xmlns:a16="http://schemas.microsoft.com/office/drawing/2014/main" id="{7C5F72C2-9952-3114-0066-24D884EFC7D9}"/>
              </a:ext>
            </a:extLst>
          </p:cNvPr>
          <p:cNvSpPr/>
          <p:nvPr/>
        </p:nvSpPr>
        <p:spPr>
          <a:xfrm>
            <a:off x="5169459" y="3837197"/>
            <a:ext cx="2458533" cy="1049338"/>
          </a:xfrm>
          <a:prstGeom prst="wedgeRectCallout">
            <a:avLst>
              <a:gd name="adj1" fmla="val -70400"/>
              <a:gd name="adj2" fmla="val 2650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Lato" panose="020F0502020204030203" pitchFamily="34" charset="77"/>
              </a:rPr>
              <a:t>Intuitively, what do you expect?</a:t>
            </a:r>
          </a:p>
        </p:txBody>
      </p:sp>
    </p:spTree>
    <p:extLst>
      <p:ext uri="{BB962C8B-B14F-4D97-AF65-F5344CB8AC3E}">
        <p14:creationId xmlns:p14="http://schemas.microsoft.com/office/powerpoint/2010/main" val="4702055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AB35AE-4E96-2090-7AF1-556786B54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EE95A0-8907-B5AD-66BD-C64B9D2C9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58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1E0DD1F-DD6F-D536-B54A-4086B11F771E}"/>
              </a:ext>
            </a:extLst>
          </p:cNvPr>
          <p:cNvSpPr/>
          <p:nvPr/>
        </p:nvSpPr>
        <p:spPr>
          <a:xfrm>
            <a:off x="5357109" y="136525"/>
            <a:ext cx="1145406" cy="11454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B22977E-8A18-170B-5B86-C8909FAAEE8B}"/>
              </a:ext>
            </a:extLst>
          </p:cNvPr>
          <p:cNvGrpSpPr/>
          <p:nvPr/>
        </p:nvGrpSpPr>
        <p:grpSpPr>
          <a:xfrm>
            <a:off x="5525551" y="574474"/>
            <a:ext cx="808521" cy="269508"/>
            <a:chOff x="3649997" y="4527025"/>
            <a:chExt cx="808521" cy="269508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A8BB29A-2BF7-8FAB-4B65-43C03D648847}"/>
                </a:ext>
              </a:extLst>
            </p:cNvPr>
            <p:cNvSpPr/>
            <p:nvPr/>
          </p:nvSpPr>
          <p:spPr>
            <a:xfrm>
              <a:off x="3649997" y="4527025"/>
              <a:ext cx="269507" cy="2695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A9E1A2F-59E5-AD5B-D207-501E7E7DA8A9}"/>
                </a:ext>
              </a:extLst>
            </p:cNvPr>
            <p:cNvSpPr/>
            <p:nvPr/>
          </p:nvSpPr>
          <p:spPr>
            <a:xfrm>
              <a:off x="3919504" y="4527025"/>
              <a:ext cx="269507" cy="2695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1DB1802-F3C6-FEA8-1EC9-800B2612C368}"/>
                </a:ext>
              </a:extLst>
            </p:cNvPr>
            <p:cNvSpPr/>
            <p:nvPr/>
          </p:nvSpPr>
          <p:spPr>
            <a:xfrm>
              <a:off x="4189011" y="4527025"/>
              <a:ext cx="269507" cy="26950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?</a:t>
              </a:r>
            </a:p>
          </p:txBody>
        </p:sp>
        <p:pic>
          <p:nvPicPr>
            <p:cNvPr id="62" name="Picture 61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253EC3EB-635B-564B-5D45-059B0149B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76722" y="4551126"/>
              <a:ext cx="207067" cy="207067"/>
            </a:xfrm>
            <a:prstGeom prst="rect">
              <a:avLst/>
            </a:prstGeom>
          </p:spPr>
        </p:pic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BD9CA23E-C59E-8EFD-8987-E74C2FCA0693}"/>
              </a:ext>
            </a:extLst>
          </p:cNvPr>
          <p:cNvSpPr txBox="1"/>
          <p:nvPr/>
        </p:nvSpPr>
        <p:spPr>
          <a:xfrm>
            <a:off x="5463746" y="332025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00FE857-896E-0DC5-90B1-177682481205}"/>
              </a:ext>
            </a:extLst>
          </p:cNvPr>
          <p:cNvSpPr txBox="1"/>
          <p:nvPr/>
        </p:nvSpPr>
        <p:spPr>
          <a:xfrm>
            <a:off x="6000860" y="330769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0.5</a:t>
            </a:r>
          </a:p>
        </p:txBody>
      </p:sp>
      <p:sp>
        <p:nvSpPr>
          <p:cNvPr id="203" name="Merge 202">
            <a:extLst>
              <a:ext uri="{FF2B5EF4-FFF2-40B4-BE49-F238E27FC236}">
                <a16:creationId xmlns:a16="http://schemas.microsoft.com/office/drawing/2014/main" id="{C3244715-11EB-D20C-7D3F-52C9A786ED15}"/>
              </a:ext>
            </a:extLst>
          </p:cNvPr>
          <p:cNvSpPr/>
          <p:nvPr/>
        </p:nvSpPr>
        <p:spPr>
          <a:xfrm>
            <a:off x="4173145" y="1816944"/>
            <a:ext cx="994625" cy="785308"/>
          </a:xfrm>
          <a:prstGeom prst="flowChartMer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2DE237F6-4574-CFEF-F564-C081E22CDB53}"/>
              </a:ext>
            </a:extLst>
          </p:cNvPr>
          <p:cNvCxnSpPr>
            <a:cxnSpLocks/>
          </p:cNvCxnSpPr>
          <p:nvPr/>
        </p:nvCxnSpPr>
        <p:spPr>
          <a:xfrm flipH="1">
            <a:off x="4482353" y="1889818"/>
            <a:ext cx="34089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" name="Picture 204" descr="Icon&#10;&#10;Description automatically generated with medium confidence">
            <a:extLst>
              <a:ext uri="{FF2B5EF4-FFF2-40B4-BE49-F238E27FC236}">
                <a16:creationId xmlns:a16="http://schemas.microsoft.com/office/drawing/2014/main" id="{CCE4CFA9-2C85-3F62-CD13-8D2EADE4B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2295" y="1962693"/>
            <a:ext cx="256324" cy="256324"/>
          </a:xfrm>
          <a:prstGeom prst="rect">
            <a:avLst/>
          </a:prstGeom>
        </p:spPr>
      </p:pic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6BD5D211-F7AD-5020-2A01-6AEBB850EDA1}"/>
              </a:ext>
            </a:extLst>
          </p:cNvPr>
          <p:cNvCxnSpPr>
            <a:cxnSpLocks/>
            <a:endCxn id="203" idx="0"/>
          </p:cNvCxnSpPr>
          <p:nvPr/>
        </p:nvCxnSpPr>
        <p:spPr>
          <a:xfrm flipH="1">
            <a:off x="4670458" y="1114190"/>
            <a:ext cx="854392" cy="7027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B875AA5-68EA-E864-4AEF-8646B2928AC4}"/>
              </a:ext>
            </a:extLst>
          </p:cNvPr>
          <p:cNvCxnSpPr>
            <a:cxnSpLocks/>
            <a:stCxn id="203" idx="1"/>
            <a:endCxn id="208" idx="0"/>
          </p:cNvCxnSpPr>
          <p:nvPr/>
        </p:nvCxnSpPr>
        <p:spPr>
          <a:xfrm flipH="1">
            <a:off x="4117745" y="2209598"/>
            <a:ext cx="304056" cy="6457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7EEE9523-C6D0-98AA-7190-5BE7EF2DF5E4}"/>
              </a:ext>
            </a:extLst>
          </p:cNvPr>
          <p:cNvSpPr/>
          <p:nvPr/>
        </p:nvSpPr>
        <p:spPr>
          <a:xfrm>
            <a:off x="3812149" y="2855310"/>
            <a:ext cx="611191" cy="5929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D0B7D18F-C670-27A1-39F1-EB599DDD5497}"/>
              </a:ext>
            </a:extLst>
          </p:cNvPr>
          <p:cNvGrpSpPr/>
          <p:nvPr/>
        </p:nvGrpSpPr>
        <p:grpSpPr>
          <a:xfrm>
            <a:off x="3933965" y="3095392"/>
            <a:ext cx="355676" cy="117067"/>
            <a:chOff x="3812149" y="3904808"/>
            <a:chExt cx="355676" cy="117067"/>
          </a:xfrm>
        </p:grpSpPr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1662635E-051C-215B-0EAF-DC859F1FDE23}"/>
                </a:ext>
              </a:extLst>
            </p:cNvPr>
            <p:cNvSpPr/>
            <p:nvPr/>
          </p:nvSpPr>
          <p:spPr>
            <a:xfrm flipH="1">
              <a:off x="3929261" y="3904809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8" name="Picture 217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65BEFC0D-526F-F0A3-5B76-147DE3E42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12149" y="3904808"/>
              <a:ext cx="117067" cy="117067"/>
            </a:xfrm>
            <a:prstGeom prst="rect">
              <a:avLst/>
            </a:prstGeom>
          </p:spPr>
        </p:pic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E6E38C48-07EF-87AB-EA1F-F2AA070AF8EB}"/>
                </a:ext>
              </a:extLst>
            </p:cNvPr>
            <p:cNvSpPr/>
            <p:nvPr/>
          </p:nvSpPr>
          <p:spPr>
            <a:xfrm flipH="1">
              <a:off x="3812195" y="3904809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C18B091A-7C0C-C492-FA8B-388A11B182AB}"/>
                </a:ext>
              </a:extLst>
            </p:cNvPr>
            <p:cNvSpPr/>
            <p:nvPr/>
          </p:nvSpPr>
          <p:spPr>
            <a:xfrm flipH="1">
              <a:off x="4050759" y="3904809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507216D3-0476-DD43-4870-C6A934A2175C}"/>
                  </a:ext>
                </a:extLst>
              </p:cNvPr>
              <p:cNvSpPr txBox="1"/>
              <p:nvPr/>
            </p:nvSpPr>
            <p:spPr>
              <a:xfrm>
                <a:off x="3553977" y="2254798"/>
                <a:ext cx="681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0.95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507216D3-0476-DD43-4870-C6A934A21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977" y="2254798"/>
                <a:ext cx="68159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3" name="Oval 222">
            <a:extLst>
              <a:ext uri="{FF2B5EF4-FFF2-40B4-BE49-F238E27FC236}">
                <a16:creationId xmlns:a16="http://schemas.microsoft.com/office/drawing/2014/main" id="{2752BF48-42F2-F708-4C0A-523078E71757}"/>
              </a:ext>
            </a:extLst>
          </p:cNvPr>
          <p:cNvSpPr/>
          <p:nvPr/>
        </p:nvSpPr>
        <p:spPr>
          <a:xfrm>
            <a:off x="3479053" y="4033127"/>
            <a:ext cx="1145406" cy="11454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F63625F8-C93E-0655-5C15-F7233544CC3E}"/>
              </a:ext>
            </a:extLst>
          </p:cNvPr>
          <p:cNvCxnSpPr>
            <a:cxnSpLocks/>
            <a:endCxn id="223" idx="0"/>
          </p:cNvCxnSpPr>
          <p:nvPr/>
        </p:nvCxnSpPr>
        <p:spPr>
          <a:xfrm>
            <a:off x="4051756" y="3459419"/>
            <a:ext cx="0" cy="5737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" name="Rectangle 224">
            <a:extLst>
              <a:ext uri="{FF2B5EF4-FFF2-40B4-BE49-F238E27FC236}">
                <a16:creationId xmlns:a16="http://schemas.microsoft.com/office/drawing/2014/main" id="{591F9AC1-12E6-C227-8A58-9B61AC3DC463}"/>
              </a:ext>
            </a:extLst>
          </p:cNvPr>
          <p:cNvSpPr/>
          <p:nvPr/>
        </p:nvSpPr>
        <p:spPr>
          <a:xfrm>
            <a:off x="3649997" y="4527025"/>
            <a:ext cx="269507" cy="2695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A6B6382E-4173-6DEF-5EC0-5795E2FA8DF6}"/>
              </a:ext>
            </a:extLst>
          </p:cNvPr>
          <p:cNvSpPr/>
          <p:nvPr/>
        </p:nvSpPr>
        <p:spPr>
          <a:xfrm>
            <a:off x="3919504" y="4527025"/>
            <a:ext cx="269507" cy="26950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CBF6A33-E58C-ED3B-7574-C4EAB42F3C85}"/>
              </a:ext>
            </a:extLst>
          </p:cNvPr>
          <p:cNvSpPr/>
          <p:nvPr/>
        </p:nvSpPr>
        <p:spPr>
          <a:xfrm>
            <a:off x="4189011" y="4527025"/>
            <a:ext cx="269507" cy="269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pic>
        <p:nvPicPr>
          <p:cNvPr id="228" name="Picture 227" descr="Icon&#10;&#10;Description automatically generated with medium confidence">
            <a:extLst>
              <a:ext uri="{FF2B5EF4-FFF2-40B4-BE49-F238E27FC236}">
                <a16:creationId xmlns:a16="http://schemas.microsoft.com/office/drawing/2014/main" id="{0516D1BE-289B-067D-5CA9-26C21238C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722" y="4551126"/>
            <a:ext cx="207067" cy="2070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6498B1B5-AE02-9769-4C87-53AC8297E5C6}"/>
                  </a:ext>
                </a:extLst>
              </p:cNvPr>
              <p:cNvSpPr txBox="1"/>
              <p:nvPr/>
            </p:nvSpPr>
            <p:spPr>
              <a:xfrm>
                <a:off x="4893966" y="3605154"/>
                <a:ext cx="5608202" cy="648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9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6498B1B5-AE02-9769-4C87-53AC8297E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966" y="3605154"/>
                <a:ext cx="5608202" cy="648319"/>
              </a:xfrm>
              <a:prstGeom prst="rect">
                <a:avLst/>
              </a:prstGeom>
              <a:blipFill>
                <a:blip r:embed="rId4"/>
                <a:stretch>
                  <a:fillRect t="-147170" b="-20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C9079D7F-6645-C45A-0D53-22E1E2F83514}"/>
                  </a:ext>
                </a:extLst>
              </p:cNvPr>
              <p:cNvSpPr txBox="1"/>
              <p:nvPr/>
            </p:nvSpPr>
            <p:spPr>
              <a:xfrm>
                <a:off x="4939550" y="4386510"/>
                <a:ext cx="47252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|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1.0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(1.0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0.5)</a:t>
                </a:r>
                <a:r>
                  <a:rPr lang="en-US" dirty="0"/>
                  <a:t>  </a:t>
                </a:r>
                <a:r>
                  <a:rPr lang="en-US" dirty="0">
                    <a:solidFill>
                      <a:srgbClr val="FF0000"/>
                    </a:solidFill>
                  </a:rPr>
                  <a:t>= 0.5</a:t>
                </a:r>
              </a:p>
            </p:txBody>
          </p:sp>
        </mc:Choice>
        <mc:Fallback xmlns="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C9079D7F-6645-C45A-0D53-22E1E2F83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550" y="4386510"/>
                <a:ext cx="4725268" cy="369332"/>
              </a:xfrm>
              <a:prstGeom prst="rect">
                <a:avLst/>
              </a:prstGeom>
              <a:blipFill>
                <a:blip r:embed="rId5"/>
                <a:stretch>
                  <a:fillRect t="-6667" r="-26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87C31F78-45EA-10DC-0143-3D6D6B8FC96F}"/>
                  </a:ext>
                </a:extLst>
              </p:cNvPr>
              <p:cNvSpPr txBox="1"/>
              <p:nvPr/>
            </p:nvSpPr>
            <p:spPr>
              <a:xfrm>
                <a:off x="4899266" y="4809201"/>
                <a:ext cx="51945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|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1.0 ∗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0.95 ∗0.5</m:t>
                          </m:r>
                        </m:e>
                      </m:d>
                      <m: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=0.475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87C31F78-45EA-10DC-0143-3D6D6B8FC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266" y="4809201"/>
                <a:ext cx="5194564" cy="369332"/>
              </a:xfrm>
              <a:prstGeom prst="rect">
                <a:avLst/>
              </a:prstGeom>
              <a:blipFill>
                <a:blip r:embed="rId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41883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32793-3C2E-0278-4857-D8B194115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Completing the </a:t>
            </a:r>
            <a:r>
              <a:rPr lang="en-US" dirty="0" err="1"/>
              <a:t>Expectimax</a:t>
            </a:r>
            <a:r>
              <a:rPr lang="en-US" dirty="0"/>
              <a:t> Agent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36286-13B6-02CD-32F1-5D287F18E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Receive initial observation</a:t>
            </a:r>
            <a:br>
              <a:rPr lang="en-US" dirty="0"/>
            </a:b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Initialize belief</a:t>
            </a:r>
            <a:br>
              <a:rPr lang="en-US" dirty="0"/>
            </a:b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Repeat:</a:t>
            </a:r>
          </a:p>
          <a:p>
            <a:pPr marL="971550" lvl="1" indent="-514350">
              <a:buAutoNum type="arabicPeriod"/>
            </a:pPr>
            <a:r>
              <a:rPr lang="en-US" dirty="0"/>
              <a:t>Run </a:t>
            </a:r>
            <a:r>
              <a:rPr lang="en-US" dirty="0" err="1"/>
              <a:t>expectimax</a:t>
            </a:r>
            <a:r>
              <a:rPr lang="en-US" dirty="0"/>
              <a:t> search in belief MDP</a:t>
            </a:r>
          </a:p>
          <a:p>
            <a:pPr marL="971550" lvl="1" indent="-514350">
              <a:buAutoNum type="arabicPeriod"/>
            </a:pPr>
            <a:r>
              <a:rPr lang="en-US" dirty="0"/>
              <a:t>Execute action and receive observation</a:t>
            </a:r>
          </a:p>
          <a:p>
            <a:pPr marL="971550" lvl="1" indent="-514350">
              <a:buAutoNum type="arabicPeriod"/>
            </a:pPr>
            <a:r>
              <a:rPr lang="en-US" dirty="0"/>
              <a:t>Run state estimation to update belief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58E902-2ABE-F73C-E025-66664DE7E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2747B-B072-359A-0AF3-A11EAB8C0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5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778F9-5DD8-9B5E-F3DF-33A2115A4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Hidden Markov Model (HMM)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E52D1-735B-CE6A-20A6-2C5A4791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43E47-405E-F838-FA5A-BF8133CD5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3D358929-57AB-3CBF-94FE-1BEA979F59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HMM</a:t>
                </a:r>
                <a:r>
                  <a:rPr lang="en-US" dirty="0"/>
                  <a:t>: sequence of random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,…,  </m:t>
                    </m:r>
                  </m:oMath>
                </a14:m>
                <a:r>
                  <a:rPr lang="en-US" dirty="0"/>
                  <a:t>with domain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dirty="0"/>
                  <a:t> and random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,…, </m:t>
                    </m:r>
                  </m:oMath>
                </a14:m>
                <a:r>
                  <a:rPr lang="en-US" dirty="0"/>
                  <a:t>with domain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err="1"/>
                  <a:t>s.t.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  </a:t>
                </a:r>
                <a:br>
                  <a:rPr lang="en-US" dirty="0"/>
                </a:br>
                <a:endParaRPr lang="en-US" i="1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,…,</m:t>
                    </m:r>
                  </m:oMath>
                </a14:m>
                <a:r>
                  <a:rPr lang="en-US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  <m:nary>
                      <m:naryPr>
                        <m:chr m:val="∏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3D358929-57AB-3CBF-94FE-1BEA979F59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206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960056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32274-2C07-1D44-4B4F-9463E8578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Home Inspection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3AFF5-BD76-7E16-7754-50B36BC2D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50209" cy="4351338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States</a:t>
            </a:r>
            <a:r>
              <a:rPr lang="en-US" dirty="0"/>
              <a:t>: </a:t>
            </a:r>
            <a:r>
              <a:rPr lang="en-US" i="1" dirty="0"/>
              <a:t>home-value</a:t>
            </a:r>
            <a:r>
              <a:rPr lang="en-US" dirty="0"/>
              <a:t> in {100, 300}</a:t>
            </a:r>
          </a:p>
          <a:p>
            <a:r>
              <a:rPr lang="en-US" b="1" dirty="0"/>
              <a:t>Actions:</a:t>
            </a:r>
            <a:r>
              <a:rPr lang="en-US" dirty="0"/>
              <a:t> </a:t>
            </a:r>
            <a:r>
              <a:rPr lang="en-US" i="1" dirty="0"/>
              <a:t>buy, do-not-buy, cheap-inspect, premium-inspect</a:t>
            </a:r>
          </a:p>
          <a:p>
            <a:r>
              <a:rPr lang="en-US" b="1" dirty="0"/>
              <a:t>Observations:</a:t>
            </a:r>
            <a:r>
              <a:rPr lang="en-US" dirty="0"/>
              <a:t> </a:t>
            </a:r>
            <a:r>
              <a:rPr lang="en-US" i="1" dirty="0"/>
              <a:t>good-deal</a:t>
            </a:r>
            <a:r>
              <a:rPr lang="en-US" dirty="0"/>
              <a:t> or </a:t>
            </a:r>
            <a:r>
              <a:rPr lang="en-US" i="1" dirty="0"/>
              <a:t>bad-deal</a:t>
            </a:r>
            <a:r>
              <a:rPr lang="en-US" dirty="0"/>
              <a:t> or </a:t>
            </a:r>
            <a:r>
              <a:rPr lang="en-US" i="1" dirty="0"/>
              <a:t>none</a:t>
            </a:r>
            <a:endParaRPr lang="en-US" dirty="0"/>
          </a:p>
          <a:p>
            <a:r>
              <a:rPr lang="en-US" b="1" dirty="0"/>
              <a:t>Rewards:</a:t>
            </a:r>
          </a:p>
          <a:p>
            <a:pPr lvl="1"/>
            <a:r>
              <a:rPr lang="en-US" dirty="0"/>
              <a:t>+$100 if buy and home-value=300</a:t>
            </a:r>
          </a:p>
          <a:p>
            <a:pPr lvl="1"/>
            <a:r>
              <a:rPr lang="en-US" dirty="0"/>
              <a:t>-$100 if buy and home-value=100</a:t>
            </a:r>
          </a:p>
          <a:p>
            <a:pPr lvl="1"/>
            <a:r>
              <a:rPr lang="en-US" dirty="0"/>
              <a:t>-$10 to cheap-inspect</a:t>
            </a:r>
          </a:p>
          <a:p>
            <a:pPr lvl="1"/>
            <a:r>
              <a:rPr lang="en-US" dirty="0"/>
              <a:t>-$50 to premium-inspect</a:t>
            </a:r>
          </a:p>
          <a:p>
            <a:r>
              <a:rPr lang="en-US" b="1" dirty="0"/>
              <a:t>Horizon:</a:t>
            </a:r>
            <a:r>
              <a:rPr lang="en-US" dirty="0"/>
              <a:t> indefinite (terminate after buy or do-not-buy)</a:t>
            </a:r>
          </a:p>
          <a:p>
            <a:r>
              <a:rPr lang="en-US" b="1" dirty="0"/>
              <a:t>Transition distribution:</a:t>
            </a:r>
          </a:p>
          <a:p>
            <a:pPr lvl="1"/>
            <a:r>
              <a:rPr lang="en-US" dirty="0"/>
              <a:t>There is a 5% chance that inspecting will make home-value 100</a:t>
            </a:r>
          </a:p>
          <a:p>
            <a:r>
              <a:rPr lang="en-US" b="1" dirty="0"/>
              <a:t>Observation model:</a:t>
            </a:r>
          </a:p>
          <a:p>
            <a:pPr lvl="1"/>
            <a:r>
              <a:rPr lang="en-US" dirty="0"/>
              <a:t>Cheap-inspect is 75% accurate</a:t>
            </a:r>
          </a:p>
          <a:p>
            <a:pPr lvl="1"/>
            <a:r>
              <a:rPr lang="en-US" dirty="0"/>
              <a:t>Premium-inspect is 90% accurate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130D0D-3A73-2A3C-97D7-FF7946C17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EA4D6C-DC7D-8509-D98B-14A13D257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60</a:t>
            </a:fld>
            <a:endParaRPr lang="en-US"/>
          </a:p>
        </p:txBody>
      </p:sp>
      <p:pic>
        <p:nvPicPr>
          <p:cNvPr id="10" name="Picture 8" descr="House Relocating | Sam Packers and Movers Tirunelveli, Tuticorin,  Kovilpatti, nagercoil">
            <a:extLst>
              <a:ext uri="{FF2B5EF4-FFF2-40B4-BE49-F238E27FC236}">
                <a16:creationId xmlns:a16="http://schemas.microsoft.com/office/drawing/2014/main" id="{BCD98E65-0D1E-414F-2FBE-8B33A6AAD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09" y="1825625"/>
            <a:ext cx="3028588" cy="302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ular Callout 10">
            <a:extLst>
              <a:ext uri="{FF2B5EF4-FFF2-40B4-BE49-F238E27FC236}">
                <a16:creationId xmlns:a16="http://schemas.microsoft.com/office/drawing/2014/main" id="{76996211-A25B-8280-13B5-D56E256677FC}"/>
              </a:ext>
            </a:extLst>
          </p:cNvPr>
          <p:cNvSpPr/>
          <p:nvPr/>
        </p:nvSpPr>
        <p:spPr>
          <a:xfrm>
            <a:off x="8752933" y="549888"/>
            <a:ext cx="2458533" cy="1049338"/>
          </a:xfrm>
          <a:prstGeom prst="wedgeRectCallout">
            <a:avLst>
              <a:gd name="adj1" fmla="val -70400"/>
              <a:gd name="adj2" fmla="val 2650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Lato" panose="020F0502020204030203" pitchFamily="34" charset="77"/>
              </a:rPr>
              <a:t>Solve!</a:t>
            </a:r>
          </a:p>
        </p:txBody>
      </p:sp>
    </p:spTree>
    <p:extLst>
      <p:ext uri="{BB962C8B-B14F-4D97-AF65-F5344CB8AC3E}">
        <p14:creationId xmlns:p14="http://schemas.microsoft.com/office/powerpoint/2010/main" val="32831620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F519C-0EAF-A211-541A-B929527B1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in POMDPs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BCD34-E188-D455-9A4D-88A3E5B92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/>
              <a:t>Offline Planning</a:t>
            </a:r>
            <a:endParaRPr lang="en-US" dirty="0"/>
          </a:p>
          <a:p>
            <a:r>
              <a:rPr lang="en-US" dirty="0"/>
              <a:t>Value iteration for POMDPs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Policy iteration for POMDPs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See: PBVI, Witness Algorithm</a:t>
            </a:r>
          </a:p>
          <a:p>
            <a:pPr marL="0" indent="0">
              <a:buNone/>
            </a:pPr>
            <a:r>
              <a:rPr lang="en-US" u="sng" dirty="0"/>
              <a:t>Online Planning</a:t>
            </a:r>
            <a:endParaRPr lang="en-US" dirty="0"/>
          </a:p>
          <a:p>
            <a:r>
              <a:rPr lang="en-US" dirty="0" err="1"/>
              <a:t>Expectimax</a:t>
            </a:r>
            <a:r>
              <a:rPr lang="en-US" dirty="0"/>
              <a:t> search for POMDPs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Sparse sampling for large transitions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Bandits / MCTS for smarter exploration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See: POMCP, DESPOT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64568A-950F-5F5C-56F5-D5B9CF9A9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734CB0-77B9-A42B-65E5-CBBEBEF16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61</a:t>
            </a:fld>
            <a:endParaRPr lang="en-US"/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312B111D-2927-A142-1C7C-89915202F8BF}"/>
              </a:ext>
            </a:extLst>
          </p:cNvPr>
          <p:cNvSpPr/>
          <p:nvPr/>
        </p:nvSpPr>
        <p:spPr>
          <a:xfrm>
            <a:off x="5919606" y="2129765"/>
            <a:ext cx="1728880" cy="536438"/>
          </a:xfrm>
          <a:prstGeom prst="wedgeRectCallout">
            <a:avLst>
              <a:gd name="adj1" fmla="val -61829"/>
              <a:gd name="adj2" fmla="val 18585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77"/>
              </a:rPr>
              <a:t>Now this</a:t>
            </a:r>
          </a:p>
        </p:txBody>
      </p:sp>
    </p:spTree>
    <p:extLst>
      <p:ext uri="{BB962C8B-B14F-4D97-AF65-F5344CB8AC3E}">
        <p14:creationId xmlns:p14="http://schemas.microsoft.com/office/powerpoint/2010/main" val="111204249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95172-4E10-6848-9D7C-E374455FF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POMDP</a:t>
            </a:r>
            <a:r>
              <a:rPr lang="en-US" dirty="0"/>
              <a:t> Planning Offline (In the Factory)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C11A93-F5B4-264D-BBD9-A6952991F6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698622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Run </a:t>
                </a:r>
                <a:r>
                  <a:rPr lang="en-US" dirty="0">
                    <a:solidFill>
                      <a:srgbClr val="FF0000"/>
                    </a:solidFill>
                  </a:rPr>
                  <a:t>POMDP</a:t>
                </a:r>
                <a:r>
                  <a:rPr lang="en-US" dirty="0"/>
                  <a:t> value iteration </a:t>
                </a:r>
                <a:r>
                  <a:rPr lang="en-US" b="1" dirty="0"/>
                  <a:t>offline</a:t>
                </a:r>
                <a:r>
                  <a:rPr lang="en-US" dirty="0"/>
                  <a:t> (in the factory) and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C11A93-F5B4-264D-BBD9-A6952991F6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698622" cy="4351338"/>
              </a:xfrm>
              <a:blipFill>
                <a:blip r:embed="rId2"/>
                <a:stretch>
                  <a:fillRect l="-1186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39124272-A72B-0144-8DF5-C46CF4214C97}"/>
              </a:ext>
            </a:extLst>
          </p:cNvPr>
          <p:cNvGrpSpPr/>
          <p:nvPr/>
        </p:nvGrpSpPr>
        <p:grpSpPr>
          <a:xfrm>
            <a:off x="1671144" y="3093794"/>
            <a:ext cx="8297279" cy="3282865"/>
            <a:chOff x="1671144" y="2422227"/>
            <a:chExt cx="8297279" cy="3282865"/>
          </a:xfrm>
        </p:grpSpPr>
        <p:pic>
          <p:nvPicPr>
            <p:cNvPr id="11" name="Picture 4" descr="237,109 Factory Illustrations &amp;amp; Clip Art - iStock">
              <a:extLst>
                <a:ext uri="{FF2B5EF4-FFF2-40B4-BE49-F238E27FC236}">
                  <a16:creationId xmlns:a16="http://schemas.microsoft.com/office/drawing/2014/main" id="{0723E33A-14F4-1344-A690-A49AD94F85A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02" t="36787" r="25985" b="22462"/>
            <a:stretch/>
          </p:blipFill>
          <p:spPr bwMode="auto">
            <a:xfrm>
              <a:off x="1671144" y="2422227"/>
              <a:ext cx="2852503" cy="25045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22B1BFC-760A-3F4B-8297-CD1F39FA8BD3}"/>
                </a:ext>
              </a:extLst>
            </p:cNvPr>
            <p:cNvSpPr txBox="1"/>
            <p:nvPr/>
          </p:nvSpPr>
          <p:spPr>
            <a:xfrm>
              <a:off x="2243897" y="4926744"/>
              <a:ext cx="21000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Lato" panose="020F0502020204030203" pitchFamily="34" charset="77"/>
                </a:rPr>
                <a:t>Factory</a:t>
              </a:r>
            </a:p>
          </p:txBody>
        </p:sp>
        <p:pic>
          <p:nvPicPr>
            <p:cNvPr id="13" name="Picture 12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4D0D83A2-15BE-5B47-B3AD-14D28EE25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75999" y="2961767"/>
              <a:ext cx="1766621" cy="1766621"/>
            </a:xfrm>
            <a:prstGeom prst="rect">
              <a:avLst/>
            </a:prstGeom>
          </p:spPr>
        </p:pic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AF63866A-E17D-EA4F-8503-D9100CE2E10D}"/>
                </a:ext>
              </a:extLst>
            </p:cNvPr>
            <p:cNvSpPr/>
            <p:nvPr/>
          </p:nvSpPr>
          <p:spPr>
            <a:xfrm>
              <a:off x="5497014" y="5048464"/>
              <a:ext cx="1324589" cy="23083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" panose="020F0502020204030203" pitchFamily="34" charset="7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D22CAA3-BE35-D645-B5F1-FBBFA959150C}"/>
                </a:ext>
              </a:extLst>
            </p:cNvPr>
            <p:cNvSpPr txBox="1"/>
            <p:nvPr/>
          </p:nvSpPr>
          <p:spPr>
            <a:xfrm>
              <a:off x="5544884" y="5335760"/>
              <a:ext cx="1867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Lato" panose="020F0502020204030203" pitchFamily="34" charset="77"/>
                </a:rPr>
                <a:t>Shipping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9D85B95-0BC7-5A45-8B00-06489575881F}"/>
                </a:ext>
              </a:extLst>
            </p:cNvPr>
            <p:cNvSpPr txBox="1"/>
            <p:nvPr/>
          </p:nvSpPr>
          <p:spPr>
            <a:xfrm>
              <a:off x="8426821" y="4874095"/>
              <a:ext cx="13391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Lato" panose="020F0502020204030203" pitchFamily="34" charset="77"/>
                </a:rPr>
                <a:t>Wild</a:t>
              </a:r>
            </a:p>
          </p:txBody>
        </p:sp>
        <p:pic>
          <p:nvPicPr>
            <p:cNvPr id="17" name="Picture 8" descr="House Relocating | Sam Packers and Movers Tirunelveli, Tuticorin,  Kovilpatti, nagercoil">
              <a:extLst>
                <a:ext uri="{FF2B5EF4-FFF2-40B4-BE49-F238E27FC236}">
                  <a16:creationId xmlns:a16="http://schemas.microsoft.com/office/drawing/2014/main" id="{66B36CC0-3D6B-424F-A6C9-D74D70FB4E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4972" y="2700644"/>
              <a:ext cx="2173451" cy="21734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Rectangular Callout 17">
            <a:extLst>
              <a:ext uri="{FF2B5EF4-FFF2-40B4-BE49-F238E27FC236}">
                <a16:creationId xmlns:a16="http://schemas.microsoft.com/office/drawing/2014/main" id="{79F27887-B4DF-3049-9CB1-C02184E6F772}"/>
              </a:ext>
            </a:extLst>
          </p:cNvPr>
          <p:cNvSpPr/>
          <p:nvPr/>
        </p:nvSpPr>
        <p:spPr>
          <a:xfrm>
            <a:off x="332538" y="3093794"/>
            <a:ext cx="3044857" cy="641407"/>
          </a:xfrm>
          <a:prstGeom prst="wedgeRectCallout">
            <a:avLst>
              <a:gd name="adj1" fmla="val -6680"/>
              <a:gd name="adj2" fmla="val 6413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77"/>
              </a:rPr>
              <a:t>Run value iteration once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ular Callout 18">
                <a:extLst>
                  <a:ext uri="{FF2B5EF4-FFF2-40B4-BE49-F238E27FC236}">
                    <a16:creationId xmlns:a16="http://schemas.microsoft.com/office/drawing/2014/main" id="{CD01699A-44C2-E346-BB12-8541A75DFD03}"/>
                  </a:ext>
                </a:extLst>
              </p:cNvPr>
              <p:cNvSpPr/>
              <p:nvPr/>
            </p:nvSpPr>
            <p:spPr>
              <a:xfrm>
                <a:off x="4748146" y="3093794"/>
                <a:ext cx="1221730" cy="641407"/>
              </a:xfrm>
              <a:prstGeom prst="wedgeRectCallout">
                <a:avLst>
                  <a:gd name="adj1" fmla="val -6680"/>
                  <a:gd name="adj2" fmla="val 64139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Lato" panose="020F0502020204030203" pitchFamily="34" charset="77"/>
                  </a:rPr>
                  <a:t>I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en-US" dirty="0">
                  <a:latin typeface="Lato" panose="020F0502020204030203" pitchFamily="34" charset="77"/>
                </a:endParaRPr>
              </a:p>
            </p:txBody>
          </p:sp>
        </mc:Choice>
        <mc:Fallback xmlns="">
          <p:sp>
            <p:nvSpPr>
              <p:cNvPr id="19" name="Rectangular Callout 18">
                <a:extLst>
                  <a:ext uri="{FF2B5EF4-FFF2-40B4-BE49-F238E27FC236}">
                    <a16:creationId xmlns:a16="http://schemas.microsoft.com/office/drawing/2014/main" id="{CD01699A-44C2-E346-BB12-8541A75DFD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146" y="3093794"/>
                <a:ext cx="1221730" cy="641407"/>
              </a:xfrm>
              <a:prstGeom prst="wedgeRectCallout">
                <a:avLst>
                  <a:gd name="adj1" fmla="val -6680"/>
                  <a:gd name="adj2" fmla="val 64139"/>
                </a:avLst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ular Callout 19">
                <a:extLst>
                  <a:ext uri="{FF2B5EF4-FFF2-40B4-BE49-F238E27FC236}">
                    <a16:creationId xmlns:a16="http://schemas.microsoft.com/office/drawing/2014/main" id="{5B6207FF-ADC4-FA45-84F9-0AE0AC0325AC}"/>
                  </a:ext>
                </a:extLst>
              </p:cNvPr>
              <p:cNvSpPr/>
              <p:nvPr/>
            </p:nvSpPr>
            <p:spPr>
              <a:xfrm>
                <a:off x="9241201" y="3051507"/>
                <a:ext cx="1626775" cy="641407"/>
              </a:xfrm>
              <a:prstGeom prst="wedgeRectCallout">
                <a:avLst>
                  <a:gd name="adj1" fmla="val -37046"/>
                  <a:gd name="adj2" fmla="val 62500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Lato" panose="020F0502020204030203" pitchFamily="34" charset="77"/>
                  </a:rPr>
                  <a:t>Execute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>
                  <a:latin typeface="Lato" panose="020F0502020204030203" pitchFamily="34" charset="77"/>
                </a:endParaRPr>
              </a:p>
            </p:txBody>
          </p:sp>
        </mc:Choice>
        <mc:Fallback xmlns="">
          <p:sp>
            <p:nvSpPr>
              <p:cNvPr id="20" name="Rectangular Callout 19">
                <a:extLst>
                  <a:ext uri="{FF2B5EF4-FFF2-40B4-BE49-F238E27FC236}">
                    <a16:creationId xmlns:a16="http://schemas.microsoft.com/office/drawing/2014/main" id="{5B6207FF-ADC4-FA45-84F9-0AE0AC0325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1201" y="3051507"/>
                <a:ext cx="1626775" cy="641407"/>
              </a:xfrm>
              <a:prstGeom prst="wedgeRectCallout">
                <a:avLst>
                  <a:gd name="adj1" fmla="val -37046"/>
                  <a:gd name="adj2" fmla="val 62500"/>
                </a:avLst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FF2EB-B511-09BB-6D22-FB0D8E3FE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B85502-0AE0-5BA6-DB35-7B08CDC8F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7826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E8F26-1493-4958-2944-992D1603A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Stupidest Possible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41DF5C-F51C-AD8D-C3BF-2771E26A64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𝑀𝐿𝑆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MDP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where</a:t>
                </a:r>
              </a:p>
              <a:p>
                <a:r>
                  <a:rPr lang="en-US" dirty="0"/>
                  <a:t>MLS = “Most Likely State” approximation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MDP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an optimal policy for the underlying MDP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41DF5C-F51C-AD8D-C3BF-2771E26A64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2BED1D-B405-56F7-1B5C-C7163CBA3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8EB80-807B-31FD-6679-363E69F7A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63</a:t>
            </a:fld>
            <a:endParaRPr lang="en-US"/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FD7D7524-EB2A-73E0-B779-2DC3D741971D}"/>
              </a:ext>
            </a:extLst>
          </p:cNvPr>
          <p:cNvSpPr/>
          <p:nvPr/>
        </p:nvSpPr>
        <p:spPr>
          <a:xfrm>
            <a:off x="4423625" y="4501341"/>
            <a:ext cx="3344750" cy="551923"/>
          </a:xfrm>
          <a:prstGeom prst="wedgeRectCallout">
            <a:avLst>
              <a:gd name="adj1" fmla="val -18330"/>
              <a:gd name="adj2" fmla="val -68891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Lato" panose="020F0502020204030203" pitchFamily="34" charset="77"/>
              </a:rPr>
              <a:t>Why is this “stupid”?</a:t>
            </a:r>
          </a:p>
        </p:txBody>
      </p:sp>
    </p:spTree>
    <p:extLst>
      <p:ext uri="{BB962C8B-B14F-4D97-AF65-F5344CB8AC3E}">
        <p14:creationId xmlns:p14="http://schemas.microsoft.com/office/powerpoint/2010/main" val="84909909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71F92-80F7-7420-13EA-796B819EA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Stupidest Possible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E7907-D80D-4602-2092-80EBD491D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Enumerate candidate policies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Evaluate each candidate and keep the best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86D44A-35B1-80C3-FB00-76E02A530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C445C2-2E7A-8EF8-B261-2C8F143BF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4747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71F92-80F7-7420-13EA-796B819EA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Stupidest Possible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E7907-D80D-4602-2092-80EBD491D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Enumerate candidate policies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Evaluate each candidate and keep the best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86D44A-35B1-80C3-FB00-76E02A530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C445C2-2E7A-8EF8-B261-2C8F143BF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65</a:t>
            </a:fld>
            <a:endParaRPr lang="en-US"/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5861B866-6D57-7DE1-C007-38C8E82662E8}"/>
              </a:ext>
            </a:extLst>
          </p:cNvPr>
          <p:cNvSpPr/>
          <p:nvPr/>
        </p:nvSpPr>
        <p:spPr>
          <a:xfrm>
            <a:off x="6182628" y="1948368"/>
            <a:ext cx="2877952" cy="844441"/>
          </a:xfrm>
          <a:prstGeom prst="wedgeRectCallout">
            <a:avLst>
              <a:gd name="adj1" fmla="val -60715"/>
              <a:gd name="adj2" fmla="val -3270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77"/>
              </a:rPr>
              <a:t>Wait, how? Aren’t these continuous functions?</a:t>
            </a:r>
          </a:p>
        </p:txBody>
      </p:sp>
    </p:spTree>
    <p:extLst>
      <p:ext uri="{BB962C8B-B14F-4D97-AF65-F5344CB8AC3E}">
        <p14:creationId xmlns:p14="http://schemas.microsoft.com/office/powerpoint/2010/main" val="132982165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87A0-1BE1-A866-EE0E-74CD17EE8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Trees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C1D7B0-AB16-4E56-D4D0-E9A96A3DC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663323-E4CC-0CB3-BC97-7C1554225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66</a:t>
            </a:fld>
            <a:endParaRPr lang="en-US"/>
          </a:p>
        </p:txBody>
      </p:sp>
      <p:sp>
        <p:nvSpPr>
          <p:cNvPr id="6" name="Merge 5">
            <a:extLst>
              <a:ext uri="{FF2B5EF4-FFF2-40B4-BE49-F238E27FC236}">
                <a16:creationId xmlns:a16="http://schemas.microsoft.com/office/drawing/2014/main" id="{9EC0EAF5-2F01-BA58-4ED3-51420BA571C0}"/>
              </a:ext>
            </a:extLst>
          </p:cNvPr>
          <p:cNvSpPr/>
          <p:nvPr/>
        </p:nvSpPr>
        <p:spPr>
          <a:xfrm>
            <a:off x="9018318" y="539233"/>
            <a:ext cx="994625" cy="785308"/>
          </a:xfrm>
          <a:prstGeom prst="flowChartMer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👂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AF3E189-FB29-3052-B333-65E53F5D4115}"/>
              </a:ext>
            </a:extLst>
          </p:cNvPr>
          <p:cNvCxnSpPr>
            <a:cxnSpLocks/>
          </p:cNvCxnSpPr>
          <p:nvPr/>
        </p:nvCxnSpPr>
        <p:spPr>
          <a:xfrm flipH="1">
            <a:off x="9345182" y="611276"/>
            <a:ext cx="34089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B88AB68-B1B4-7E08-117D-F5A02D15D33A}"/>
              </a:ext>
            </a:extLst>
          </p:cNvPr>
          <p:cNvCxnSpPr>
            <a:cxnSpLocks/>
            <a:stCxn id="6" idx="1"/>
            <a:endCxn id="9" idx="0"/>
          </p:cNvCxnSpPr>
          <p:nvPr/>
        </p:nvCxnSpPr>
        <p:spPr>
          <a:xfrm flipH="1">
            <a:off x="8405269" y="931887"/>
            <a:ext cx="861705" cy="64485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63F9BA0-95D4-FDEA-0186-FD01966F17DF}"/>
              </a:ext>
            </a:extLst>
          </p:cNvPr>
          <p:cNvSpPr/>
          <p:nvPr/>
        </p:nvSpPr>
        <p:spPr>
          <a:xfrm>
            <a:off x="8099673" y="1576746"/>
            <a:ext cx="611191" cy="5929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🔔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91E751-AFA4-E4D3-2209-1B1BAF426C98}"/>
              </a:ext>
            </a:extLst>
          </p:cNvPr>
          <p:cNvSpPr/>
          <p:nvPr/>
        </p:nvSpPr>
        <p:spPr>
          <a:xfrm>
            <a:off x="10379446" y="1597742"/>
            <a:ext cx="611191" cy="5929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🔕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242C3BE-8E41-CFD7-0F3C-764989901A77}"/>
              </a:ext>
            </a:extLst>
          </p:cNvPr>
          <p:cNvCxnSpPr>
            <a:cxnSpLocks/>
            <a:stCxn id="6" idx="3"/>
            <a:endCxn id="10" idx="0"/>
          </p:cNvCxnSpPr>
          <p:nvPr/>
        </p:nvCxnSpPr>
        <p:spPr>
          <a:xfrm>
            <a:off x="9764287" y="931887"/>
            <a:ext cx="920755" cy="66585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2955F1-E4AA-EB47-2835-BAE397F3F805}"/>
              </a:ext>
            </a:extLst>
          </p:cNvPr>
          <p:cNvGrpSpPr/>
          <p:nvPr/>
        </p:nvGrpSpPr>
        <p:grpSpPr>
          <a:xfrm>
            <a:off x="8227453" y="2026442"/>
            <a:ext cx="355630" cy="117067"/>
            <a:chOff x="3659795" y="3624167"/>
            <a:chExt cx="355630" cy="11706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AD64296-77B7-A29A-BFBA-EDCEB2A67F02}"/>
                </a:ext>
              </a:extLst>
            </p:cNvPr>
            <p:cNvSpPr/>
            <p:nvPr/>
          </p:nvSpPr>
          <p:spPr>
            <a:xfrm flipH="1">
              <a:off x="3776861" y="3624168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B1CCAEDB-0F7E-FD49-7E77-A9289F3B0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76703" y="3624167"/>
              <a:ext cx="117067" cy="117067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AFE51C3-B00A-FC01-D407-357E16034D68}"/>
                </a:ext>
              </a:extLst>
            </p:cNvPr>
            <p:cNvSpPr/>
            <p:nvPr/>
          </p:nvSpPr>
          <p:spPr>
            <a:xfrm flipH="1">
              <a:off x="3659795" y="3624168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8814F92-8BE5-4988-51E0-141FFD59C643}"/>
                </a:ext>
              </a:extLst>
            </p:cNvPr>
            <p:cNvSpPr/>
            <p:nvPr/>
          </p:nvSpPr>
          <p:spPr>
            <a:xfrm flipH="1">
              <a:off x="3898359" y="3624168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7420B4D-A13F-789B-29B5-4F0BE6AD6D21}"/>
              </a:ext>
            </a:extLst>
          </p:cNvPr>
          <p:cNvGrpSpPr/>
          <p:nvPr/>
        </p:nvGrpSpPr>
        <p:grpSpPr>
          <a:xfrm>
            <a:off x="10507226" y="2047438"/>
            <a:ext cx="355630" cy="117067"/>
            <a:chOff x="3659795" y="3624167"/>
            <a:chExt cx="355630" cy="11706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85059DC-F982-31A9-51AB-D8995A899AF6}"/>
                </a:ext>
              </a:extLst>
            </p:cNvPr>
            <p:cNvSpPr/>
            <p:nvPr/>
          </p:nvSpPr>
          <p:spPr>
            <a:xfrm flipH="1">
              <a:off x="3776861" y="3624168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DEA4C574-D4B9-EBE7-A46E-F5F19D49A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76703" y="3624167"/>
              <a:ext cx="117067" cy="117067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14F12DB-B55B-CD43-CB0D-3D4D21EFE2B4}"/>
                </a:ext>
              </a:extLst>
            </p:cNvPr>
            <p:cNvSpPr/>
            <p:nvPr/>
          </p:nvSpPr>
          <p:spPr>
            <a:xfrm flipH="1">
              <a:off x="3659795" y="3624168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B38A703-3BA0-63D5-5DF3-4F666B4DEBAB}"/>
                </a:ext>
              </a:extLst>
            </p:cNvPr>
            <p:cNvSpPr/>
            <p:nvPr/>
          </p:nvSpPr>
          <p:spPr>
            <a:xfrm flipH="1">
              <a:off x="3898359" y="3624168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5F99A9A-0492-0D8B-E3E7-B201AF1D0749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8405269" y="2169689"/>
            <a:ext cx="0" cy="5737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5195E31-A602-F489-DE7B-7AF35F3480E9}"/>
              </a:ext>
            </a:extLst>
          </p:cNvPr>
          <p:cNvCxnSpPr>
            <a:cxnSpLocks/>
          </p:cNvCxnSpPr>
          <p:nvPr/>
        </p:nvCxnSpPr>
        <p:spPr>
          <a:xfrm>
            <a:off x="10712503" y="2190685"/>
            <a:ext cx="0" cy="5737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Merge 27">
            <a:extLst>
              <a:ext uri="{FF2B5EF4-FFF2-40B4-BE49-F238E27FC236}">
                <a16:creationId xmlns:a16="http://schemas.microsoft.com/office/drawing/2014/main" id="{521E56AC-08D7-E135-E930-7EB92FD8558B}"/>
              </a:ext>
            </a:extLst>
          </p:cNvPr>
          <p:cNvSpPr/>
          <p:nvPr/>
        </p:nvSpPr>
        <p:spPr>
          <a:xfrm>
            <a:off x="7907956" y="2743397"/>
            <a:ext cx="994625" cy="785308"/>
          </a:xfrm>
          <a:prstGeom prst="flowChartMer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D49F117-C8BB-7FA9-C666-0CBC703B4B23}"/>
              </a:ext>
            </a:extLst>
          </p:cNvPr>
          <p:cNvCxnSpPr>
            <a:cxnSpLocks/>
          </p:cNvCxnSpPr>
          <p:nvPr/>
        </p:nvCxnSpPr>
        <p:spPr>
          <a:xfrm flipH="1">
            <a:off x="8217164" y="2816271"/>
            <a:ext cx="34089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Icon&#10;&#10;Description automatically generated with medium confidence">
            <a:extLst>
              <a:ext uri="{FF2B5EF4-FFF2-40B4-BE49-F238E27FC236}">
                <a16:creationId xmlns:a16="http://schemas.microsoft.com/office/drawing/2014/main" id="{54CB88BF-F111-AA15-86E5-87552D132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7106" y="2889146"/>
            <a:ext cx="256324" cy="256324"/>
          </a:xfrm>
          <a:prstGeom prst="rect">
            <a:avLst/>
          </a:prstGeom>
        </p:spPr>
      </p:pic>
      <p:sp>
        <p:nvSpPr>
          <p:cNvPr id="32" name="Merge 31">
            <a:extLst>
              <a:ext uri="{FF2B5EF4-FFF2-40B4-BE49-F238E27FC236}">
                <a16:creationId xmlns:a16="http://schemas.microsoft.com/office/drawing/2014/main" id="{D66FD4BA-83D2-A4D3-7007-C02A78AE689F}"/>
              </a:ext>
            </a:extLst>
          </p:cNvPr>
          <p:cNvSpPr/>
          <p:nvPr/>
        </p:nvSpPr>
        <p:spPr>
          <a:xfrm>
            <a:off x="10195959" y="2743397"/>
            <a:ext cx="994625" cy="785308"/>
          </a:xfrm>
          <a:prstGeom prst="flowChartMer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2C6D445-B204-98B2-CECF-D9BF06BF85A7}"/>
              </a:ext>
            </a:extLst>
          </p:cNvPr>
          <p:cNvCxnSpPr>
            <a:cxnSpLocks/>
          </p:cNvCxnSpPr>
          <p:nvPr/>
        </p:nvCxnSpPr>
        <p:spPr>
          <a:xfrm>
            <a:off x="10563780" y="2816271"/>
            <a:ext cx="36650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Icon&#10;&#10;Description automatically generated with medium confidence">
            <a:extLst>
              <a:ext uri="{FF2B5EF4-FFF2-40B4-BE49-F238E27FC236}">
                <a16:creationId xmlns:a16="http://schemas.microsoft.com/office/drawing/2014/main" id="{3AD57216-C5EB-CF86-18D0-226B911DE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109" y="2889146"/>
            <a:ext cx="256324" cy="256324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D7449F4-6C9B-1B45-20CB-9774664098D2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7858104" y="3138983"/>
            <a:ext cx="304056" cy="6457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0A19B75-4E58-9710-34AA-31160FC3496A}"/>
              </a:ext>
            </a:extLst>
          </p:cNvPr>
          <p:cNvSpPr/>
          <p:nvPr/>
        </p:nvSpPr>
        <p:spPr>
          <a:xfrm>
            <a:off x="7552508" y="3784695"/>
            <a:ext cx="611191" cy="5929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1E26564-8F92-DF76-F0A2-5F7EEF1C16C1}"/>
              </a:ext>
            </a:extLst>
          </p:cNvPr>
          <p:cNvSpPr/>
          <p:nvPr/>
        </p:nvSpPr>
        <p:spPr>
          <a:xfrm>
            <a:off x="8725186" y="3784695"/>
            <a:ext cx="611191" cy="5929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EB0DEB9-8E1C-7E7A-8040-C0A55B4198D9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8659473" y="3138983"/>
            <a:ext cx="371309" cy="6457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7289DF6-B968-2676-0A73-31A0449AC606}"/>
              </a:ext>
            </a:extLst>
          </p:cNvPr>
          <p:cNvGrpSpPr/>
          <p:nvPr/>
        </p:nvGrpSpPr>
        <p:grpSpPr>
          <a:xfrm>
            <a:off x="8851109" y="4022633"/>
            <a:ext cx="357069" cy="117067"/>
            <a:chOff x="3659795" y="3624167"/>
            <a:chExt cx="357069" cy="117067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05C463D-C90F-0612-206D-832BF4F6587C}"/>
                </a:ext>
              </a:extLst>
            </p:cNvPr>
            <p:cNvSpPr/>
            <p:nvPr/>
          </p:nvSpPr>
          <p:spPr>
            <a:xfrm flipH="1">
              <a:off x="3776861" y="3624168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Picture 41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97547713-30C8-75BE-8F20-AB9DCB3C5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9797" y="3624167"/>
              <a:ext cx="117067" cy="117067"/>
            </a:xfrm>
            <a:prstGeom prst="rect">
              <a:avLst/>
            </a:prstGeom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EF6CD20-305D-C0ED-325C-19A81976D923}"/>
                </a:ext>
              </a:extLst>
            </p:cNvPr>
            <p:cNvSpPr/>
            <p:nvPr/>
          </p:nvSpPr>
          <p:spPr>
            <a:xfrm flipH="1">
              <a:off x="3659795" y="3624168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D6267BF-C60A-B7EE-C411-7077BBDB4C31}"/>
                </a:ext>
              </a:extLst>
            </p:cNvPr>
            <p:cNvSpPr/>
            <p:nvPr/>
          </p:nvSpPr>
          <p:spPr>
            <a:xfrm flipH="1">
              <a:off x="3898359" y="3624168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5BF8405-C47A-1B76-AD79-EA3D20FA820D}"/>
              </a:ext>
            </a:extLst>
          </p:cNvPr>
          <p:cNvGrpSpPr/>
          <p:nvPr/>
        </p:nvGrpSpPr>
        <p:grpSpPr>
          <a:xfrm>
            <a:off x="7674324" y="4024777"/>
            <a:ext cx="355676" cy="117067"/>
            <a:chOff x="3812149" y="3904808"/>
            <a:chExt cx="355676" cy="117067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6331844-0BB4-3E8A-8BA5-808F9B9A85DF}"/>
                </a:ext>
              </a:extLst>
            </p:cNvPr>
            <p:cNvSpPr/>
            <p:nvPr/>
          </p:nvSpPr>
          <p:spPr>
            <a:xfrm flipH="1">
              <a:off x="3929261" y="3904809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Picture 46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23268B58-BD4C-C2A3-E120-549608C05C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12149" y="3904808"/>
              <a:ext cx="117067" cy="117067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1815B9D-2A63-F9A1-F1D8-3E2E9755FA37}"/>
                </a:ext>
              </a:extLst>
            </p:cNvPr>
            <p:cNvSpPr/>
            <p:nvPr/>
          </p:nvSpPr>
          <p:spPr>
            <a:xfrm flipH="1">
              <a:off x="3812195" y="3904809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CA8650B-0771-05DF-0C9D-FB17BC72DEB2}"/>
                </a:ext>
              </a:extLst>
            </p:cNvPr>
            <p:cNvSpPr/>
            <p:nvPr/>
          </p:nvSpPr>
          <p:spPr>
            <a:xfrm flipH="1">
              <a:off x="4050759" y="3904809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856210F-269B-AF1C-3A26-22C08AC2A144}"/>
              </a:ext>
            </a:extLst>
          </p:cNvPr>
          <p:cNvCxnSpPr>
            <a:cxnSpLocks/>
          </p:cNvCxnSpPr>
          <p:nvPr/>
        </p:nvCxnSpPr>
        <p:spPr>
          <a:xfrm>
            <a:off x="9030782" y="4377638"/>
            <a:ext cx="0" cy="5737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Merge 50">
            <a:extLst>
              <a:ext uri="{FF2B5EF4-FFF2-40B4-BE49-F238E27FC236}">
                <a16:creationId xmlns:a16="http://schemas.microsoft.com/office/drawing/2014/main" id="{4E172DE7-B399-86BE-EC41-37198CAC31E8}"/>
              </a:ext>
            </a:extLst>
          </p:cNvPr>
          <p:cNvSpPr/>
          <p:nvPr/>
        </p:nvSpPr>
        <p:spPr>
          <a:xfrm>
            <a:off x="8558059" y="4948052"/>
            <a:ext cx="994625" cy="785308"/>
          </a:xfrm>
          <a:prstGeom prst="flowChartMer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3BFBB7D-0184-37E9-93AE-12EF5640D65A}"/>
              </a:ext>
            </a:extLst>
          </p:cNvPr>
          <p:cNvCxnSpPr>
            <a:cxnSpLocks/>
          </p:cNvCxnSpPr>
          <p:nvPr/>
        </p:nvCxnSpPr>
        <p:spPr>
          <a:xfrm flipH="1">
            <a:off x="8867267" y="5020926"/>
            <a:ext cx="34089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 descr="Icon&#10;&#10;Description automatically generated with medium confidence">
            <a:extLst>
              <a:ext uri="{FF2B5EF4-FFF2-40B4-BE49-F238E27FC236}">
                <a16:creationId xmlns:a16="http://schemas.microsoft.com/office/drawing/2014/main" id="{55E90EE4-6355-5A08-5C96-CF881E63B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7209" y="5093801"/>
            <a:ext cx="256324" cy="256324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CECD7B3-8E54-3C5B-6D4F-9517CB15B292}"/>
              </a:ext>
            </a:extLst>
          </p:cNvPr>
          <p:cNvCxnSpPr>
            <a:cxnSpLocks/>
          </p:cNvCxnSpPr>
          <p:nvPr/>
        </p:nvCxnSpPr>
        <p:spPr>
          <a:xfrm>
            <a:off x="7851582" y="4386030"/>
            <a:ext cx="0" cy="5737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Merge 54">
            <a:extLst>
              <a:ext uri="{FF2B5EF4-FFF2-40B4-BE49-F238E27FC236}">
                <a16:creationId xmlns:a16="http://schemas.microsoft.com/office/drawing/2014/main" id="{2B25E915-536D-76DD-9975-4916FE274CC2}"/>
              </a:ext>
            </a:extLst>
          </p:cNvPr>
          <p:cNvSpPr/>
          <p:nvPr/>
        </p:nvSpPr>
        <p:spPr>
          <a:xfrm>
            <a:off x="7378859" y="4956444"/>
            <a:ext cx="994625" cy="785308"/>
          </a:xfrm>
          <a:prstGeom prst="flowChartMer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7" name="Picture 56" descr="Icon&#10;&#10;Description automatically generated with medium confidence">
            <a:extLst>
              <a:ext uri="{FF2B5EF4-FFF2-40B4-BE49-F238E27FC236}">
                <a16:creationId xmlns:a16="http://schemas.microsoft.com/office/drawing/2014/main" id="{70A85A59-2595-FC91-C8BE-B7CCC9821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8009" y="5102193"/>
            <a:ext cx="256324" cy="256324"/>
          </a:xfrm>
          <a:prstGeom prst="rect">
            <a:avLst/>
          </a:prstGeom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26CBCAA-CC6C-DB42-73B9-51E466E43E99}"/>
              </a:ext>
            </a:extLst>
          </p:cNvPr>
          <p:cNvCxnSpPr>
            <a:cxnSpLocks/>
          </p:cNvCxnSpPr>
          <p:nvPr/>
        </p:nvCxnSpPr>
        <p:spPr>
          <a:xfrm>
            <a:off x="7724704" y="5088265"/>
            <a:ext cx="36650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174FB26-C8B6-BF06-D60A-0821A09ED16D}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10146343" y="3138983"/>
            <a:ext cx="304056" cy="6457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D2379C8E-5B64-FA84-61B1-17F0B5BDB6DD}"/>
              </a:ext>
            </a:extLst>
          </p:cNvPr>
          <p:cNvSpPr/>
          <p:nvPr/>
        </p:nvSpPr>
        <p:spPr>
          <a:xfrm>
            <a:off x="9840747" y="3784695"/>
            <a:ext cx="611191" cy="5929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ED94065-2201-FEC4-7E99-212778D7257C}"/>
              </a:ext>
            </a:extLst>
          </p:cNvPr>
          <p:cNvSpPr/>
          <p:nvPr/>
        </p:nvSpPr>
        <p:spPr>
          <a:xfrm>
            <a:off x="11013425" y="3784695"/>
            <a:ext cx="611191" cy="5929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142FF16-6185-A0BE-CC48-927275DDB6B1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10947712" y="3138983"/>
            <a:ext cx="371309" cy="6457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A6D6102-5B65-AF30-7F14-5595579ACB5A}"/>
              </a:ext>
            </a:extLst>
          </p:cNvPr>
          <p:cNvGrpSpPr/>
          <p:nvPr/>
        </p:nvGrpSpPr>
        <p:grpSpPr>
          <a:xfrm>
            <a:off x="11139348" y="4022633"/>
            <a:ext cx="357069" cy="117067"/>
            <a:chOff x="3659795" y="3624167"/>
            <a:chExt cx="357069" cy="117067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608E90D-011B-B9DC-5FF8-EEB740E8E40A}"/>
                </a:ext>
              </a:extLst>
            </p:cNvPr>
            <p:cNvSpPr/>
            <p:nvPr/>
          </p:nvSpPr>
          <p:spPr>
            <a:xfrm flipH="1">
              <a:off x="3776861" y="3624168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66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D4736FCA-47B1-C58D-19DB-8311584652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9797" y="3624167"/>
              <a:ext cx="117067" cy="117067"/>
            </a:xfrm>
            <a:prstGeom prst="rect">
              <a:avLst/>
            </a:prstGeom>
          </p:spPr>
        </p:pic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34B62FA-44F2-A44F-DE52-A2F6A3D1A5D7}"/>
                </a:ext>
              </a:extLst>
            </p:cNvPr>
            <p:cNvSpPr/>
            <p:nvPr/>
          </p:nvSpPr>
          <p:spPr>
            <a:xfrm flipH="1">
              <a:off x="3659795" y="3624168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08B6A4E-7B66-2787-4501-C72031826362}"/>
                </a:ext>
              </a:extLst>
            </p:cNvPr>
            <p:cNvSpPr/>
            <p:nvPr/>
          </p:nvSpPr>
          <p:spPr>
            <a:xfrm flipH="1">
              <a:off x="3898359" y="3624168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3AA59EB-B849-CD4E-7A75-9853252C0A21}"/>
              </a:ext>
            </a:extLst>
          </p:cNvPr>
          <p:cNvGrpSpPr/>
          <p:nvPr/>
        </p:nvGrpSpPr>
        <p:grpSpPr>
          <a:xfrm>
            <a:off x="9962563" y="4024777"/>
            <a:ext cx="355676" cy="117067"/>
            <a:chOff x="3812149" y="3904808"/>
            <a:chExt cx="355676" cy="117067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5C7EFA25-920A-A9BA-3EA0-6A5E3919D433}"/>
                </a:ext>
              </a:extLst>
            </p:cNvPr>
            <p:cNvSpPr/>
            <p:nvPr/>
          </p:nvSpPr>
          <p:spPr>
            <a:xfrm flipH="1">
              <a:off x="3929261" y="3904809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2" name="Picture 71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2A1E34D3-B5E4-75C4-4547-F73B6B3E61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12149" y="3904808"/>
              <a:ext cx="117067" cy="117067"/>
            </a:xfrm>
            <a:prstGeom prst="rect">
              <a:avLst/>
            </a:prstGeom>
          </p:spPr>
        </p:pic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A3F2BAC-007C-A376-31E8-1110119F4C60}"/>
                </a:ext>
              </a:extLst>
            </p:cNvPr>
            <p:cNvSpPr/>
            <p:nvPr/>
          </p:nvSpPr>
          <p:spPr>
            <a:xfrm flipH="1">
              <a:off x="3812195" y="3904809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B55DB70-6D23-D605-15E2-DEF2C2980FF0}"/>
                </a:ext>
              </a:extLst>
            </p:cNvPr>
            <p:cNvSpPr/>
            <p:nvPr/>
          </p:nvSpPr>
          <p:spPr>
            <a:xfrm flipH="1">
              <a:off x="4050759" y="3904809"/>
              <a:ext cx="117066" cy="11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E5DAE7B-7579-8A10-4D13-6C1D3BCEE5A2}"/>
              </a:ext>
            </a:extLst>
          </p:cNvPr>
          <p:cNvCxnSpPr>
            <a:cxnSpLocks/>
          </p:cNvCxnSpPr>
          <p:nvPr/>
        </p:nvCxnSpPr>
        <p:spPr>
          <a:xfrm>
            <a:off x="11319021" y="4377638"/>
            <a:ext cx="0" cy="5737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Merge 75">
            <a:extLst>
              <a:ext uri="{FF2B5EF4-FFF2-40B4-BE49-F238E27FC236}">
                <a16:creationId xmlns:a16="http://schemas.microsoft.com/office/drawing/2014/main" id="{E2C92FBE-6C46-99CF-6589-60884CAF8007}"/>
              </a:ext>
            </a:extLst>
          </p:cNvPr>
          <p:cNvSpPr/>
          <p:nvPr/>
        </p:nvSpPr>
        <p:spPr>
          <a:xfrm>
            <a:off x="10846298" y="4948052"/>
            <a:ext cx="994625" cy="785308"/>
          </a:xfrm>
          <a:prstGeom prst="flowChartMer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EBA5BBE-C632-C176-09A8-6810B71FF0CE}"/>
              </a:ext>
            </a:extLst>
          </p:cNvPr>
          <p:cNvCxnSpPr>
            <a:cxnSpLocks/>
          </p:cNvCxnSpPr>
          <p:nvPr/>
        </p:nvCxnSpPr>
        <p:spPr>
          <a:xfrm flipH="1">
            <a:off x="11155506" y="5020926"/>
            <a:ext cx="34089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 descr="Icon&#10;&#10;Description automatically generated with medium confidence">
            <a:extLst>
              <a:ext uri="{FF2B5EF4-FFF2-40B4-BE49-F238E27FC236}">
                <a16:creationId xmlns:a16="http://schemas.microsoft.com/office/drawing/2014/main" id="{B202F66F-43DF-37BC-1A23-63E2C0C72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5448" y="5093801"/>
            <a:ext cx="256324" cy="256324"/>
          </a:xfrm>
          <a:prstGeom prst="rect">
            <a:avLst/>
          </a:prstGeom>
        </p:spPr>
      </p:pic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F76475C-6F33-DFA6-C093-54BEB843E704}"/>
              </a:ext>
            </a:extLst>
          </p:cNvPr>
          <p:cNvCxnSpPr>
            <a:cxnSpLocks/>
          </p:cNvCxnSpPr>
          <p:nvPr/>
        </p:nvCxnSpPr>
        <p:spPr>
          <a:xfrm>
            <a:off x="10139821" y="4386030"/>
            <a:ext cx="0" cy="5737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Merge 79">
            <a:extLst>
              <a:ext uri="{FF2B5EF4-FFF2-40B4-BE49-F238E27FC236}">
                <a16:creationId xmlns:a16="http://schemas.microsoft.com/office/drawing/2014/main" id="{DD1F446C-BB7A-21F6-C8FA-295993EF86D8}"/>
              </a:ext>
            </a:extLst>
          </p:cNvPr>
          <p:cNvSpPr/>
          <p:nvPr/>
        </p:nvSpPr>
        <p:spPr>
          <a:xfrm>
            <a:off x="9667098" y="4956444"/>
            <a:ext cx="994625" cy="785308"/>
          </a:xfrm>
          <a:prstGeom prst="flowChartMer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1" name="Picture 80" descr="Icon&#10;&#10;Description automatically generated with medium confidence">
            <a:extLst>
              <a:ext uri="{FF2B5EF4-FFF2-40B4-BE49-F238E27FC236}">
                <a16:creationId xmlns:a16="http://schemas.microsoft.com/office/drawing/2014/main" id="{1B346C36-03D7-8D22-80CA-2E03E347A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6248" y="5102193"/>
            <a:ext cx="256324" cy="256324"/>
          </a:xfrm>
          <a:prstGeom prst="rect">
            <a:avLst/>
          </a:prstGeom>
        </p:spPr>
      </p:pic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392FA05-6B7E-B191-5092-49A4580CEFBC}"/>
              </a:ext>
            </a:extLst>
          </p:cNvPr>
          <p:cNvCxnSpPr>
            <a:cxnSpLocks/>
          </p:cNvCxnSpPr>
          <p:nvPr/>
        </p:nvCxnSpPr>
        <p:spPr>
          <a:xfrm>
            <a:off x="10012943" y="5088265"/>
            <a:ext cx="36650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871FE6B2-FA9D-315C-5C2F-00687A5A95B5}"/>
              </a:ext>
            </a:extLst>
          </p:cNvPr>
          <p:cNvSpPr txBox="1"/>
          <p:nvPr/>
        </p:nvSpPr>
        <p:spPr>
          <a:xfrm>
            <a:off x="7445055" y="618694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Lato" panose="020F0502020204030203" pitchFamily="34" charset="77"/>
              </a:rPr>
              <a:t>Actions 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EEDE186-FBB3-F9FE-9DEB-7FBA531A8062}"/>
              </a:ext>
            </a:extLst>
          </p:cNvPr>
          <p:cNvSpPr txBox="1"/>
          <p:nvPr/>
        </p:nvSpPr>
        <p:spPr>
          <a:xfrm>
            <a:off x="6224008" y="1732180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Lato" panose="020F0502020204030203" pitchFamily="34" charset="77"/>
              </a:rPr>
              <a:t>Observations 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500C29E-DB21-9719-AA66-8AAACF993C92}"/>
              </a:ext>
            </a:extLst>
          </p:cNvPr>
          <p:cNvSpPr txBox="1"/>
          <p:nvPr/>
        </p:nvSpPr>
        <p:spPr>
          <a:xfrm>
            <a:off x="6502990" y="2941294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Lato" panose="020F0502020204030203" pitchFamily="34" charset="77"/>
              </a:rPr>
              <a:t>Actions 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F0E7AB3-47A6-1A5D-808E-D52E4EDA08D5}"/>
              </a:ext>
            </a:extLst>
          </p:cNvPr>
          <p:cNvSpPr txBox="1"/>
          <p:nvPr/>
        </p:nvSpPr>
        <p:spPr>
          <a:xfrm>
            <a:off x="5634765" y="3946226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Lato" panose="020F0502020204030203" pitchFamily="34" charset="77"/>
              </a:rPr>
              <a:t>Observations 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BD5D7CE-C9C9-336C-F0B6-41A65A356480}"/>
              </a:ext>
            </a:extLst>
          </p:cNvPr>
          <p:cNvSpPr txBox="1"/>
          <p:nvPr/>
        </p:nvSpPr>
        <p:spPr>
          <a:xfrm>
            <a:off x="6092830" y="5208243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Lato" panose="020F0502020204030203" pitchFamily="34" charset="77"/>
              </a:rPr>
              <a:t>Actions 2</a:t>
            </a:r>
          </a:p>
        </p:txBody>
      </p:sp>
      <p:sp>
        <p:nvSpPr>
          <p:cNvPr id="93" name="Content Placeholder 2">
            <a:extLst>
              <a:ext uri="{FF2B5EF4-FFF2-40B4-BE49-F238E27FC236}">
                <a16:creationId xmlns:a16="http://schemas.microsoft.com/office/drawing/2014/main" id="{EF691187-8A64-68BB-58D3-061A81366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06149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Repeat</a:t>
            </a:r>
            <a:r>
              <a:rPr lang="en-US" dirty="0"/>
              <a:t>:</a:t>
            </a:r>
          </a:p>
          <a:p>
            <a:r>
              <a:rPr lang="en-US" dirty="0"/>
              <a:t>Take root action</a:t>
            </a:r>
          </a:p>
          <a:p>
            <a:r>
              <a:rPr lang="en-US" dirty="0"/>
              <a:t>Receive observation</a:t>
            </a:r>
          </a:p>
          <a:p>
            <a:r>
              <a:rPr lang="en-US" dirty="0"/>
              <a:t>Child is new root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finite horizon, there are finitely many policy trees</a:t>
            </a:r>
          </a:p>
        </p:txBody>
      </p:sp>
      <p:sp>
        <p:nvSpPr>
          <p:cNvPr id="94" name="Rectangular Callout 93">
            <a:extLst>
              <a:ext uri="{FF2B5EF4-FFF2-40B4-BE49-F238E27FC236}">
                <a16:creationId xmlns:a16="http://schemas.microsoft.com/office/drawing/2014/main" id="{975F75AB-2480-B7C8-C236-F39CCD5B1C19}"/>
              </a:ext>
            </a:extLst>
          </p:cNvPr>
          <p:cNvSpPr/>
          <p:nvPr/>
        </p:nvSpPr>
        <p:spPr>
          <a:xfrm>
            <a:off x="1174031" y="5465790"/>
            <a:ext cx="3344750" cy="551923"/>
          </a:xfrm>
          <a:prstGeom prst="wedgeRectCallout">
            <a:avLst>
              <a:gd name="adj1" fmla="val -18330"/>
              <a:gd name="adj2" fmla="val -68891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Lato" panose="020F0502020204030203" pitchFamily="34" charset="77"/>
              </a:rPr>
              <a:t>How many exactly?</a:t>
            </a:r>
          </a:p>
        </p:txBody>
      </p:sp>
      <p:sp>
        <p:nvSpPr>
          <p:cNvPr id="95" name="Rectangular Callout 94">
            <a:extLst>
              <a:ext uri="{FF2B5EF4-FFF2-40B4-BE49-F238E27FC236}">
                <a16:creationId xmlns:a16="http://schemas.microsoft.com/office/drawing/2014/main" id="{65553BD6-DAE7-B0A0-F4A3-1F2535F9151B}"/>
              </a:ext>
            </a:extLst>
          </p:cNvPr>
          <p:cNvSpPr/>
          <p:nvPr/>
        </p:nvSpPr>
        <p:spPr>
          <a:xfrm>
            <a:off x="2519461" y="1481071"/>
            <a:ext cx="2412927" cy="459005"/>
          </a:xfrm>
          <a:prstGeom prst="wedgeRectCallout">
            <a:avLst>
              <a:gd name="adj1" fmla="val -37304"/>
              <a:gd name="adj2" fmla="val -8303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77"/>
              </a:rPr>
              <a:t>a.k.a. </a:t>
            </a:r>
            <a:r>
              <a:rPr lang="en-US" i="1" dirty="0">
                <a:latin typeface="Lato" panose="020F0502020204030203" pitchFamily="34" charset="77"/>
              </a:rPr>
              <a:t>conditional plans</a:t>
            </a:r>
            <a:endParaRPr lang="en-US" dirty="0">
              <a:latin typeface="Lato" panose="020F050202020403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8407981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71F92-80F7-7420-13EA-796B819EA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Stupidest Possible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E7907-D80D-4602-2092-80EBD491D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Enumerate candidate policies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Evaluate each candidate and keep the best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86D44A-35B1-80C3-FB00-76E02A530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C445C2-2E7A-8EF8-B261-2C8F143BF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67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ular Callout 6">
                <a:extLst>
                  <a:ext uri="{FF2B5EF4-FFF2-40B4-BE49-F238E27FC236}">
                    <a16:creationId xmlns:a16="http://schemas.microsoft.com/office/drawing/2014/main" id="{6FAAC28E-6F90-E0E0-CAB4-64C430A835A3}"/>
                  </a:ext>
                </a:extLst>
              </p:cNvPr>
              <p:cNvSpPr/>
              <p:nvPr/>
            </p:nvSpPr>
            <p:spPr>
              <a:xfrm>
                <a:off x="6096000" y="1581266"/>
                <a:ext cx="3500387" cy="1450692"/>
              </a:xfrm>
              <a:prstGeom prst="wedgeRectCallout">
                <a:avLst>
                  <a:gd name="adj1" fmla="val -57060"/>
                  <a:gd name="adj2" fmla="val -25951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b="1" dirty="0">
                    <a:latin typeface="Lato" panose="020F0502020204030203" pitchFamily="34" charset="77"/>
                  </a:rPr>
                  <a:t>Notation: </a:t>
                </a:r>
                <a:endParaRPr lang="en-US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b="1" dirty="0">
                    <a:latin typeface="Lato" panose="020F0502020204030203" pitchFamily="34" charset="77"/>
                  </a:rPr>
                  <a:t> </a:t>
                </a:r>
                <a:r>
                  <a:rPr lang="en-US" dirty="0">
                    <a:latin typeface="Lato" panose="020F0502020204030203" pitchFamily="34" charset="77"/>
                  </a:rPr>
                  <a:t>is a policy tree</a:t>
                </a: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latin typeface="Lato" panose="020F0502020204030203" pitchFamily="34" charset="77"/>
                  </a:rPr>
                  <a:t> is the action at the root</a:t>
                </a: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</m:t>
                    </m:r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latin typeface="Lato" panose="020F0502020204030203" pitchFamily="34" charset="77"/>
                  </a:rPr>
                  <a:t> is the new policy tree after receiving observation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US" b="0" dirty="0">
                  <a:latin typeface="Lato" panose="020F0502020204030203" pitchFamily="34" charset="77"/>
                </a:endParaRPr>
              </a:p>
            </p:txBody>
          </p:sp>
        </mc:Choice>
        <mc:Fallback xmlns="">
          <p:sp>
            <p:nvSpPr>
              <p:cNvPr id="7" name="Rectangular Callout 6">
                <a:extLst>
                  <a:ext uri="{FF2B5EF4-FFF2-40B4-BE49-F238E27FC236}">
                    <a16:creationId xmlns:a16="http://schemas.microsoft.com/office/drawing/2014/main" id="{6FAAC28E-6F90-E0E0-CAB4-64C430A835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581266"/>
                <a:ext cx="3500387" cy="1450692"/>
              </a:xfrm>
              <a:prstGeom prst="wedgeRectCallout">
                <a:avLst>
                  <a:gd name="adj1" fmla="val -57060"/>
                  <a:gd name="adj2" fmla="val -25951"/>
                </a:avLst>
              </a:prstGeom>
              <a:blipFill>
                <a:blip r:embed="rId2"/>
                <a:stretch>
                  <a:fillRect t="-3448" b="-6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677196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71F92-80F7-7420-13EA-796B819EA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Stupidest Possible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E7907-D80D-4602-2092-80EBD491D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Enumerate candidate policies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Evaluate each candidate and keep the best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86D44A-35B1-80C3-FB00-76E02A530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C445C2-2E7A-8EF8-B261-2C8F143BF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68</a:t>
            </a:fld>
            <a:endParaRPr lang="en-US"/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5861B866-6D57-7DE1-C007-38C8E82662E8}"/>
              </a:ext>
            </a:extLst>
          </p:cNvPr>
          <p:cNvSpPr/>
          <p:nvPr/>
        </p:nvSpPr>
        <p:spPr>
          <a:xfrm>
            <a:off x="1466250" y="3733819"/>
            <a:ext cx="1738964" cy="534950"/>
          </a:xfrm>
          <a:prstGeom prst="wedgeRectCallout">
            <a:avLst>
              <a:gd name="adj1" fmla="val -21029"/>
              <a:gd name="adj2" fmla="val -6690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77"/>
              </a:rPr>
              <a:t>How?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ular Callout 6">
                <a:extLst>
                  <a:ext uri="{FF2B5EF4-FFF2-40B4-BE49-F238E27FC236}">
                    <a16:creationId xmlns:a16="http://schemas.microsoft.com/office/drawing/2014/main" id="{6FAAC28E-6F90-E0E0-CAB4-64C430A835A3}"/>
                  </a:ext>
                </a:extLst>
              </p:cNvPr>
              <p:cNvSpPr/>
              <p:nvPr/>
            </p:nvSpPr>
            <p:spPr>
              <a:xfrm>
                <a:off x="6096000" y="1581266"/>
                <a:ext cx="3500387" cy="1450692"/>
              </a:xfrm>
              <a:prstGeom prst="wedgeRectCallout">
                <a:avLst>
                  <a:gd name="adj1" fmla="val -57060"/>
                  <a:gd name="adj2" fmla="val -25951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b="1" dirty="0">
                    <a:latin typeface="Lato" panose="020F0502020204030203" pitchFamily="34" charset="77"/>
                  </a:rPr>
                  <a:t>Notation: </a:t>
                </a:r>
                <a:endParaRPr lang="en-US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b="1" dirty="0">
                    <a:latin typeface="Lato" panose="020F0502020204030203" pitchFamily="34" charset="77"/>
                  </a:rPr>
                  <a:t> </a:t>
                </a:r>
                <a:r>
                  <a:rPr lang="en-US" dirty="0">
                    <a:latin typeface="Lato" panose="020F0502020204030203" pitchFamily="34" charset="77"/>
                  </a:rPr>
                  <a:t>is a policy tree</a:t>
                </a: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latin typeface="Lato" panose="020F0502020204030203" pitchFamily="34" charset="77"/>
                  </a:rPr>
                  <a:t> is the action at the root</a:t>
                </a: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</m:t>
                    </m:r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latin typeface="Lato" panose="020F0502020204030203" pitchFamily="34" charset="77"/>
                  </a:rPr>
                  <a:t> is the new policy tree after receiving observation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US" b="0" dirty="0">
                  <a:latin typeface="Lato" panose="020F0502020204030203" pitchFamily="34" charset="77"/>
                </a:endParaRPr>
              </a:p>
            </p:txBody>
          </p:sp>
        </mc:Choice>
        <mc:Fallback xmlns="">
          <p:sp>
            <p:nvSpPr>
              <p:cNvPr id="7" name="Rectangular Callout 6">
                <a:extLst>
                  <a:ext uri="{FF2B5EF4-FFF2-40B4-BE49-F238E27FC236}">
                    <a16:creationId xmlns:a16="http://schemas.microsoft.com/office/drawing/2014/main" id="{6FAAC28E-6F90-E0E0-CAB4-64C430A835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581266"/>
                <a:ext cx="3500387" cy="1450692"/>
              </a:xfrm>
              <a:prstGeom prst="wedgeRectCallout">
                <a:avLst>
                  <a:gd name="adj1" fmla="val -57060"/>
                  <a:gd name="adj2" fmla="val -25951"/>
                </a:avLst>
              </a:prstGeom>
              <a:blipFill>
                <a:blip r:embed="rId2"/>
                <a:stretch>
                  <a:fillRect t="-3448" b="-6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287979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71F92-80F7-7420-13EA-796B819EA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POMDP Policy Tree Evaluation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86D44A-35B1-80C3-FB00-76E02A530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C445C2-2E7A-8EF8-B261-2C8F143BF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69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DA025580-AD07-AE17-B76E-FCCFA0DFBF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2087225"/>
                <a:ext cx="10769866" cy="2821659"/>
              </a:xfrm>
              <a:ln w="12700"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)[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,[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endChr m:val="|"/>
                                  <m:ctrlP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/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sup>
                    </m:sSubSup>
                    <m:d>
                      <m:d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DA025580-AD07-AE17-B76E-FCCFA0DFBF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2087225"/>
                <a:ext cx="10769866" cy="2821659"/>
              </a:xfrm>
              <a:blipFill>
                <a:blip r:embed="rId2"/>
                <a:stretch>
                  <a:fillRect l="-235" t="-55357" b="-25446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7E74480-49E8-EF0A-6AB3-0DF1B377CB7C}"/>
              </a:ext>
            </a:extLst>
          </p:cNvPr>
          <p:cNvSpPr txBox="1"/>
          <p:nvPr/>
        </p:nvSpPr>
        <p:spPr>
          <a:xfrm>
            <a:off x="751781" y="1677704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ato" panose="020F0502020204030203" pitchFamily="34" charset="77"/>
              </a:rPr>
              <a:t>Finite Horizon</a:t>
            </a:r>
          </a:p>
        </p:txBody>
      </p:sp>
    </p:spTree>
    <p:extLst>
      <p:ext uri="{BB962C8B-B14F-4D97-AF65-F5344CB8AC3E}">
        <p14:creationId xmlns:p14="http://schemas.microsoft.com/office/powerpoint/2010/main" val="2227457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778F9-5DD8-9B5E-F3DF-33A2115A4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Hidden Markov Model (HMM)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E52D1-735B-CE6A-20A6-2C5A4791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43E47-405E-F838-FA5A-BF8133CD5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3D358929-57AB-3CBF-94FE-1BEA979F59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HMM</a:t>
                </a:r>
                <a:r>
                  <a:rPr lang="en-US" dirty="0"/>
                  <a:t>: sequence of random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,…,  </m:t>
                    </m:r>
                  </m:oMath>
                </a14:m>
                <a:r>
                  <a:rPr lang="en-US" dirty="0"/>
                  <a:t>with domain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dirty="0"/>
                  <a:t> and random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,…, </m:t>
                    </m:r>
                  </m:oMath>
                </a14:m>
                <a:r>
                  <a:rPr lang="en-US" dirty="0"/>
                  <a:t>with domain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err="1"/>
                  <a:t>s.t.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  </a:t>
                </a:r>
                <a:br>
                  <a:rPr lang="en-US" dirty="0"/>
                </a:br>
                <a:endParaRPr lang="en-US" i="1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,…,</m:t>
                    </m:r>
                  </m:oMath>
                </a14:m>
                <a:r>
                  <a:rPr lang="en-US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  <m:nary>
                      <m:naryPr>
                        <m:chr m:val="∏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3D358929-57AB-3CBF-94FE-1BEA979F59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206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0C4444F5-9B6E-E31F-6529-193C29FF21A8}"/>
              </a:ext>
            </a:extLst>
          </p:cNvPr>
          <p:cNvSpPr/>
          <p:nvPr/>
        </p:nvSpPr>
        <p:spPr>
          <a:xfrm>
            <a:off x="4803530" y="4358487"/>
            <a:ext cx="2584939" cy="641407"/>
          </a:xfrm>
          <a:prstGeom prst="wedgeRectCallout">
            <a:avLst>
              <a:gd name="adj1" fmla="val 24664"/>
              <a:gd name="adj2" fmla="val -7199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77"/>
              </a:rPr>
              <a:t>Initial state distribution</a:t>
            </a:r>
          </a:p>
        </p:txBody>
      </p:sp>
    </p:spTree>
    <p:extLst>
      <p:ext uri="{BB962C8B-B14F-4D97-AF65-F5344CB8AC3E}">
        <p14:creationId xmlns:p14="http://schemas.microsoft.com/office/powerpoint/2010/main" val="361371240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71F92-80F7-7420-13EA-796B819EA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POMDP Policy Tree Evaluation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86D44A-35B1-80C3-FB00-76E02A530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C445C2-2E7A-8EF8-B261-2C8F143BF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70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DA025580-AD07-AE17-B76E-FCCFA0DFBF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2087225"/>
                <a:ext cx="10769866" cy="2821659"/>
              </a:xfrm>
              <a:ln w="12700"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)[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,[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endChr m:val="|"/>
                                  <m:ctrlP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/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sup>
                    </m:sSubSup>
                    <m:d>
                      <m:d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DA025580-AD07-AE17-B76E-FCCFA0DFBF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2087225"/>
                <a:ext cx="10769866" cy="2821659"/>
              </a:xfrm>
              <a:blipFill>
                <a:blip r:embed="rId2"/>
                <a:stretch>
                  <a:fillRect l="-235" t="-55357" b="-25446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7E74480-49E8-EF0A-6AB3-0DF1B377CB7C}"/>
              </a:ext>
            </a:extLst>
          </p:cNvPr>
          <p:cNvSpPr txBox="1"/>
          <p:nvPr/>
        </p:nvSpPr>
        <p:spPr>
          <a:xfrm>
            <a:off x="751781" y="1677704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ato" panose="020F0502020204030203" pitchFamily="34" charset="77"/>
              </a:rPr>
              <a:t>Finite Horizon</a:t>
            </a:r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E89DD8CF-FD5A-341C-FB90-119BE1DAAE12}"/>
              </a:ext>
            </a:extLst>
          </p:cNvPr>
          <p:cNvSpPr/>
          <p:nvPr/>
        </p:nvSpPr>
        <p:spPr>
          <a:xfrm>
            <a:off x="4992303" y="4077554"/>
            <a:ext cx="3161097" cy="444245"/>
          </a:xfrm>
          <a:prstGeom prst="wedgeRectCallout">
            <a:avLst>
              <a:gd name="adj1" fmla="val -57371"/>
              <a:gd name="adj2" fmla="val 1060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77"/>
              </a:rPr>
              <a:t>This is a linear function of </a:t>
            </a:r>
            <a:r>
              <a:rPr lang="en-US" i="1" dirty="0">
                <a:latin typeface="Lato" panose="020F0502020204030203" pitchFamily="34" charset="77"/>
              </a:rPr>
              <a:t>b!</a:t>
            </a:r>
          </a:p>
        </p:txBody>
      </p:sp>
    </p:spTree>
    <p:extLst>
      <p:ext uri="{BB962C8B-B14F-4D97-AF65-F5344CB8AC3E}">
        <p14:creationId xmlns:p14="http://schemas.microsoft.com/office/powerpoint/2010/main" val="20820887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71F92-80F7-7420-13EA-796B819EA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POMDP Policy Tree Evaluation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86D44A-35B1-80C3-FB00-76E02A530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C445C2-2E7A-8EF8-B261-2C8F143BF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71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DA025580-AD07-AE17-B76E-FCCFA0DFBF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2087225"/>
                <a:ext cx="10769866" cy="2821659"/>
              </a:xfrm>
              <a:ln w="12700"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)[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,[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endChr m:val="|"/>
                                  <m:ctrlP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/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sup>
                    </m:sSubSup>
                    <m:d>
                      <m:d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sub>
                    </m:sSub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DA025580-AD07-AE17-B76E-FCCFA0DFBF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2087225"/>
                <a:ext cx="10769866" cy="2821659"/>
              </a:xfrm>
              <a:blipFill>
                <a:blip r:embed="rId2"/>
                <a:stretch>
                  <a:fillRect l="-235" t="-55357" b="-25446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7E74480-49E8-EF0A-6AB3-0DF1B377CB7C}"/>
              </a:ext>
            </a:extLst>
          </p:cNvPr>
          <p:cNvSpPr txBox="1"/>
          <p:nvPr/>
        </p:nvSpPr>
        <p:spPr>
          <a:xfrm>
            <a:off x="751781" y="1677704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ato" panose="020F0502020204030203" pitchFamily="34" charset="77"/>
              </a:rPr>
              <a:t>Finite Horizon</a:t>
            </a: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144CA468-2C27-29BB-0079-09F5189C65FE}"/>
              </a:ext>
            </a:extLst>
          </p:cNvPr>
          <p:cNvSpPr/>
          <p:nvPr/>
        </p:nvSpPr>
        <p:spPr>
          <a:xfrm>
            <a:off x="4867175" y="4902213"/>
            <a:ext cx="1957137" cy="444245"/>
          </a:xfrm>
          <a:prstGeom prst="wedgeRectCallout">
            <a:avLst>
              <a:gd name="adj1" fmla="val -29053"/>
              <a:gd name="adj2" fmla="val -8905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77"/>
              </a:rPr>
              <a:t>“Alpha vector”</a:t>
            </a:r>
            <a:endParaRPr lang="en-US" i="1" dirty="0">
              <a:latin typeface="Lato" panose="020F050202020403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5311828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13E7C-52C5-70D1-1E45-F9D19FA62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POMP Value Functions Have Special 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D57634-66E4-7CCC-2870-10FA733CF6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4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4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sz="4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4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sub>
                          </m:sSub>
                          <m:r>
                            <a:rPr lang="en-US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</m:func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4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D57634-66E4-7CCC-2870-10FA733CF6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362E82-F0DB-22FE-F6F1-E70E36609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43F314-2D34-13B5-9A57-C5A5A7F48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72</a:t>
            </a:fld>
            <a:endParaRPr lang="en-US"/>
          </a:p>
        </p:txBody>
      </p:sp>
      <p:sp>
        <p:nvSpPr>
          <p:cNvPr id="8" name="Rectangular Callout 7">
            <a:extLst>
              <a:ext uri="{FF2B5EF4-FFF2-40B4-BE49-F238E27FC236}">
                <a16:creationId xmlns:a16="http://schemas.microsoft.com/office/drawing/2014/main" id="{903BA057-03EB-B851-895B-7BD7FC53CF96}"/>
              </a:ext>
            </a:extLst>
          </p:cNvPr>
          <p:cNvSpPr/>
          <p:nvPr/>
        </p:nvSpPr>
        <p:spPr>
          <a:xfrm>
            <a:off x="3846095" y="3010301"/>
            <a:ext cx="2814587" cy="837397"/>
          </a:xfrm>
          <a:prstGeom prst="wedgeRectCallout">
            <a:avLst>
              <a:gd name="adj1" fmla="val -9846"/>
              <a:gd name="adj2" fmla="val -7645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77"/>
              </a:rPr>
              <a:t>The optimal value function is </a:t>
            </a:r>
            <a:r>
              <a:rPr lang="en-US" i="1" dirty="0">
                <a:latin typeface="Lato" panose="020F0502020204030203" pitchFamily="34" charset="77"/>
              </a:rPr>
              <a:t>piecewise linear</a:t>
            </a:r>
            <a:endParaRPr lang="en-US" dirty="0">
              <a:latin typeface="Lato" panose="020F0502020204030203" pitchFamily="34" charset="77"/>
            </a:endParaRPr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47252E38-914C-3F05-6EF5-793BB7E5B55E}"/>
              </a:ext>
            </a:extLst>
          </p:cNvPr>
          <p:cNvSpPr/>
          <p:nvPr/>
        </p:nvSpPr>
        <p:spPr>
          <a:xfrm>
            <a:off x="7167613" y="3010300"/>
            <a:ext cx="2814587" cy="837397"/>
          </a:xfrm>
          <a:prstGeom prst="wedgeRectCallout">
            <a:avLst>
              <a:gd name="adj1" fmla="val -34468"/>
              <a:gd name="adj2" fmla="val -7760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77"/>
              </a:rPr>
              <a:t>It’s also </a:t>
            </a:r>
            <a:r>
              <a:rPr lang="en-US" i="1" dirty="0">
                <a:latin typeface="Lato" panose="020F0502020204030203" pitchFamily="34" charset="77"/>
              </a:rPr>
              <a:t>convex</a:t>
            </a:r>
            <a:r>
              <a:rPr lang="en-US" dirty="0">
                <a:latin typeface="Lato" panose="020F0502020204030203" pitchFamily="34" charset="77"/>
              </a:rPr>
              <a:t> (more certainty </a:t>
            </a:r>
            <a:r>
              <a:rPr lang="en-US" dirty="0">
                <a:latin typeface="Lato" panose="020F0502020204030203" pitchFamily="34" charset="77"/>
                <a:sym typeface="Wingdings" pitchFamily="2" charset="2"/>
              </a:rPr>
              <a:t> higher value)</a:t>
            </a:r>
            <a:endParaRPr lang="en-US" dirty="0">
              <a:latin typeface="Lato" panose="020F050202020403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43864326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F8C0A-1454-95D9-6374-721697BA3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2-State POMDP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3430B0-A1C9-D761-CD47-85E7B096A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5D932A-8ED6-3C6A-0409-25EE54D7E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73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755D3DB-F951-4A41-1B94-F6C2EC26A1A3}"/>
              </a:ext>
            </a:extLst>
          </p:cNvPr>
          <p:cNvCxnSpPr>
            <a:cxnSpLocks/>
          </p:cNvCxnSpPr>
          <p:nvPr/>
        </p:nvCxnSpPr>
        <p:spPr>
          <a:xfrm>
            <a:off x="2137436" y="5129846"/>
            <a:ext cx="749808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5EE866-ABAB-1751-6A73-9C2B240010E7}"/>
              </a:ext>
            </a:extLst>
          </p:cNvPr>
          <p:cNvCxnSpPr>
            <a:cxnSpLocks/>
          </p:cNvCxnSpPr>
          <p:nvPr/>
        </p:nvCxnSpPr>
        <p:spPr>
          <a:xfrm>
            <a:off x="9506562" y="5011752"/>
            <a:ext cx="0" cy="23902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9257D94-907F-9478-81BC-D4B816284524}"/>
              </a:ext>
            </a:extLst>
          </p:cNvPr>
          <p:cNvCxnSpPr>
            <a:cxnSpLocks/>
          </p:cNvCxnSpPr>
          <p:nvPr/>
        </p:nvCxnSpPr>
        <p:spPr>
          <a:xfrm>
            <a:off x="2252322" y="5011752"/>
            <a:ext cx="0" cy="23902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287DAD3-4805-9B9C-CF10-77218AF1FCAE}"/>
              </a:ext>
            </a:extLst>
          </p:cNvPr>
          <p:cNvSpPr txBox="1"/>
          <p:nvPr/>
        </p:nvSpPr>
        <p:spPr>
          <a:xfrm>
            <a:off x="2095869" y="51842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8340D8-6292-2EC4-432D-A32A9E45610F}"/>
              </a:ext>
            </a:extLst>
          </p:cNvPr>
          <p:cNvSpPr txBox="1"/>
          <p:nvPr/>
        </p:nvSpPr>
        <p:spPr>
          <a:xfrm>
            <a:off x="9350109" y="52479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3D925A8-91AD-55F8-8129-A1009570E14F}"/>
                  </a:ext>
                </a:extLst>
              </p:cNvPr>
              <p:cNvSpPr txBox="1"/>
              <p:nvPr/>
            </p:nvSpPr>
            <p:spPr>
              <a:xfrm>
                <a:off x="5209178" y="5247941"/>
                <a:ext cx="18134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𝐬𝐭𝐚𝐭𝐞</m:t>
                      </m:r>
                      <m:r>
                        <a:rPr lang="en-US" sz="28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3D925A8-91AD-55F8-8129-A1009570E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178" y="5247941"/>
                <a:ext cx="1813400" cy="523220"/>
              </a:xfrm>
              <a:prstGeom prst="rect">
                <a:avLst/>
              </a:prstGeom>
              <a:blipFill>
                <a:blip r:embed="rId2"/>
                <a:stretch>
                  <a:fillRect l="-2098" r="-4196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4C956CF-F082-F57A-B955-5406FF7BC134}"/>
                  </a:ext>
                </a:extLst>
              </p:cNvPr>
              <p:cNvSpPr txBox="1"/>
              <p:nvPr/>
            </p:nvSpPr>
            <p:spPr>
              <a:xfrm rot="16200000">
                <a:off x="1134329" y="3387785"/>
                <a:ext cx="117530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4C956CF-F082-F57A-B955-5406FF7BC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134329" y="3387785"/>
                <a:ext cx="1175302" cy="523220"/>
              </a:xfrm>
              <a:prstGeom prst="rect">
                <a:avLst/>
              </a:prstGeom>
              <a:blipFill>
                <a:blip r:embed="rId3"/>
                <a:stretch>
                  <a:fillRect r="-21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86963F0-BDF3-FFDD-9738-93475A1B3888}"/>
              </a:ext>
            </a:extLst>
          </p:cNvPr>
          <p:cNvCxnSpPr>
            <a:cxnSpLocks/>
          </p:cNvCxnSpPr>
          <p:nvPr/>
        </p:nvCxnSpPr>
        <p:spPr>
          <a:xfrm>
            <a:off x="2252322" y="1818861"/>
            <a:ext cx="0" cy="3302220"/>
          </a:xfrm>
          <a:prstGeom prst="line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CDFA4D6-63ED-A1FD-AEA8-475924633871}"/>
              </a:ext>
            </a:extLst>
          </p:cNvPr>
          <p:cNvCxnSpPr>
            <a:cxnSpLocks/>
          </p:cNvCxnSpPr>
          <p:nvPr/>
        </p:nvCxnSpPr>
        <p:spPr>
          <a:xfrm>
            <a:off x="2252322" y="2241865"/>
            <a:ext cx="1574243" cy="1357017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1912B35-AA4C-04F9-9A3E-8C76DCE4DDEA}"/>
              </a:ext>
            </a:extLst>
          </p:cNvPr>
          <p:cNvCxnSpPr>
            <a:cxnSpLocks/>
          </p:cNvCxnSpPr>
          <p:nvPr/>
        </p:nvCxnSpPr>
        <p:spPr>
          <a:xfrm>
            <a:off x="3826565" y="3589495"/>
            <a:ext cx="3558209" cy="307088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39D0AB0-707C-D4E1-7AB8-0FA150794678}"/>
              </a:ext>
            </a:extLst>
          </p:cNvPr>
          <p:cNvCxnSpPr>
            <a:cxnSpLocks/>
          </p:cNvCxnSpPr>
          <p:nvPr/>
        </p:nvCxnSpPr>
        <p:spPr>
          <a:xfrm flipV="1">
            <a:off x="7384774" y="3743039"/>
            <a:ext cx="337930" cy="152812"/>
          </a:xfrm>
          <a:prstGeom prst="line">
            <a:avLst/>
          </a:prstGeom>
          <a:ln w="28575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219EFE0-C243-7C3B-9A03-29011CDF1F9E}"/>
              </a:ext>
            </a:extLst>
          </p:cNvPr>
          <p:cNvCxnSpPr>
            <a:cxnSpLocks/>
          </p:cNvCxnSpPr>
          <p:nvPr/>
        </p:nvCxnSpPr>
        <p:spPr>
          <a:xfrm flipV="1">
            <a:off x="7712765" y="1894695"/>
            <a:ext cx="1793797" cy="1856999"/>
          </a:xfrm>
          <a:prstGeom prst="line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BF316B7-AAFF-87BA-3EBD-D90165FD3BFC}"/>
                  </a:ext>
                </a:extLst>
              </p:cNvPr>
              <p:cNvSpPr txBox="1"/>
              <p:nvPr/>
            </p:nvSpPr>
            <p:spPr>
              <a:xfrm>
                <a:off x="1778738" y="2768953"/>
                <a:ext cx="18134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BF316B7-AAFF-87BA-3EBD-D90165FD3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738" y="2768953"/>
                <a:ext cx="181340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2D518C0-2318-7741-822E-3EFB19FDF8F5}"/>
                  </a:ext>
                </a:extLst>
              </p:cNvPr>
              <p:cNvSpPr txBox="1"/>
              <p:nvPr/>
            </p:nvSpPr>
            <p:spPr>
              <a:xfrm>
                <a:off x="4376691" y="3665957"/>
                <a:ext cx="18134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en-US" sz="28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2D518C0-2318-7741-822E-3EFB19FDF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691" y="3665957"/>
                <a:ext cx="181340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EEFB95B-834C-42ED-479E-21D62553AA6C}"/>
                  </a:ext>
                </a:extLst>
              </p:cNvPr>
              <p:cNvSpPr txBox="1"/>
              <p:nvPr/>
            </p:nvSpPr>
            <p:spPr>
              <a:xfrm>
                <a:off x="6740217" y="3715514"/>
                <a:ext cx="18134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EEFB95B-834C-42ED-479E-21D62553A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0217" y="3715514"/>
                <a:ext cx="181340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17D09CD-26E4-7C0D-C8E7-1B7C6FA294B9}"/>
                  </a:ext>
                </a:extLst>
              </p:cNvPr>
              <p:cNvSpPr txBox="1"/>
              <p:nvPr/>
            </p:nvSpPr>
            <p:spPr>
              <a:xfrm>
                <a:off x="7849615" y="2800134"/>
                <a:ext cx="18134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en-US" sz="28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17D09CD-26E4-7C0D-C8E7-1B7C6FA29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615" y="2800134"/>
                <a:ext cx="181340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388668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D02F2-7006-EF7F-3ED6-AB7499F18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Toy POMDP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086FA-68E0-39C8-D048-5B42B2C75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007616"/>
          </a:xfrm>
        </p:spPr>
        <p:txBody>
          <a:bodyPr/>
          <a:lstStyle/>
          <a:p>
            <a:r>
              <a:rPr lang="en-US" b="1" dirty="0"/>
              <a:t>States</a:t>
            </a:r>
            <a:r>
              <a:rPr lang="en-US" dirty="0"/>
              <a:t>: </a:t>
            </a:r>
            <a:r>
              <a:rPr lang="en-US" i="1" dirty="0"/>
              <a:t>s1, s2</a:t>
            </a:r>
          </a:p>
          <a:p>
            <a:r>
              <a:rPr lang="en-US" b="1" dirty="0"/>
              <a:t>Actions:</a:t>
            </a:r>
            <a:r>
              <a:rPr lang="en-US" dirty="0"/>
              <a:t> </a:t>
            </a:r>
            <a:r>
              <a:rPr lang="en-US" i="1" dirty="0"/>
              <a:t>a1, a2</a:t>
            </a:r>
            <a:endParaRPr lang="en-US" dirty="0"/>
          </a:p>
          <a:p>
            <a:r>
              <a:rPr lang="en-US" b="1" dirty="0"/>
              <a:t>Observations:</a:t>
            </a:r>
            <a:r>
              <a:rPr lang="en-US" dirty="0"/>
              <a:t> </a:t>
            </a:r>
            <a:r>
              <a:rPr lang="en-US" i="1" dirty="0"/>
              <a:t>z1, z2, z3</a:t>
            </a:r>
            <a:endParaRPr lang="en-US" dirty="0"/>
          </a:p>
          <a:p>
            <a:r>
              <a:rPr lang="en-US" b="1" dirty="0"/>
              <a:t>Rewards:</a:t>
            </a:r>
            <a:endParaRPr lang="en-US" dirty="0"/>
          </a:p>
          <a:p>
            <a:pPr lvl="1"/>
            <a:r>
              <a:rPr lang="en-US" dirty="0"/>
              <a:t>R(s1, a1) = 0</a:t>
            </a:r>
          </a:p>
          <a:p>
            <a:pPr lvl="1"/>
            <a:r>
              <a:rPr lang="en-US" dirty="0"/>
              <a:t>R(s1, a2) = 1.5</a:t>
            </a:r>
          </a:p>
          <a:p>
            <a:pPr lvl="1"/>
            <a:r>
              <a:rPr lang="en-US" dirty="0"/>
              <a:t>R(s2, a1) = 1</a:t>
            </a:r>
          </a:p>
          <a:p>
            <a:pPr lvl="1"/>
            <a:r>
              <a:rPr lang="en-US" dirty="0"/>
              <a:t>R(s2, a2) = 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7C37AF-E8E0-02CD-1B85-82B388C40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B66D1A-B392-85E7-1F00-9AC0EE595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74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DB9940-4556-1574-B901-88D884CDFCC3}"/>
              </a:ext>
            </a:extLst>
          </p:cNvPr>
          <p:cNvSpPr txBox="1"/>
          <p:nvPr/>
        </p:nvSpPr>
        <p:spPr>
          <a:xfrm>
            <a:off x="3048000" y="599229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Lato" panose="020F0502020204030203" pitchFamily="34" charset="77"/>
              </a:rPr>
              <a:t>https://</a:t>
            </a:r>
            <a:r>
              <a:rPr lang="en-US" dirty="0" err="1">
                <a:latin typeface="Lato" panose="020F0502020204030203" pitchFamily="34" charset="77"/>
              </a:rPr>
              <a:t>pomdp.org</a:t>
            </a:r>
            <a:r>
              <a:rPr lang="en-US" dirty="0">
                <a:latin typeface="Lato" panose="020F0502020204030203" pitchFamily="34" charset="77"/>
              </a:rPr>
              <a:t>/tutorial/</a:t>
            </a:r>
            <a:r>
              <a:rPr lang="en-US" dirty="0" err="1">
                <a:latin typeface="Lato" panose="020F0502020204030203" pitchFamily="34" charset="77"/>
              </a:rPr>
              <a:t>pomdp</a:t>
            </a:r>
            <a:r>
              <a:rPr lang="en-US" dirty="0">
                <a:latin typeface="Lato" panose="020F0502020204030203" pitchFamily="34" charset="77"/>
              </a:rPr>
              <a:t>-vi-</a:t>
            </a:r>
            <a:r>
              <a:rPr lang="en-US" dirty="0" err="1">
                <a:latin typeface="Lato" panose="020F0502020204030203" pitchFamily="34" charset="77"/>
              </a:rPr>
              <a:t>example.html</a:t>
            </a:r>
            <a:endParaRPr lang="en-US" dirty="0">
              <a:latin typeface="Lato" panose="020F0502020204030203" pitchFamily="34" charset="7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3F5D369A-389C-C4C4-9793-9D0308D80C3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24752" y="1825625"/>
                <a:ext cx="5257800" cy="108543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Lato" panose="020F0502020204030203" pitchFamily="34" charset="77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Lato" panose="020F0502020204030203" pitchFamily="34" charset="77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Lato" panose="020F0502020204030203" pitchFamily="34" charset="77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Lato" panose="020F0502020204030203" pitchFamily="34" charset="77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Lato" panose="020F0502020204030203" pitchFamily="34" charset="77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/>
                  <a:t>Horizon = 1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Suppose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[0.75, 0.25]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3F5D369A-389C-C4C4-9793-9D0308D80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752" y="1825625"/>
                <a:ext cx="5257800" cy="1085436"/>
              </a:xfrm>
              <a:prstGeom prst="rect">
                <a:avLst/>
              </a:prstGeom>
              <a:blipFill>
                <a:blip r:embed="rId2"/>
                <a:stretch>
                  <a:fillRect l="-2410" t="-10345" b="-5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B9D6BE47-7D15-51E0-405C-8699FBA5F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911061"/>
            <a:ext cx="4495800" cy="3102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7D632AA-8DA6-B142-5C56-AFEA4497C18D}"/>
                  </a:ext>
                </a:extLst>
              </p:cNvPr>
              <p:cNvSpPr txBox="1"/>
              <p:nvPr/>
            </p:nvSpPr>
            <p:spPr>
              <a:xfrm>
                <a:off x="7349372" y="5489944"/>
                <a:ext cx="18134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𝐬𝟏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7D632AA-8DA6-B142-5C56-AFEA4497C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372" y="5489944"/>
                <a:ext cx="1813400" cy="523220"/>
              </a:xfrm>
              <a:prstGeom prst="rect">
                <a:avLst/>
              </a:prstGeom>
              <a:blipFill>
                <a:blip r:embed="rId4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22A824E-E856-A1EF-8A38-D2B41D9F9758}"/>
                  </a:ext>
                </a:extLst>
              </p:cNvPr>
              <p:cNvSpPr txBox="1"/>
              <p:nvPr/>
            </p:nvSpPr>
            <p:spPr>
              <a:xfrm rot="16200000">
                <a:off x="5379598" y="3755041"/>
                <a:ext cx="117530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22A824E-E856-A1EF-8A38-D2B41D9F9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379598" y="3755041"/>
                <a:ext cx="1175302" cy="523220"/>
              </a:xfrm>
              <a:prstGeom prst="rect">
                <a:avLst/>
              </a:prstGeom>
              <a:blipFill>
                <a:blip r:embed="rId5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5317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879A4-98A0-5B75-DF63-5E73BDAEF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Value Iteration in MDPs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5237A3-5A4C-A2F5-684D-5D64482AC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46599A-C1EC-6A6F-953B-507EA1400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75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5A9478-844F-2400-94E2-1B3049EE7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644" y="1728234"/>
            <a:ext cx="10515600" cy="4147110"/>
          </a:xfrm>
          <a:prstGeom prst="rect">
            <a:avLst/>
          </a:prstGeom>
        </p:spPr>
      </p:pic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E1C70ACB-8B45-E5A6-8046-D6257AAC9205}"/>
              </a:ext>
            </a:extLst>
          </p:cNvPr>
          <p:cNvSpPr/>
          <p:nvPr/>
        </p:nvSpPr>
        <p:spPr>
          <a:xfrm>
            <a:off x="4038600" y="5278450"/>
            <a:ext cx="6766034" cy="837397"/>
          </a:xfrm>
          <a:prstGeom prst="wedgeRectCallout">
            <a:avLst>
              <a:gd name="adj1" fmla="val -27182"/>
              <a:gd name="adj2" fmla="val -7645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latin typeface="Lato" panose="020F0502020204030203" pitchFamily="34" charset="77"/>
              </a:rPr>
              <a:t>Iteration 1: Horizon 1 (rewards only)</a:t>
            </a:r>
          </a:p>
          <a:p>
            <a:r>
              <a:rPr lang="en-US" sz="2400" dirty="0">
                <a:latin typeface="Lato" panose="020F0502020204030203" pitchFamily="34" charset="77"/>
              </a:rPr>
              <a:t>Iteration 2: Horizon 2 in terms of Horizon 1</a:t>
            </a:r>
          </a:p>
        </p:txBody>
      </p:sp>
    </p:spTree>
    <p:extLst>
      <p:ext uri="{BB962C8B-B14F-4D97-AF65-F5344CB8AC3E}">
        <p14:creationId xmlns:p14="http://schemas.microsoft.com/office/powerpoint/2010/main" val="138375726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B0740-DCBE-773F-166D-F52BB05C2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This Intuition To POMDPs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3DDE2-1539-419D-4444-F69BE6F74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First, compute values for horizon = 1</a:t>
            </a:r>
          </a:p>
          <a:p>
            <a:r>
              <a:rPr lang="en-US" dirty="0"/>
              <a:t>Policy trees are just actions</a:t>
            </a:r>
          </a:p>
          <a:p>
            <a:r>
              <a:rPr lang="en-US" dirty="0"/>
              <a:t>Values are just rewards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Then,</a:t>
            </a:r>
            <a:r>
              <a:rPr lang="en-US" dirty="0"/>
              <a:t> </a:t>
            </a:r>
            <a:r>
              <a:rPr lang="en-US" b="1" dirty="0"/>
              <a:t>compute values for horizon = 2</a:t>
            </a:r>
            <a:r>
              <a:rPr lang="en-US" dirty="0"/>
              <a:t> </a:t>
            </a:r>
            <a:r>
              <a:rPr lang="en-US" b="1" dirty="0"/>
              <a:t>using horizon = 1!</a:t>
            </a:r>
            <a:endParaRPr lang="en-US" dirty="0"/>
          </a:p>
          <a:p>
            <a:r>
              <a:rPr lang="en-US" dirty="0"/>
              <a:t>Policy trees are depth 2</a:t>
            </a:r>
          </a:p>
          <a:p>
            <a:r>
              <a:rPr lang="en-US" dirty="0"/>
              <a:t>Values are rewards + horizon 1 values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err="1"/>
              <a:t>Etc</a:t>
            </a:r>
            <a:r>
              <a:rPr lang="en-US" b="1" dirty="0"/>
              <a:t>…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2E0DCE-74A0-62E7-AE1F-C5B8FB0DC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E66D33-D06E-549E-342B-7EB20EE3D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76</a:t>
            </a:fld>
            <a:endParaRPr lang="en-US"/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8C31C018-39EA-F366-5F32-2E7EBF82A4B0}"/>
              </a:ext>
            </a:extLst>
          </p:cNvPr>
          <p:cNvSpPr/>
          <p:nvPr/>
        </p:nvSpPr>
        <p:spPr>
          <a:xfrm>
            <a:off x="7734923" y="4502769"/>
            <a:ext cx="2814587" cy="837397"/>
          </a:xfrm>
          <a:prstGeom prst="wedgeRectCallout">
            <a:avLst>
              <a:gd name="adj1" fmla="val -47562"/>
              <a:gd name="adj2" fmla="val -9151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Lato" panose="020F0502020204030203" pitchFamily="34" charset="77"/>
              </a:rPr>
              <a:t>But how?</a:t>
            </a:r>
          </a:p>
        </p:txBody>
      </p:sp>
    </p:spTree>
    <p:extLst>
      <p:ext uri="{BB962C8B-B14F-4D97-AF65-F5344CB8AC3E}">
        <p14:creationId xmlns:p14="http://schemas.microsoft.com/office/powerpoint/2010/main" val="13392462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021C2-F928-0A9E-4E5F-80E2BCF1D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Iteration Intuition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23E47D-EF82-4DF6-4C65-5AFE0063DA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…, 0</m:t>
                          </m:r>
                        </m:e>
                      </m:d>
                    </m:oMath>
                  </m:oMathPara>
                </a14:m>
                <a:br>
                  <a:rPr lang="en-US" b="0" dirty="0"/>
                </a:br>
                <a:endParaRPr lang="en-US" b="0" dirty="0"/>
              </a:p>
              <a:p>
                <a:pPr marL="0" indent="0">
                  <a:buNone/>
                </a:pP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), …,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…,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r>
                  <a:rPr lang="en-US" dirty="0"/>
                  <a:t>…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23E47D-EF82-4DF6-4C65-5AFE0063DA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927423-355B-870C-11EE-42857D29B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1FA142-09A1-B7AF-6679-4586F6B0F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77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EC1632-E7F0-660D-48BA-84AE1E4A7970}"/>
              </a:ext>
            </a:extLst>
          </p:cNvPr>
          <p:cNvSpPr txBox="1"/>
          <p:nvPr/>
        </p:nvSpPr>
        <p:spPr>
          <a:xfrm>
            <a:off x="5188906" y="2816685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Lato" panose="020F0502020204030203" pitchFamily="34" charset="77"/>
              </a:rPr>
              <a:t>For each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08A92C-EC45-037B-CDB9-D931BC2FBD11}"/>
              </a:ext>
            </a:extLst>
          </p:cNvPr>
          <p:cNvSpPr txBox="1"/>
          <p:nvPr/>
        </p:nvSpPr>
        <p:spPr>
          <a:xfrm>
            <a:off x="9197688" y="373439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Lato" panose="020F0502020204030203" pitchFamily="34" charset="77"/>
              </a:rPr>
              <a:t>For each</a:t>
            </a:r>
          </a:p>
        </p:txBody>
      </p:sp>
      <p:sp>
        <p:nvSpPr>
          <p:cNvPr id="22" name="Merge 21">
            <a:extLst>
              <a:ext uri="{FF2B5EF4-FFF2-40B4-BE49-F238E27FC236}">
                <a16:creationId xmlns:a16="http://schemas.microsoft.com/office/drawing/2014/main" id="{98734231-F2C3-59F1-E118-B5F4F09992C2}"/>
              </a:ext>
            </a:extLst>
          </p:cNvPr>
          <p:cNvSpPr/>
          <p:nvPr/>
        </p:nvSpPr>
        <p:spPr>
          <a:xfrm>
            <a:off x="6220276" y="2816685"/>
            <a:ext cx="477078" cy="473167"/>
          </a:xfrm>
          <a:prstGeom prst="flowChartMerg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3" name="Merge 22">
            <a:extLst>
              <a:ext uri="{FF2B5EF4-FFF2-40B4-BE49-F238E27FC236}">
                <a16:creationId xmlns:a16="http://schemas.microsoft.com/office/drawing/2014/main" id="{3986E9E7-C952-0A2F-37EA-2E1AD8818528}"/>
              </a:ext>
            </a:extLst>
          </p:cNvPr>
          <p:cNvSpPr/>
          <p:nvPr/>
        </p:nvSpPr>
        <p:spPr>
          <a:xfrm>
            <a:off x="10334229" y="3640502"/>
            <a:ext cx="477078" cy="473167"/>
          </a:xfrm>
          <a:prstGeom prst="flowChartMerg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0714162-EBE8-7CCC-6AC7-11FDE037E0CC}"/>
              </a:ext>
            </a:extLst>
          </p:cNvPr>
          <p:cNvSpPr/>
          <p:nvPr/>
        </p:nvSpPr>
        <p:spPr>
          <a:xfrm>
            <a:off x="10083284" y="4238667"/>
            <a:ext cx="3627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AF3B81E-E72B-011A-6F93-35A6C4837B02}"/>
              </a:ext>
            </a:extLst>
          </p:cNvPr>
          <p:cNvSpPr/>
          <p:nvPr/>
        </p:nvSpPr>
        <p:spPr>
          <a:xfrm>
            <a:off x="10718542" y="4238667"/>
            <a:ext cx="3627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7" name="Merge 26">
            <a:extLst>
              <a:ext uri="{FF2B5EF4-FFF2-40B4-BE49-F238E27FC236}">
                <a16:creationId xmlns:a16="http://schemas.microsoft.com/office/drawing/2014/main" id="{028162A6-D55F-FF53-1BCB-D2B4D932103F}"/>
              </a:ext>
            </a:extLst>
          </p:cNvPr>
          <p:cNvSpPr/>
          <p:nvPr/>
        </p:nvSpPr>
        <p:spPr>
          <a:xfrm>
            <a:off x="10026116" y="4913702"/>
            <a:ext cx="477078" cy="473167"/>
          </a:xfrm>
          <a:prstGeom prst="flowChartMerg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Merge 27">
            <a:extLst>
              <a:ext uri="{FF2B5EF4-FFF2-40B4-BE49-F238E27FC236}">
                <a16:creationId xmlns:a16="http://schemas.microsoft.com/office/drawing/2014/main" id="{DA72FA55-F2CC-A663-454D-3C1DBEEE8B6C}"/>
              </a:ext>
            </a:extLst>
          </p:cNvPr>
          <p:cNvSpPr/>
          <p:nvPr/>
        </p:nvSpPr>
        <p:spPr>
          <a:xfrm>
            <a:off x="10661374" y="4913702"/>
            <a:ext cx="477078" cy="473167"/>
          </a:xfrm>
          <a:prstGeom prst="flowChartMerg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8217D97-896A-17B0-FE58-37FA4856488F}"/>
              </a:ext>
            </a:extLst>
          </p:cNvPr>
          <p:cNvCxnSpPr>
            <a:stCxn id="23" idx="1"/>
            <a:endCxn id="25" idx="0"/>
          </p:cNvCxnSpPr>
          <p:nvPr/>
        </p:nvCxnSpPr>
        <p:spPr>
          <a:xfrm flipH="1">
            <a:off x="10264655" y="3877086"/>
            <a:ext cx="188844" cy="361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3CA70B-A71B-2100-84E1-863595317772}"/>
              </a:ext>
            </a:extLst>
          </p:cNvPr>
          <p:cNvCxnSpPr>
            <a:cxnSpLocks/>
            <a:stCxn id="23" idx="3"/>
            <a:endCxn id="26" idx="0"/>
          </p:cNvCxnSpPr>
          <p:nvPr/>
        </p:nvCxnSpPr>
        <p:spPr>
          <a:xfrm>
            <a:off x="10692038" y="3877086"/>
            <a:ext cx="207875" cy="361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AAD5C1F-AD21-D1DB-23F8-793C63255CE4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>
            <a:off x="10264655" y="4607999"/>
            <a:ext cx="0" cy="305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96DF3EB-B00A-BF7D-F33A-3A654618778B}"/>
              </a:ext>
            </a:extLst>
          </p:cNvPr>
          <p:cNvCxnSpPr>
            <a:cxnSpLocks/>
            <a:stCxn id="26" idx="2"/>
            <a:endCxn id="28" idx="0"/>
          </p:cNvCxnSpPr>
          <p:nvPr/>
        </p:nvCxnSpPr>
        <p:spPr>
          <a:xfrm>
            <a:off x="10899913" y="4607999"/>
            <a:ext cx="0" cy="305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F28368E-9CC5-8AA3-851E-B93F8FCBB874}"/>
                  </a:ext>
                </a:extLst>
              </p:cNvPr>
              <p:cNvSpPr txBox="1"/>
              <p:nvPr/>
            </p:nvSpPr>
            <p:spPr>
              <a:xfrm>
                <a:off x="6288607" y="2764911"/>
                <a:ext cx="3404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F28368E-9CC5-8AA3-851E-B93F8FCBB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607" y="2764911"/>
                <a:ext cx="34041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D74FDD1-138B-1ED2-9F28-85150F03AB48}"/>
                  </a:ext>
                </a:extLst>
              </p:cNvPr>
              <p:cNvSpPr txBox="1"/>
              <p:nvPr/>
            </p:nvSpPr>
            <p:spPr>
              <a:xfrm>
                <a:off x="10402561" y="3602727"/>
                <a:ext cx="3404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D74FDD1-138B-1ED2-9F28-85150F03A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2561" y="3602727"/>
                <a:ext cx="34041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331C72D-D4BE-47F1-268C-824660F45958}"/>
                  </a:ext>
                </a:extLst>
              </p:cNvPr>
              <p:cNvSpPr txBox="1"/>
              <p:nvPr/>
            </p:nvSpPr>
            <p:spPr>
              <a:xfrm>
                <a:off x="10062146" y="4863973"/>
                <a:ext cx="34041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331C72D-D4BE-47F1-268C-824660F45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2146" y="4863973"/>
                <a:ext cx="340415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A845DDB-600D-FF15-BAD7-2C6A7C2F425F}"/>
                  </a:ext>
                </a:extLst>
              </p:cNvPr>
              <p:cNvSpPr txBox="1"/>
              <p:nvPr/>
            </p:nvSpPr>
            <p:spPr>
              <a:xfrm>
                <a:off x="10716075" y="4863973"/>
                <a:ext cx="34041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A845DDB-600D-FF15-BAD7-2C6A7C2F4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6075" y="4863973"/>
                <a:ext cx="340415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584E9D5-840B-1F8D-2D26-162459B9F413}"/>
                  </a:ext>
                </a:extLst>
              </p:cNvPr>
              <p:cNvSpPr txBox="1"/>
              <p:nvPr/>
            </p:nvSpPr>
            <p:spPr>
              <a:xfrm>
                <a:off x="10095672" y="4211818"/>
                <a:ext cx="3404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584E9D5-840B-1F8D-2D26-162459B9F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5672" y="4211818"/>
                <a:ext cx="340415" cy="369332"/>
              </a:xfrm>
              <a:prstGeom prst="rect">
                <a:avLst/>
              </a:prstGeom>
              <a:blipFill>
                <a:blip r:embed="rId7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A79C306-DDA0-8B07-93CA-218A8CE1486A}"/>
                  </a:ext>
                </a:extLst>
              </p:cNvPr>
              <p:cNvSpPr txBox="1"/>
              <p:nvPr/>
            </p:nvSpPr>
            <p:spPr>
              <a:xfrm>
                <a:off x="10719784" y="4211818"/>
                <a:ext cx="3404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A79C306-DDA0-8B07-93CA-218A8CE14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9784" y="4211818"/>
                <a:ext cx="340415" cy="369332"/>
              </a:xfrm>
              <a:prstGeom prst="rect">
                <a:avLst/>
              </a:prstGeom>
              <a:blipFill>
                <a:blip r:embed="rId8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ular Callout 48">
            <a:extLst>
              <a:ext uri="{FF2B5EF4-FFF2-40B4-BE49-F238E27FC236}">
                <a16:creationId xmlns:a16="http://schemas.microsoft.com/office/drawing/2014/main" id="{49C960B4-8368-AD68-CF0D-AFFFC07FD4A5}"/>
              </a:ext>
            </a:extLst>
          </p:cNvPr>
          <p:cNvSpPr/>
          <p:nvPr/>
        </p:nvSpPr>
        <p:spPr>
          <a:xfrm>
            <a:off x="6013179" y="4358225"/>
            <a:ext cx="2285995" cy="534950"/>
          </a:xfrm>
          <a:prstGeom prst="wedgeRectCallout">
            <a:avLst>
              <a:gd name="adj1" fmla="val -21029"/>
              <a:gd name="adj2" fmla="val -6690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77"/>
              </a:rPr>
              <a:t>Using previous step</a:t>
            </a:r>
          </a:p>
        </p:txBody>
      </p:sp>
      <p:sp>
        <p:nvSpPr>
          <p:cNvPr id="50" name="Rectangular Callout 49">
            <a:extLst>
              <a:ext uri="{FF2B5EF4-FFF2-40B4-BE49-F238E27FC236}">
                <a16:creationId xmlns:a16="http://schemas.microsoft.com/office/drawing/2014/main" id="{DAF7D2E4-CD4D-C420-606B-13D24BFB7767}"/>
              </a:ext>
            </a:extLst>
          </p:cNvPr>
          <p:cNvSpPr/>
          <p:nvPr/>
        </p:nvSpPr>
        <p:spPr>
          <a:xfrm>
            <a:off x="7156176" y="2805217"/>
            <a:ext cx="2285995" cy="534950"/>
          </a:xfrm>
          <a:prstGeom prst="wedgeRectCallout">
            <a:avLst>
              <a:gd name="adj1" fmla="val -21464"/>
              <a:gd name="adj2" fmla="val 9659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77"/>
              </a:rPr>
              <a:t>Linear transform</a:t>
            </a:r>
          </a:p>
        </p:txBody>
      </p:sp>
      <p:sp>
        <p:nvSpPr>
          <p:cNvPr id="51" name="Rectangular Callout 50">
            <a:extLst>
              <a:ext uri="{FF2B5EF4-FFF2-40B4-BE49-F238E27FC236}">
                <a16:creationId xmlns:a16="http://schemas.microsoft.com/office/drawing/2014/main" id="{DF33A617-8CB8-8B17-195D-EEE6ED182814}"/>
              </a:ext>
            </a:extLst>
          </p:cNvPr>
          <p:cNvSpPr/>
          <p:nvPr/>
        </p:nvSpPr>
        <p:spPr>
          <a:xfrm>
            <a:off x="725556" y="5386869"/>
            <a:ext cx="2756449" cy="473167"/>
          </a:xfrm>
          <a:prstGeom prst="wedgeRectCallout">
            <a:avLst>
              <a:gd name="adj1" fmla="val -20743"/>
              <a:gd name="adj2" fmla="val -9245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77"/>
              </a:rPr>
              <a:t>Guaranteed to converge</a:t>
            </a:r>
          </a:p>
        </p:txBody>
      </p:sp>
      <p:sp>
        <p:nvSpPr>
          <p:cNvPr id="52" name="Rectangular Callout 51">
            <a:extLst>
              <a:ext uri="{FF2B5EF4-FFF2-40B4-BE49-F238E27FC236}">
                <a16:creationId xmlns:a16="http://schemas.microsoft.com/office/drawing/2014/main" id="{799FB539-96D9-E206-A54E-0933F29090D5}"/>
              </a:ext>
            </a:extLst>
          </p:cNvPr>
          <p:cNvSpPr/>
          <p:nvPr/>
        </p:nvSpPr>
        <p:spPr>
          <a:xfrm>
            <a:off x="3810681" y="5386869"/>
            <a:ext cx="4667397" cy="473167"/>
          </a:xfrm>
          <a:prstGeom prst="wedgeRectCallout">
            <a:avLst>
              <a:gd name="adj1" fmla="val -20743"/>
              <a:gd name="adj2" fmla="val -9245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77"/>
              </a:rPr>
              <a:t>Can prune </a:t>
            </a:r>
            <a:r>
              <a:rPr lang="en-US" i="1" dirty="0">
                <a:latin typeface="Lato" panose="020F0502020204030203" pitchFamily="34" charset="77"/>
              </a:rPr>
              <a:t>dominated</a:t>
            </a:r>
            <a:r>
              <a:rPr lang="en-US" dirty="0">
                <a:latin typeface="Lato" panose="020F0502020204030203" pitchFamily="34" charset="77"/>
              </a:rPr>
              <a:t> vectors after each step</a:t>
            </a:r>
          </a:p>
        </p:txBody>
      </p:sp>
    </p:spTree>
    <p:extLst>
      <p:ext uri="{BB962C8B-B14F-4D97-AF65-F5344CB8AC3E}">
        <p14:creationId xmlns:p14="http://schemas.microsoft.com/office/powerpoint/2010/main" val="1115336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3" grpId="0" animBg="1"/>
      <p:bldP spid="25" grpId="0" animBg="1"/>
      <p:bldP spid="26" grpId="0" animBg="1"/>
      <p:bldP spid="27" grpId="0" animBg="1"/>
      <p:bldP spid="28" grpId="0" animBg="1"/>
      <p:bldP spid="44" grpId="0"/>
      <p:bldP spid="45" grpId="0"/>
      <p:bldP spid="46" grpId="0"/>
      <p:bldP spid="47" grpId="0"/>
      <p:bldP spid="48" grpId="0"/>
      <p:bldP spid="49" grpId="0" animBg="1"/>
      <p:bldP spid="50" grpId="0" animBg="1"/>
      <p:bldP spid="51" grpId="0" animBg="1"/>
      <p:bldP spid="52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F519C-0EAF-A211-541A-B929527B1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More</a:t>
            </a:r>
            <a:r>
              <a:rPr lang="en-US" dirty="0"/>
              <a:t> Planning in POMDPs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BCD34-E188-D455-9A4D-88A3E5B92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/>
              <a:t>Offline Planning</a:t>
            </a:r>
            <a:endParaRPr lang="en-US" dirty="0"/>
          </a:p>
          <a:p>
            <a:r>
              <a:rPr lang="en-US" dirty="0"/>
              <a:t>Value iteration for POMDPs</a:t>
            </a:r>
          </a:p>
          <a:p>
            <a:r>
              <a:rPr lang="en-US" b="1" dirty="0">
                <a:solidFill>
                  <a:srgbClr val="FF0000"/>
                </a:solidFill>
              </a:rPr>
              <a:t>Policy iteration for POMDPs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See: PBVI, Witness Algorithm</a:t>
            </a:r>
          </a:p>
          <a:p>
            <a:pPr marL="0" indent="0">
              <a:buNone/>
            </a:pPr>
            <a:r>
              <a:rPr lang="en-US" u="sng" dirty="0"/>
              <a:t>Online Planning</a:t>
            </a:r>
            <a:endParaRPr lang="en-US" dirty="0"/>
          </a:p>
          <a:p>
            <a:r>
              <a:rPr lang="en-US" dirty="0" err="1"/>
              <a:t>Expectimax</a:t>
            </a:r>
            <a:r>
              <a:rPr lang="en-US" dirty="0"/>
              <a:t> search for POMDPs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Sparse sampling for large transitions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Bandits / MCTS for smarter exploration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See: POMCP, DESPOT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64568A-950F-5F5C-56F5-D5B9CF9A9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734CB0-77B9-A42B-65E5-CBBEBEF16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78</a:t>
            </a:fld>
            <a:endParaRPr lang="en-US"/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76D262B4-6E61-6B60-9B93-AA41D6A61B63}"/>
              </a:ext>
            </a:extLst>
          </p:cNvPr>
          <p:cNvSpPr/>
          <p:nvPr/>
        </p:nvSpPr>
        <p:spPr>
          <a:xfrm>
            <a:off x="6096000" y="2463648"/>
            <a:ext cx="3634409" cy="837397"/>
          </a:xfrm>
          <a:prstGeom prst="wedgeRectCallout">
            <a:avLst>
              <a:gd name="adj1" fmla="val -56269"/>
              <a:gd name="adj2" fmla="val 14935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77"/>
              </a:rPr>
              <a:t>Need to be careful about policy representation and evaluation</a:t>
            </a:r>
            <a:endParaRPr lang="en-US" b="1" dirty="0">
              <a:latin typeface="Lato" panose="020F050202020403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975439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F519C-0EAF-A211-541A-B929527B1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More</a:t>
            </a:r>
            <a:r>
              <a:rPr lang="en-US" dirty="0"/>
              <a:t> Planning in POMDPs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BCD34-E188-D455-9A4D-88A3E5B92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/>
              <a:t>Offline Planning</a:t>
            </a:r>
            <a:endParaRPr lang="en-US" dirty="0"/>
          </a:p>
          <a:p>
            <a:r>
              <a:rPr lang="en-US" dirty="0"/>
              <a:t>Value iteration for POMDPs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Policy iteration for POMDPs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See: </a:t>
            </a:r>
            <a:r>
              <a:rPr lang="en-US" b="1" dirty="0">
                <a:solidFill>
                  <a:srgbClr val="FF0000"/>
                </a:solidFill>
              </a:rPr>
              <a:t>PBVI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Witness Algorithm</a:t>
            </a:r>
          </a:p>
          <a:p>
            <a:pPr marL="0" indent="0">
              <a:buNone/>
            </a:pPr>
            <a:r>
              <a:rPr lang="en-US" u="sng" dirty="0"/>
              <a:t>Online Planning</a:t>
            </a:r>
            <a:endParaRPr lang="en-US" dirty="0"/>
          </a:p>
          <a:p>
            <a:r>
              <a:rPr lang="en-US" dirty="0" err="1"/>
              <a:t>Expectimax</a:t>
            </a:r>
            <a:r>
              <a:rPr lang="en-US" dirty="0"/>
              <a:t> search for POMDPs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Sparse sampling for large transitions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Bandits / MCTS for smarter exploration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See: POMCP, DESPOT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64568A-950F-5F5C-56F5-D5B9CF9A9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734CB0-77B9-A42B-65E5-CBBEBEF16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79</a:t>
            </a:fld>
            <a:endParaRPr lang="en-US"/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EA73FAB1-BF26-B17C-7C0A-063E97B6C596}"/>
              </a:ext>
            </a:extLst>
          </p:cNvPr>
          <p:cNvSpPr/>
          <p:nvPr/>
        </p:nvSpPr>
        <p:spPr>
          <a:xfrm>
            <a:off x="6271591" y="2871153"/>
            <a:ext cx="3763617" cy="837397"/>
          </a:xfrm>
          <a:prstGeom prst="wedgeRectCallout">
            <a:avLst>
              <a:gd name="adj1" fmla="val -56269"/>
              <a:gd name="adj2" fmla="val 14935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Lato" panose="020F0502020204030203" pitchFamily="34" charset="77"/>
              </a:rPr>
              <a:t>Pineau</a:t>
            </a:r>
            <a:r>
              <a:rPr lang="en-US" dirty="0">
                <a:latin typeface="Lato" panose="020F0502020204030203" pitchFamily="34" charset="77"/>
              </a:rPr>
              <a:t>, Gordon, </a:t>
            </a:r>
            <a:r>
              <a:rPr lang="en-US" dirty="0" err="1">
                <a:latin typeface="Lato" panose="020F0502020204030203" pitchFamily="34" charset="77"/>
              </a:rPr>
              <a:t>Thrun</a:t>
            </a:r>
            <a:r>
              <a:rPr lang="en-US" dirty="0">
                <a:latin typeface="Lato" panose="020F0502020204030203" pitchFamily="34" charset="77"/>
              </a:rPr>
              <a:t> (2003)</a:t>
            </a:r>
            <a:endParaRPr lang="en-US" b="1" dirty="0">
              <a:latin typeface="Lato" panose="020F050202020403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69464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778F9-5DD8-9B5E-F3DF-33A2115A4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Hidden Markov Model (HMM)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E52D1-735B-CE6A-20A6-2C5A4791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43E47-405E-F838-FA5A-BF8133CD5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3D358929-57AB-3CBF-94FE-1BEA979F59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HMM</a:t>
                </a:r>
                <a:r>
                  <a:rPr lang="en-US" dirty="0"/>
                  <a:t>: sequence of random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,…,  </m:t>
                    </m:r>
                  </m:oMath>
                </a14:m>
                <a:r>
                  <a:rPr lang="en-US" dirty="0"/>
                  <a:t>with domain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dirty="0"/>
                  <a:t> and random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,…, </m:t>
                    </m:r>
                  </m:oMath>
                </a14:m>
                <a:r>
                  <a:rPr lang="en-US" dirty="0"/>
                  <a:t>with domain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err="1"/>
                  <a:t>s.t.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  </a:t>
                </a:r>
                <a:br>
                  <a:rPr lang="en-US" dirty="0"/>
                </a:br>
                <a:endParaRPr lang="en-US" i="1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,…,</m:t>
                    </m:r>
                  </m:oMath>
                </a14:m>
                <a:r>
                  <a:rPr lang="en-US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  <m:nary>
                      <m:naryPr>
                        <m:chr m:val="∏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3D358929-57AB-3CBF-94FE-1BEA979F59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206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0C4444F5-9B6E-E31F-6529-193C29FF21A8}"/>
              </a:ext>
            </a:extLst>
          </p:cNvPr>
          <p:cNvSpPr/>
          <p:nvPr/>
        </p:nvSpPr>
        <p:spPr>
          <a:xfrm>
            <a:off x="4803530" y="4358487"/>
            <a:ext cx="2584939" cy="641407"/>
          </a:xfrm>
          <a:prstGeom prst="wedgeRectCallout">
            <a:avLst>
              <a:gd name="adj1" fmla="val 24664"/>
              <a:gd name="adj2" fmla="val -7199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77"/>
              </a:rPr>
              <a:t>Initial state distribution</a:t>
            </a: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D9190587-7F8A-A7DB-7B75-9444EDE035EC}"/>
              </a:ext>
            </a:extLst>
          </p:cNvPr>
          <p:cNvSpPr/>
          <p:nvPr/>
        </p:nvSpPr>
        <p:spPr>
          <a:xfrm>
            <a:off x="7609635" y="4358487"/>
            <a:ext cx="2066193" cy="641407"/>
          </a:xfrm>
          <a:prstGeom prst="wedgeRectCallout">
            <a:avLst>
              <a:gd name="adj1" fmla="val -12524"/>
              <a:gd name="adj2" fmla="val -7930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77"/>
              </a:rPr>
              <a:t>Transition model</a:t>
            </a:r>
          </a:p>
        </p:txBody>
      </p:sp>
    </p:spTree>
    <p:extLst>
      <p:ext uri="{BB962C8B-B14F-4D97-AF65-F5344CB8AC3E}">
        <p14:creationId xmlns:p14="http://schemas.microsoft.com/office/powerpoint/2010/main" val="393599757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F519C-0EAF-A211-541A-B929527B1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More</a:t>
            </a:r>
            <a:r>
              <a:rPr lang="en-US" dirty="0"/>
              <a:t> Planning in POMDPs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BCD34-E188-D455-9A4D-88A3E5B92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/>
              <a:t>Offline Planning</a:t>
            </a:r>
            <a:endParaRPr lang="en-US" dirty="0"/>
          </a:p>
          <a:p>
            <a:r>
              <a:rPr lang="en-US" dirty="0"/>
              <a:t>Value iteration for POMDPs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Policy iteration for POMDPs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See: PBVI, </a:t>
            </a:r>
            <a:r>
              <a:rPr lang="en-US" b="1" dirty="0">
                <a:solidFill>
                  <a:srgbClr val="FF0000"/>
                </a:solidFill>
              </a:rPr>
              <a:t>Witness Algorithm</a:t>
            </a:r>
          </a:p>
          <a:p>
            <a:pPr marL="0" indent="0">
              <a:buNone/>
            </a:pPr>
            <a:r>
              <a:rPr lang="en-US" u="sng" dirty="0"/>
              <a:t>Online Planning</a:t>
            </a:r>
            <a:endParaRPr lang="en-US" dirty="0"/>
          </a:p>
          <a:p>
            <a:r>
              <a:rPr lang="en-US" dirty="0" err="1"/>
              <a:t>Expectimax</a:t>
            </a:r>
            <a:r>
              <a:rPr lang="en-US" dirty="0"/>
              <a:t> search for POMDPs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Sparse sampling for large transitions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Bandits / MCTS for smarter exploration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See: POMCP, DESPOT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64568A-950F-5F5C-56F5-D5B9CF9A9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734CB0-77B9-A42B-65E5-CBBEBEF16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80</a:t>
            </a:fld>
            <a:endParaRPr lang="en-US"/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D8044C4D-CCB9-750B-0F20-97C4E0366110}"/>
              </a:ext>
            </a:extLst>
          </p:cNvPr>
          <p:cNvSpPr/>
          <p:nvPr/>
        </p:nvSpPr>
        <p:spPr>
          <a:xfrm>
            <a:off x="6271591" y="2871153"/>
            <a:ext cx="2643809" cy="837397"/>
          </a:xfrm>
          <a:prstGeom prst="wedgeRectCallout">
            <a:avLst>
              <a:gd name="adj1" fmla="val -56269"/>
              <a:gd name="adj2" fmla="val 14935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77"/>
              </a:rPr>
              <a:t>Littman et al. (1994)</a:t>
            </a:r>
            <a:endParaRPr lang="en-US" b="1" dirty="0">
              <a:latin typeface="Lato" panose="020F050202020403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2613894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F519C-0EAF-A211-541A-B929527B1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More</a:t>
            </a:r>
            <a:r>
              <a:rPr lang="en-US" dirty="0"/>
              <a:t> Planning in POMDPs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BCD34-E188-D455-9A4D-88A3E5B92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/>
              <a:t>Offline Planning</a:t>
            </a:r>
            <a:endParaRPr lang="en-US" dirty="0"/>
          </a:p>
          <a:p>
            <a:r>
              <a:rPr lang="en-US" dirty="0"/>
              <a:t>Value iteration for POMDPs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Policy iteration for POMDPs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See: PBVI, Witness Algorithm</a:t>
            </a:r>
          </a:p>
          <a:p>
            <a:pPr marL="0" indent="0">
              <a:buNone/>
            </a:pPr>
            <a:r>
              <a:rPr lang="en-US" u="sng" dirty="0"/>
              <a:t>Online Planning</a:t>
            </a:r>
            <a:endParaRPr lang="en-US" dirty="0"/>
          </a:p>
          <a:p>
            <a:r>
              <a:rPr lang="en-US" dirty="0" err="1"/>
              <a:t>Expectimax</a:t>
            </a:r>
            <a:r>
              <a:rPr lang="en-US" dirty="0"/>
              <a:t> search for POMDPs</a:t>
            </a:r>
          </a:p>
          <a:p>
            <a:r>
              <a:rPr lang="en-US" b="1" dirty="0">
                <a:solidFill>
                  <a:srgbClr val="FF0000"/>
                </a:solidFill>
              </a:rPr>
              <a:t>Sparse sampling for large transitions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Bandits / MCTS for smarter exploration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See: POMCP, DESPOT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64568A-950F-5F5C-56F5-D5B9CF9A9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734CB0-77B9-A42B-65E5-CBBEBEF16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81</a:t>
            </a:fld>
            <a:endParaRPr lang="en-US"/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9F27A0AB-0319-6C87-22F2-2F2254BD1B75}"/>
              </a:ext>
            </a:extLst>
          </p:cNvPr>
          <p:cNvSpPr/>
          <p:nvPr/>
        </p:nvSpPr>
        <p:spPr>
          <a:xfrm>
            <a:off x="7686261" y="4272569"/>
            <a:ext cx="3061601" cy="837397"/>
          </a:xfrm>
          <a:prstGeom prst="wedgeRectCallout">
            <a:avLst>
              <a:gd name="adj1" fmla="val -56269"/>
              <a:gd name="adj2" fmla="val 14935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77"/>
              </a:rPr>
              <a:t>Key idea: need </a:t>
            </a:r>
            <a:r>
              <a:rPr lang="en-US" i="1" dirty="0">
                <a:latin typeface="Lato" panose="020F0502020204030203" pitchFamily="34" charset="77"/>
              </a:rPr>
              <a:t>sparse belief updates</a:t>
            </a:r>
            <a:r>
              <a:rPr lang="en-US" dirty="0">
                <a:latin typeface="Lato" panose="020F0502020204030203" pitchFamily="34" charset="77"/>
              </a:rPr>
              <a:t> too</a:t>
            </a:r>
            <a:endParaRPr lang="en-US" b="1" dirty="0">
              <a:latin typeface="Lato" panose="020F050202020403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9736715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F519C-0EAF-A211-541A-B929527B1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More</a:t>
            </a:r>
            <a:r>
              <a:rPr lang="en-US" dirty="0"/>
              <a:t> Planning in POMDPs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BCD34-E188-D455-9A4D-88A3E5B92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/>
              <a:t>Offline Planning</a:t>
            </a:r>
            <a:endParaRPr lang="en-US" dirty="0"/>
          </a:p>
          <a:p>
            <a:r>
              <a:rPr lang="en-US" dirty="0"/>
              <a:t>Value iteration for POMDPs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Policy iteration for POMDPs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See: PBVI, Witness Algorithm</a:t>
            </a:r>
          </a:p>
          <a:p>
            <a:pPr marL="0" indent="0">
              <a:buNone/>
            </a:pPr>
            <a:r>
              <a:rPr lang="en-US" u="sng" dirty="0"/>
              <a:t>Online Planning</a:t>
            </a:r>
            <a:endParaRPr lang="en-US" dirty="0"/>
          </a:p>
          <a:p>
            <a:r>
              <a:rPr lang="en-US" dirty="0" err="1"/>
              <a:t>Expectimax</a:t>
            </a:r>
            <a:r>
              <a:rPr lang="en-US" dirty="0"/>
              <a:t> search for POMDPs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Sparse sampling for large transitions</a:t>
            </a:r>
          </a:p>
          <a:p>
            <a:r>
              <a:rPr lang="en-US" b="1" dirty="0">
                <a:solidFill>
                  <a:srgbClr val="FF0000"/>
                </a:solidFill>
              </a:rPr>
              <a:t>Bandits / MCTS for smarter exploration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See: POMCP, DESPOT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64568A-950F-5F5C-56F5-D5B9CF9A9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734CB0-77B9-A42B-65E5-CBBEBEF16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82</a:t>
            </a:fld>
            <a:endParaRPr lang="en-US"/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F7D8B481-37EE-FF1A-D1B0-36ECFE2444CB}"/>
              </a:ext>
            </a:extLst>
          </p:cNvPr>
          <p:cNvSpPr/>
          <p:nvPr/>
        </p:nvSpPr>
        <p:spPr>
          <a:xfrm>
            <a:off x="7855226" y="4759586"/>
            <a:ext cx="3061601" cy="837397"/>
          </a:xfrm>
          <a:prstGeom prst="wedgeRectCallout">
            <a:avLst>
              <a:gd name="adj1" fmla="val -56269"/>
              <a:gd name="adj2" fmla="val 14935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77"/>
              </a:rPr>
              <a:t>Key idea: store </a:t>
            </a:r>
            <a:r>
              <a:rPr lang="en-US" i="1" dirty="0">
                <a:latin typeface="Lato" panose="020F0502020204030203" pitchFamily="34" charset="77"/>
              </a:rPr>
              <a:t>histories</a:t>
            </a:r>
            <a:r>
              <a:rPr lang="en-US" dirty="0">
                <a:latin typeface="Lato" panose="020F0502020204030203" pitchFamily="34" charset="77"/>
              </a:rPr>
              <a:t> in nodes, rather than just </a:t>
            </a:r>
            <a:r>
              <a:rPr lang="en-US" i="1" dirty="0">
                <a:latin typeface="Lato" panose="020F0502020204030203" pitchFamily="34" charset="77"/>
              </a:rPr>
              <a:t>states</a:t>
            </a:r>
            <a:endParaRPr lang="en-US" b="1" dirty="0">
              <a:latin typeface="Lato" panose="020F050202020403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9298754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F519C-0EAF-A211-541A-B929527B1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More</a:t>
            </a:r>
            <a:r>
              <a:rPr lang="en-US" dirty="0"/>
              <a:t> Planning in POMDPs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BCD34-E188-D455-9A4D-88A3E5B92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/>
              <a:t>Offline Planning</a:t>
            </a:r>
            <a:endParaRPr lang="en-US" dirty="0"/>
          </a:p>
          <a:p>
            <a:r>
              <a:rPr lang="en-US" dirty="0"/>
              <a:t>Value iteration for POMDPs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Policy iteration for POMDPs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See: PBVI, Witness Algorithm</a:t>
            </a:r>
          </a:p>
          <a:p>
            <a:pPr marL="0" indent="0">
              <a:buNone/>
            </a:pPr>
            <a:r>
              <a:rPr lang="en-US" u="sng" dirty="0"/>
              <a:t>Online Planning</a:t>
            </a:r>
            <a:endParaRPr lang="en-US" dirty="0"/>
          </a:p>
          <a:p>
            <a:r>
              <a:rPr lang="en-US" dirty="0" err="1"/>
              <a:t>Expectimax</a:t>
            </a:r>
            <a:r>
              <a:rPr lang="en-US" dirty="0"/>
              <a:t> search for POMDPs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Sparse sampling for large transitions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Bandits / MCTS for smarter exploration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See: </a:t>
            </a:r>
            <a:r>
              <a:rPr lang="en-US" b="1" dirty="0">
                <a:solidFill>
                  <a:srgbClr val="FF0000"/>
                </a:solidFill>
              </a:rPr>
              <a:t>POMCP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DESPOT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64568A-950F-5F5C-56F5-D5B9CF9A9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734CB0-77B9-A42B-65E5-CBBEBEF16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83</a:t>
            </a:fld>
            <a:endParaRPr lang="en-US"/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BC6E94FC-82D3-BE1C-7A57-8C22C119344C}"/>
              </a:ext>
            </a:extLst>
          </p:cNvPr>
          <p:cNvSpPr/>
          <p:nvPr/>
        </p:nvSpPr>
        <p:spPr>
          <a:xfrm>
            <a:off x="7762461" y="5206849"/>
            <a:ext cx="2643809" cy="837397"/>
          </a:xfrm>
          <a:prstGeom prst="wedgeRectCallout">
            <a:avLst>
              <a:gd name="adj1" fmla="val -56269"/>
              <a:gd name="adj2" fmla="val 14935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77"/>
              </a:rPr>
              <a:t>Silver &amp; </a:t>
            </a:r>
            <a:r>
              <a:rPr lang="en-US" dirty="0" err="1">
                <a:latin typeface="Lato" panose="020F0502020204030203" pitchFamily="34" charset="77"/>
              </a:rPr>
              <a:t>Veness</a:t>
            </a:r>
            <a:r>
              <a:rPr lang="en-US" dirty="0">
                <a:latin typeface="Lato" panose="020F0502020204030203" pitchFamily="34" charset="77"/>
              </a:rPr>
              <a:t> (2010) </a:t>
            </a:r>
            <a:endParaRPr lang="en-US" b="1" dirty="0">
              <a:latin typeface="Lato" panose="020F050202020403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1758877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F519C-0EAF-A211-541A-B929527B1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More</a:t>
            </a:r>
            <a:r>
              <a:rPr lang="en-US" dirty="0"/>
              <a:t> Planning in POMDPs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BCD34-E188-D455-9A4D-88A3E5B92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/>
              <a:t>Offline Planning</a:t>
            </a:r>
            <a:endParaRPr lang="en-US" dirty="0"/>
          </a:p>
          <a:p>
            <a:r>
              <a:rPr lang="en-US" dirty="0"/>
              <a:t>Value iteration for POMDPs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Policy iteration for POMDPs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See: PBVI, Witness Algorithm</a:t>
            </a:r>
          </a:p>
          <a:p>
            <a:pPr marL="0" indent="0">
              <a:buNone/>
            </a:pPr>
            <a:r>
              <a:rPr lang="en-US" u="sng" dirty="0"/>
              <a:t>Online Planning</a:t>
            </a:r>
            <a:endParaRPr lang="en-US" dirty="0"/>
          </a:p>
          <a:p>
            <a:r>
              <a:rPr lang="en-US" dirty="0" err="1"/>
              <a:t>Expectimax</a:t>
            </a:r>
            <a:r>
              <a:rPr lang="en-US" dirty="0"/>
              <a:t> search for POMDPs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Sparse sampling for large transitions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Bandits / MCTS for smarter exploration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See: POMCP, </a:t>
            </a:r>
            <a:r>
              <a:rPr lang="en-US" b="1" dirty="0">
                <a:solidFill>
                  <a:srgbClr val="FF0000"/>
                </a:solidFill>
              </a:rPr>
              <a:t>DESPOT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64568A-950F-5F5C-56F5-D5B9CF9A9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734CB0-77B9-A42B-65E5-CBBEBEF16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84</a:t>
            </a:fld>
            <a:endParaRPr lang="en-US"/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0CB7D888-9E0B-B785-CA03-3A97D733FE59}"/>
              </a:ext>
            </a:extLst>
          </p:cNvPr>
          <p:cNvSpPr/>
          <p:nvPr/>
        </p:nvSpPr>
        <p:spPr>
          <a:xfrm>
            <a:off x="8153400" y="5266484"/>
            <a:ext cx="2643809" cy="837397"/>
          </a:xfrm>
          <a:prstGeom prst="wedgeRectCallout">
            <a:avLst>
              <a:gd name="adj1" fmla="val -56269"/>
              <a:gd name="adj2" fmla="val 14935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Lato" panose="020F0502020204030203" pitchFamily="34" charset="77"/>
              </a:rPr>
              <a:t>Somani</a:t>
            </a:r>
            <a:r>
              <a:rPr lang="en-US" dirty="0">
                <a:latin typeface="Lato" panose="020F0502020204030203" pitchFamily="34" charset="77"/>
              </a:rPr>
              <a:t> et al. (2013)</a:t>
            </a:r>
            <a:endParaRPr lang="en-US" b="1" dirty="0">
              <a:latin typeface="Lato" panose="020F050202020403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2608929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B8446-CE8B-A954-3B47-2196F76F3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POMDP Planning: </a:t>
            </a:r>
            <a:r>
              <a:rPr lang="en-US" b="1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6C823-2857-6FD3-1322-433DB2C58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POMDPs are </a:t>
            </a:r>
            <a:r>
              <a:rPr lang="en-US" b="1" dirty="0"/>
              <a:t>hard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POMDPs </a:t>
            </a:r>
            <a:r>
              <a:rPr lang="en-US" dirty="0">
                <a:sym typeface="Wingdings" pitchFamily="2" charset="2"/>
              </a:rPr>
              <a:t>→ </a:t>
            </a:r>
            <a:r>
              <a:rPr lang="en-US" b="1" dirty="0">
                <a:sym typeface="Wingdings" pitchFamily="2" charset="2"/>
              </a:rPr>
              <a:t>continuous-state MDPs </a:t>
            </a:r>
            <a:r>
              <a:rPr lang="en-US" dirty="0">
                <a:sym typeface="Wingdings" pitchFamily="2" charset="2"/>
              </a:rPr>
              <a:t>with structure</a:t>
            </a:r>
            <a:br>
              <a:rPr lang="en-US" dirty="0">
                <a:sym typeface="Wingdings" pitchFamily="2" charset="2"/>
              </a:rPr>
            </a:br>
            <a:endParaRPr lang="en-US" dirty="0">
              <a:sym typeface="Wingdings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Litmus test for candidate planners: </a:t>
            </a:r>
            <a:r>
              <a:rPr lang="en-US" b="1" dirty="0">
                <a:sym typeface="Wingdings" pitchFamily="2" charset="2"/>
              </a:rPr>
              <a:t>information-gathering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50DD80-00CD-D83B-7160-416A2D183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B89555-5219-DFC3-3F54-3748C4ABF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85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36EE9A-AF9B-BE1D-8905-8D989B142941}"/>
              </a:ext>
            </a:extLst>
          </p:cNvPr>
          <p:cNvSpPr txBox="1"/>
          <p:nvPr/>
        </p:nvSpPr>
        <p:spPr>
          <a:xfrm>
            <a:off x="2165131" y="5222906"/>
            <a:ext cx="78617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" panose="020F0502020204030203" pitchFamily="34" charset="77"/>
              </a:rPr>
              <a:t>For more, highly recommend: </a:t>
            </a:r>
            <a:r>
              <a:rPr lang="en-US" sz="2400" dirty="0">
                <a:latin typeface="Lato" panose="020F0502020204030203" pitchFamily="34" charset="77"/>
                <a:hlinkClick r:id="rId2"/>
              </a:rPr>
              <a:t>https://</a:t>
            </a:r>
            <a:r>
              <a:rPr lang="en-US" sz="2400" dirty="0" err="1">
                <a:latin typeface="Lato" panose="020F0502020204030203" pitchFamily="34" charset="77"/>
                <a:hlinkClick r:id="rId2"/>
              </a:rPr>
              <a:t>pomdp.org</a:t>
            </a:r>
            <a:r>
              <a:rPr lang="en-US" sz="2400" dirty="0">
                <a:latin typeface="Lato" panose="020F0502020204030203" pitchFamily="34" charset="77"/>
                <a:hlinkClick r:id="rId2"/>
              </a:rPr>
              <a:t>/</a:t>
            </a:r>
            <a:endParaRPr lang="en-US" sz="2400" dirty="0">
              <a:latin typeface="Lato" panose="020F050202020403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74528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778F9-5DD8-9B5E-F3DF-33A2115A4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Hidden Markov Model (HMM)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E52D1-735B-CE6A-20A6-2C5A4791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Tom Silver - Princeton University - Fall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43E47-405E-F838-FA5A-BF8133CD5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60099-932A-9345-A983-616282D95534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3D358929-57AB-3CBF-94FE-1BEA979F59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HMM</a:t>
                </a:r>
                <a:r>
                  <a:rPr lang="en-US" dirty="0"/>
                  <a:t>: sequence of random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,…,  </m:t>
                    </m:r>
                  </m:oMath>
                </a14:m>
                <a:r>
                  <a:rPr lang="en-US" dirty="0"/>
                  <a:t>with domain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dirty="0"/>
                  <a:t> and random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,…, </m:t>
                    </m:r>
                  </m:oMath>
                </a14:m>
                <a:r>
                  <a:rPr lang="en-US" dirty="0"/>
                  <a:t>with domain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err="1"/>
                  <a:t>s.t.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  </a:t>
                </a:r>
                <a:br>
                  <a:rPr lang="en-US" dirty="0"/>
                </a:br>
                <a:endParaRPr lang="en-US" i="1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,…,</m:t>
                    </m:r>
                  </m:oMath>
                </a14:m>
                <a:r>
                  <a:rPr lang="en-US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  <m:nary>
                      <m:naryPr>
                        <m:chr m:val="∏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3D358929-57AB-3CBF-94FE-1BEA979F59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206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0C4444F5-9B6E-E31F-6529-193C29FF21A8}"/>
              </a:ext>
            </a:extLst>
          </p:cNvPr>
          <p:cNvSpPr/>
          <p:nvPr/>
        </p:nvSpPr>
        <p:spPr>
          <a:xfrm>
            <a:off x="4803530" y="4358487"/>
            <a:ext cx="2584939" cy="641407"/>
          </a:xfrm>
          <a:prstGeom prst="wedgeRectCallout">
            <a:avLst>
              <a:gd name="adj1" fmla="val 24664"/>
              <a:gd name="adj2" fmla="val -7199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77"/>
              </a:rPr>
              <a:t>Initial state distribution</a:t>
            </a: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D9190587-7F8A-A7DB-7B75-9444EDE035EC}"/>
              </a:ext>
            </a:extLst>
          </p:cNvPr>
          <p:cNvSpPr/>
          <p:nvPr/>
        </p:nvSpPr>
        <p:spPr>
          <a:xfrm>
            <a:off x="7609635" y="4358487"/>
            <a:ext cx="2066193" cy="641407"/>
          </a:xfrm>
          <a:prstGeom prst="wedgeRectCallout">
            <a:avLst>
              <a:gd name="adj1" fmla="val -12524"/>
              <a:gd name="adj2" fmla="val -7930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77"/>
              </a:rPr>
              <a:t>Transition model</a:t>
            </a:r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6FC9BE33-55BF-5E6A-ABCF-413DF5BF2DE7}"/>
              </a:ext>
            </a:extLst>
          </p:cNvPr>
          <p:cNvSpPr/>
          <p:nvPr/>
        </p:nvSpPr>
        <p:spPr>
          <a:xfrm>
            <a:off x="9778404" y="4358486"/>
            <a:ext cx="2167411" cy="641407"/>
          </a:xfrm>
          <a:prstGeom prst="wedgeRectCallout">
            <a:avLst>
              <a:gd name="adj1" fmla="val -32536"/>
              <a:gd name="adj2" fmla="val -7930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Lato" panose="020F0502020204030203" pitchFamily="34" charset="77"/>
              </a:rPr>
              <a:t>Observation model</a:t>
            </a:r>
          </a:p>
        </p:txBody>
      </p:sp>
    </p:spTree>
    <p:extLst>
      <p:ext uri="{BB962C8B-B14F-4D97-AF65-F5344CB8AC3E}">
        <p14:creationId xmlns:p14="http://schemas.microsoft.com/office/powerpoint/2010/main" val="80215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15666</TotalTime>
  <Words>4576</Words>
  <Application>Microsoft Macintosh PowerPoint</Application>
  <PresentationFormat>Widescreen</PresentationFormat>
  <Paragraphs>1134</Paragraphs>
  <Slides>85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1" baseType="lpstr">
      <vt:lpstr>Arial</vt:lpstr>
      <vt:lpstr>Calibri</vt:lpstr>
      <vt:lpstr>Cambria Math</vt:lpstr>
      <vt:lpstr>Century Schoolbook</vt:lpstr>
      <vt:lpstr>Lato</vt:lpstr>
      <vt:lpstr>Office Theme</vt:lpstr>
      <vt:lpstr>(First, let’s finish off MCTS…)</vt:lpstr>
      <vt:lpstr>Planning with Partial Observability</vt:lpstr>
      <vt:lpstr>PowerPoint Presentation</vt:lpstr>
      <vt:lpstr>Building Toward POMDPs</vt:lpstr>
      <vt:lpstr>PowerPoint Presentation</vt:lpstr>
      <vt:lpstr>Hidden Markov Model (HMM)</vt:lpstr>
      <vt:lpstr>Hidden Markov Model (HMM)</vt:lpstr>
      <vt:lpstr>Hidden Markov Model (HMM)</vt:lpstr>
      <vt:lpstr>Hidden Markov Model (HMM)</vt:lpstr>
      <vt:lpstr>Hidden Markov Model (HMM)</vt:lpstr>
      <vt:lpstr>Example</vt:lpstr>
      <vt:lpstr>HMM Inference: Filtering</vt:lpstr>
      <vt:lpstr>HMM Inference: Filtering</vt:lpstr>
      <vt:lpstr>HMM Inference: Filtering</vt:lpstr>
      <vt:lpstr>HMM Inference: Filtering</vt:lpstr>
      <vt:lpstr>HMM Example: Moody Friend</vt:lpstr>
      <vt:lpstr>PowerPoint Presentation</vt:lpstr>
      <vt:lpstr>Practice On Your Own: Compute b_(t+1)Given Next Observation: ☹️</vt:lpstr>
      <vt:lpstr>PowerPoint Presentation</vt:lpstr>
      <vt:lpstr>PowerPoint Presentation</vt:lpstr>
      <vt:lpstr>PowerPoint Presentation</vt:lpstr>
      <vt:lpstr>PowerPoint Presentation</vt:lpstr>
      <vt:lpstr>Partially Observable MDP (POMDP)</vt:lpstr>
      <vt:lpstr>Partially Observable MDP (POMDP)</vt:lpstr>
      <vt:lpstr>Partially Observable MDP (POMDP)</vt:lpstr>
      <vt:lpstr>Partially Observable MDP (POMDP)</vt:lpstr>
      <vt:lpstr>POMDP Influence Diagram</vt:lpstr>
      <vt:lpstr>Things Carried Over from MDP Land</vt:lpstr>
      <vt:lpstr>POMDP State Estimation</vt:lpstr>
      <vt:lpstr>Example: Treasure Hunt</vt:lpstr>
      <vt:lpstr>Example: Treasure Hunt</vt:lpstr>
      <vt:lpstr>Planning in POMDPs</vt:lpstr>
      <vt:lpstr>Planning in POMDPs</vt:lpstr>
      <vt:lpstr>POMDP Planning Online (In the Wild)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POMDP → Belief MDP</vt:lpstr>
      <vt:lpstr>POMDP → Belief MDP</vt:lpstr>
      <vt:lpstr>POMDP → Belief MDP</vt:lpstr>
      <vt:lpstr>POMDP → Belief MDP</vt:lpstr>
      <vt:lpstr>POMDP → Belief MDP</vt:lpstr>
      <vt:lpstr>POMDP → Belief MDP</vt:lpstr>
      <vt:lpstr>POMDP → Belief MDP</vt:lpstr>
      <vt:lpstr>POMDP → Belief MDP</vt:lpstr>
      <vt:lpstr>POMDP → Belief MDP</vt:lpstr>
      <vt:lpstr>https://github.com/rpmml/rpmml-code/blob/main/scripts/treasure_hunt_pomdp_walkthrough.py </vt:lpstr>
      <vt:lpstr>POMDP Expectimax 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Completing the Expectimax Agent</vt:lpstr>
      <vt:lpstr>Example: Home Inspection</vt:lpstr>
      <vt:lpstr>Planning in POMDPs</vt:lpstr>
      <vt:lpstr>POMDP Planning Offline (In the Factory)</vt:lpstr>
      <vt:lpstr>A Stupidest Possible Algorithm</vt:lpstr>
      <vt:lpstr>Another Stupidest Possible Algorithm</vt:lpstr>
      <vt:lpstr>Another Stupidest Possible Algorithm</vt:lpstr>
      <vt:lpstr>Policy Trees</vt:lpstr>
      <vt:lpstr>Another Stupidest Possible Algorithm</vt:lpstr>
      <vt:lpstr>Another Stupidest Possible Algorithm</vt:lpstr>
      <vt:lpstr>POMDP Policy Tree Evaluation</vt:lpstr>
      <vt:lpstr>POMDP Policy Tree Evaluation</vt:lpstr>
      <vt:lpstr>POMDP Policy Tree Evaluation</vt:lpstr>
      <vt:lpstr>POMP Value Functions Have Special Structure</vt:lpstr>
      <vt:lpstr>Example: 2-State POMDP</vt:lpstr>
      <vt:lpstr>Example: Toy POMDP </vt:lpstr>
      <vt:lpstr>Recall: Value Iteration in MDPs</vt:lpstr>
      <vt:lpstr>Extending This Intuition To POMDPs</vt:lpstr>
      <vt:lpstr>Value Iteration Intuition</vt:lpstr>
      <vt:lpstr>More Planning in POMDPs</vt:lpstr>
      <vt:lpstr>More Planning in POMDPs</vt:lpstr>
      <vt:lpstr>More Planning in POMDPs</vt:lpstr>
      <vt:lpstr>More Planning in POMDPs</vt:lpstr>
      <vt:lpstr>More Planning in POMDPs</vt:lpstr>
      <vt:lpstr>More Planning in POMDPs</vt:lpstr>
      <vt:lpstr>More Planning in POMDPs</vt:lpstr>
      <vt:lpstr>POMDP Planning: 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Scott Silver</dc:creator>
  <cp:lastModifiedBy>Thomas Scott Silver</cp:lastModifiedBy>
  <cp:revision>780</cp:revision>
  <dcterms:created xsi:type="dcterms:W3CDTF">2021-09-25T14:32:34Z</dcterms:created>
  <dcterms:modified xsi:type="dcterms:W3CDTF">2025-09-15T21:27:48Z</dcterms:modified>
</cp:coreProperties>
</file>