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6"/>
  </p:notesMasterIdLst>
  <p:sldIdLst>
    <p:sldId id="256" r:id="rId2"/>
    <p:sldId id="529" r:id="rId3"/>
    <p:sldId id="530" r:id="rId4"/>
    <p:sldId id="376" r:id="rId5"/>
    <p:sldId id="470" r:id="rId6"/>
    <p:sldId id="471" r:id="rId7"/>
    <p:sldId id="407" r:id="rId8"/>
    <p:sldId id="408" r:id="rId9"/>
    <p:sldId id="472" r:id="rId10"/>
    <p:sldId id="473" r:id="rId11"/>
    <p:sldId id="418" r:id="rId12"/>
    <p:sldId id="377" r:id="rId13"/>
    <p:sldId id="479" r:id="rId14"/>
    <p:sldId id="480" r:id="rId15"/>
    <p:sldId id="417" r:id="rId16"/>
    <p:sldId id="419" r:id="rId17"/>
    <p:sldId id="475" r:id="rId18"/>
    <p:sldId id="476" r:id="rId19"/>
    <p:sldId id="477" r:id="rId20"/>
    <p:sldId id="478" r:id="rId21"/>
    <p:sldId id="334" r:id="rId22"/>
    <p:sldId id="498" r:id="rId23"/>
    <p:sldId id="499" r:id="rId24"/>
    <p:sldId id="500" r:id="rId25"/>
    <p:sldId id="506" r:id="rId26"/>
    <p:sldId id="502" r:id="rId27"/>
    <p:sldId id="503" r:id="rId28"/>
    <p:sldId id="504" r:id="rId29"/>
    <p:sldId id="505"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0" r:id="rId44"/>
    <p:sldId id="521" r:id="rId45"/>
    <p:sldId id="522" r:id="rId46"/>
    <p:sldId id="523" r:id="rId47"/>
    <p:sldId id="524" r:id="rId48"/>
    <p:sldId id="525" r:id="rId49"/>
    <p:sldId id="526" r:id="rId50"/>
    <p:sldId id="486" r:id="rId51"/>
    <p:sldId id="487" r:id="rId52"/>
    <p:sldId id="488" r:id="rId53"/>
    <p:sldId id="489" r:id="rId54"/>
    <p:sldId id="490" r:id="rId55"/>
    <p:sldId id="492" r:id="rId56"/>
    <p:sldId id="493" r:id="rId57"/>
    <p:sldId id="494" r:id="rId58"/>
    <p:sldId id="495" r:id="rId59"/>
    <p:sldId id="496" r:id="rId60"/>
    <p:sldId id="497" r:id="rId61"/>
    <p:sldId id="481" r:id="rId62"/>
    <p:sldId id="483" r:id="rId63"/>
    <p:sldId id="527" r:id="rId64"/>
    <p:sldId id="528" r:id="rId65"/>
    <p:sldId id="485" r:id="rId66"/>
    <p:sldId id="543" r:id="rId67"/>
    <p:sldId id="544" r:id="rId68"/>
    <p:sldId id="547" r:id="rId69"/>
    <p:sldId id="546" r:id="rId70"/>
    <p:sldId id="548" r:id="rId71"/>
    <p:sldId id="545" r:id="rId72"/>
    <p:sldId id="549" r:id="rId73"/>
    <p:sldId id="550" r:id="rId74"/>
    <p:sldId id="551"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p:restoredTop sz="94951"/>
  </p:normalViewPr>
  <p:slideViewPr>
    <p:cSldViewPr snapToGrid="0" snapToObjects="1">
      <p:cViewPr varScale="1">
        <p:scale>
          <a:sx n="135" d="100"/>
          <a:sy n="135"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1B052-F350-6C49-8540-DBABB9517F3C}"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7592C-5757-414F-837F-C7B2A1277DA6}" type="slidenum">
              <a:rPr lang="en-US" smtClean="0"/>
              <a:t>‹#›</a:t>
            </a:fld>
            <a:endParaRPr lang="en-US"/>
          </a:p>
        </p:txBody>
      </p:sp>
    </p:spTree>
    <p:extLst>
      <p:ext uri="{BB962C8B-B14F-4D97-AF65-F5344CB8AC3E}">
        <p14:creationId xmlns:p14="http://schemas.microsoft.com/office/powerpoint/2010/main" val="1930824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541-33F1-3B43-97A9-16C94C39524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8C8A761-097B-E341-8B36-B14B3F4FA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AA15E97-5409-CD48-9965-2116F007F439}"/>
              </a:ext>
            </a:extLst>
          </p:cNvPr>
          <p:cNvSpPr>
            <a:spLocks noGrp="1"/>
          </p:cNvSpPr>
          <p:nvPr>
            <p:ph type="dt" sz="half" idx="10"/>
          </p:nvPr>
        </p:nvSpPr>
        <p:spPr/>
        <p:txBody>
          <a:bodyPr/>
          <a:lstStyle/>
          <a:p>
            <a:r>
              <a:rPr lang="en-US"/>
              <a:t>Fall 2021</a:t>
            </a:r>
            <a:endParaRPr lang="en-US" dirty="0"/>
          </a:p>
        </p:txBody>
      </p:sp>
      <p:sp>
        <p:nvSpPr>
          <p:cNvPr id="5" name="Footer Placeholder 4">
            <a:extLst>
              <a:ext uri="{FF2B5EF4-FFF2-40B4-BE49-F238E27FC236}">
                <a16:creationId xmlns:a16="http://schemas.microsoft.com/office/drawing/2014/main" id="{6A30C778-9AA3-A743-99B8-1D518C373BAD}"/>
              </a:ext>
            </a:extLst>
          </p:cNvPr>
          <p:cNvSpPr>
            <a:spLocks noGrp="1"/>
          </p:cNvSpPr>
          <p:nvPr>
            <p:ph type="ftr" sz="quarter" idx="11"/>
          </p:nvPr>
        </p:nvSpPr>
        <p:spPr/>
        <p:txBody>
          <a:bodyPr/>
          <a:lstStyle/>
          <a:p>
            <a:r>
              <a:rPr lang="en-US"/>
              <a:t>Tom Silver - Princeton University - Fall 2025</a:t>
            </a:r>
            <a:endParaRPr lang="en-US" dirty="0"/>
          </a:p>
        </p:txBody>
      </p:sp>
      <p:sp>
        <p:nvSpPr>
          <p:cNvPr id="6" name="Slide Number Placeholder 5">
            <a:extLst>
              <a:ext uri="{FF2B5EF4-FFF2-40B4-BE49-F238E27FC236}">
                <a16:creationId xmlns:a16="http://schemas.microsoft.com/office/drawing/2014/main" id="{77001A43-8629-1246-9EE4-D603AD38FBD1}"/>
              </a:ext>
            </a:extLst>
          </p:cNvPr>
          <p:cNvSpPr>
            <a:spLocks noGrp="1"/>
          </p:cNvSpPr>
          <p:nvPr>
            <p:ph type="sldNum" sz="quarter" idx="12"/>
          </p:nvPr>
        </p:nvSpPr>
        <p:spPr/>
        <p:txBody>
          <a:bodyPr/>
          <a:lstStyle/>
          <a:p>
            <a:fld id="{A2060099-932A-9345-A983-616282D95534}" type="slidenum">
              <a:rPr lang="en-US" smtClean="0"/>
              <a:t>‹#›</a:t>
            </a:fld>
            <a:endParaRPr lang="en-US" dirty="0"/>
          </a:p>
        </p:txBody>
      </p:sp>
    </p:spTree>
    <p:extLst>
      <p:ext uri="{BB962C8B-B14F-4D97-AF65-F5344CB8AC3E}">
        <p14:creationId xmlns:p14="http://schemas.microsoft.com/office/powerpoint/2010/main" val="742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6C65-DDDA-0E4D-A6DC-AE7AB59E41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1B49E-E508-9B4B-BDEE-6D50697C0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49EEA-EA1C-7646-99AC-3A022392704F}"/>
              </a:ext>
            </a:extLst>
          </p:cNvPr>
          <p:cNvSpPr>
            <a:spLocks noGrp="1"/>
          </p:cNvSpPr>
          <p:nvPr>
            <p:ph type="dt" sz="half" idx="10"/>
          </p:nvPr>
        </p:nvSpPr>
        <p:spPr/>
        <p:txBody>
          <a:bodyPr/>
          <a:lstStyle/>
          <a:p>
            <a:r>
              <a:rPr lang="en-US"/>
              <a:t>Fall 2021</a:t>
            </a:r>
          </a:p>
        </p:txBody>
      </p:sp>
      <p:sp>
        <p:nvSpPr>
          <p:cNvPr id="5" name="Footer Placeholder 4">
            <a:extLst>
              <a:ext uri="{FF2B5EF4-FFF2-40B4-BE49-F238E27FC236}">
                <a16:creationId xmlns:a16="http://schemas.microsoft.com/office/drawing/2014/main" id="{E8A03179-E549-204A-AA81-EEF7C93A6C85}"/>
              </a:ext>
            </a:extLst>
          </p:cNvPr>
          <p:cNvSpPr>
            <a:spLocks noGrp="1"/>
          </p:cNvSpPr>
          <p:nvPr>
            <p:ph type="ftr" sz="quarter" idx="11"/>
          </p:nvPr>
        </p:nvSpPr>
        <p:spPr/>
        <p:txBody>
          <a:bodyPr/>
          <a:lstStyle/>
          <a:p>
            <a:r>
              <a:rPr lang="en-US"/>
              <a:t>Tom Silver - Princeton University - Fall 2025</a:t>
            </a:r>
          </a:p>
        </p:txBody>
      </p:sp>
      <p:sp>
        <p:nvSpPr>
          <p:cNvPr id="6" name="Slide Number Placeholder 5">
            <a:extLst>
              <a:ext uri="{FF2B5EF4-FFF2-40B4-BE49-F238E27FC236}">
                <a16:creationId xmlns:a16="http://schemas.microsoft.com/office/drawing/2014/main" id="{14069AD9-97CE-3D48-9E51-A2E4C86AAF40}"/>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324707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411BB3-78FF-FC48-914D-4E0987A135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C6EC77-646E-214A-BF29-5460744BF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E0E24-D0B6-504D-BFEC-786D6092FA7D}"/>
              </a:ext>
            </a:extLst>
          </p:cNvPr>
          <p:cNvSpPr>
            <a:spLocks noGrp="1"/>
          </p:cNvSpPr>
          <p:nvPr>
            <p:ph type="dt" sz="half" idx="10"/>
          </p:nvPr>
        </p:nvSpPr>
        <p:spPr/>
        <p:txBody>
          <a:bodyPr/>
          <a:lstStyle/>
          <a:p>
            <a:r>
              <a:rPr lang="en-US"/>
              <a:t>Fall 2021</a:t>
            </a:r>
          </a:p>
        </p:txBody>
      </p:sp>
      <p:sp>
        <p:nvSpPr>
          <p:cNvPr id="5" name="Footer Placeholder 4">
            <a:extLst>
              <a:ext uri="{FF2B5EF4-FFF2-40B4-BE49-F238E27FC236}">
                <a16:creationId xmlns:a16="http://schemas.microsoft.com/office/drawing/2014/main" id="{BF23EB5B-1168-A84B-888B-508EA9A37E1F}"/>
              </a:ext>
            </a:extLst>
          </p:cNvPr>
          <p:cNvSpPr>
            <a:spLocks noGrp="1"/>
          </p:cNvSpPr>
          <p:nvPr>
            <p:ph type="ftr" sz="quarter" idx="11"/>
          </p:nvPr>
        </p:nvSpPr>
        <p:spPr/>
        <p:txBody>
          <a:bodyPr/>
          <a:lstStyle/>
          <a:p>
            <a:r>
              <a:rPr lang="en-US"/>
              <a:t>Tom Silver - Princeton University - Fall 2025</a:t>
            </a:r>
          </a:p>
        </p:txBody>
      </p:sp>
      <p:sp>
        <p:nvSpPr>
          <p:cNvPr id="6" name="Slide Number Placeholder 5">
            <a:extLst>
              <a:ext uri="{FF2B5EF4-FFF2-40B4-BE49-F238E27FC236}">
                <a16:creationId xmlns:a16="http://schemas.microsoft.com/office/drawing/2014/main" id="{0251BEA7-3C35-E842-A920-13A099C42EBC}"/>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407559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5705-A638-F34C-A8CC-D32770BF1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45A4F-A27A-4240-9F19-63D525674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3C196-ADC3-714A-8EE6-F8DDB0AFCE82}"/>
              </a:ext>
            </a:extLst>
          </p:cNvPr>
          <p:cNvSpPr>
            <a:spLocks noGrp="1"/>
          </p:cNvSpPr>
          <p:nvPr>
            <p:ph type="dt" sz="half" idx="10"/>
          </p:nvPr>
        </p:nvSpPr>
        <p:spPr/>
        <p:txBody>
          <a:bodyPr/>
          <a:lstStyle/>
          <a:p>
            <a:r>
              <a:rPr lang="en-US"/>
              <a:t>Fall 2021</a:t>
            </a:r>
          </a:p>
        </p:txBody>
      </p:sp>
      <p:sp>
        <p:nvSpPr>
          <p:cNvPr id="5" name="Footer Placeholder 4">
            <a:extLst>
              <a:ext uri="{FF2B5EF4-FFF2-40B4-BE49-F238E27FC236}">
                <a16:creationId xmlns:a16="http://schemas.microsoft.com/office/drawing/2014/main" id="{5BFEBFC4-2634-8645-98CC-B1F37E9DFC41}"/>
              </a:ext>
            </a:extLst>
          </p:cNvPr>
          <p:cNvSpPr>
            <a:spLocks noGrp="1"/>
          </p:cNvSpPr>
          <p:nvPr>
            <p:ph type="ftr" sz="quarter" idx="11"/>
          </p:nvPr>
        </p:nvSpPr>
        <p:spPr/>
        <p:txBody>
          <a:bodyPr/>
          <a:lstStyle/>
          <a:p>
            <a:r>
              <a:rPr lang="en-US"/>
              <a:t>Tom Silver - Princeton University - Fall 2025</a:t>
            </a:r>
          </a:p>
        </p:txBody>
      </p:sp>
      <p:sp>
        <p:nvSpPr>
          <p:cNvPr id="6" name="Slide Number Placeholder 5">
            <a:extLst>
              <a:ext uri="{FF2B5EF4-FFF2-40B4-BE49-F238E27FC236}">
                <a16:creationId xmlns:a16="http://schemas.microsoft.com/office/drawing/2014/main" id="{AC398A1C-B0B0-364E-B25F-E9304D847B57}"/>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408390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A50F-4324-5C4E-B01B-97021792D1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7E194-D78F-AB4D-84E1-DF0C41F03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3B318-2D8A-CD4D-9A10-1B6DAADD6C80}"/>
              </a:ext>
            </a:extLst>
          </p:cNvPr>
          <p:cNvSpPr>
            <a:spLocks noGrp="1"/>
          </p:cNvSpPr>
          <p:nvPr>
            <p:ph type="dt" sz="half" idx="10"/>
          </p:nvPr>
        </p:nvSpPr>
        <p:spPr/>
        <p:txBody>
          <a:bodyPr/>
          <a:lstStyle/>
          <a:p>
            <a:r>
              <a:rPr lang="en-US"/>
              <a:t>Fall 2021</a:t>
            </a:r>
          </a:p>
        </p:txBody>
      </p:sp>
      <p:sp>
        <p:nvSpPr>
          <p:cNvPr id="5" name="Footer Placeholder 4">
            <a:extLst>
              <a:ext uri="{FF2B5EF4-FFF2-40B4-BE49-F238E27FC236}">
                <a16:creationId xmlns:a16="http://schemas.microsoft.com/office/drawing/2014/main" id="{786257D9-8B3C-1945-9B15-BDE1EACEC2CF}"/>
              </a:ext>
            </a:extLst>
          </p:cNvPr>
          <p:cNvSpPr>
            <a:spLocks noGrp="1"/>
          </p:cNvSpPr>
          <p:nvPr>
            <p:ph type="ftr" sz="quarter" idx="11"/>
          </p:nvPr>
        </p:nvSpPr>
        <p:spPr/>
        <p:txBody>
          <a:bodyPr/>
          <a:lstStyle/>
          <a:p>
            <a:r>
              <a:rPr lang="en-US"/>
              <a:t>Tom Silver - Princeton University - Fall 2025</a:t>
            </a:r>
          </a:p>
        </p:txBody>
      </p:sp>
      <p:sp>
        <p:nvSpPr>
          <p:cNvPr id="6" name="Slide Number Placeholder 5">
            <a:extLst>
              <a:ext uri="{FF2B5EF4-FFF2-40B4-BE49-F238E27FC236}">
                <a16:creationId xmlns:a16="http://schemas.microsoft.com/office/drawing/2014/main" id="{5B9AA415-26CC-7449-A8C5-670C3E2D721F}"/>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23689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5588-E7DE-8749-874E-4CBE93AF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729E8-84DA-8642-AC0E-46E821448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14C91-5FB0-514F-A5CE-B70E272D6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DF8BB-3242-FB44-B5FA-ED92CB4A7438}"/>
              </a:ext>
            </a:extLst>
          </p:cNvPr>
          <p:cNvSpPr>
            <a:spLocks noGrp="1"/>
          </p:cNvSpPr>
          <p:nvPr>
            <p:ph type="dt" sz="half" idx="10"/>
          </p:nvPr>
        </p:nvSpPr>
        <p:spPr/>
        <p:txBody>
          <a:bodyPr/>
          <a:lstStyle/>
          <a:p>
            <a:r>
              <a:rPr lang="en-US"/>
              <a:t>Fall 2021</a:t>
            </a:r>
          </a:p>
        </p:txBody>
      </p:sp>
      <p:sp>
        <p:nvSpPr>
          <p:cNvPr id="6" name="Footer Placeholder 5">
            <a:extLst>
              <a:ext uri="{FF2B5EF4-FFF2-40B4-BE49-F238E27FC236}">
                <a16:creationId xmlns:a16="http://schemas.microsoft.com/office/drawing/2014/main" id="{0C9C2143-F8CB-9148-8117-188EA7D60CC3}"/>
              </a:ext>
            </a:extLst>
          </p:cNvPr>
          <p:cNvSpPr>
            <a:spLocks noGrp="1"/>
          </p:cNvSpPr>
          <p:nvPr>
            <p:ph type="ftr" sz="quarter" idx="11"/>
          </p:nvPr>
        </p:nvSpPr>
        <p:spPr/>
        <p:txBody>
          <a:bodyPr/>
          <a:lstStyle/>
          <a:p>
            <a:r>
              <a:rPr lang="en-US"/>
              <a:t>Tom Silver - Princeton University - Fall 2025</a:t>
            </a:r>
          </a:p>
        </p:txBody>
      </p:sp>
      <p:sp>
        <p:nvSpPr>
          <p:cNvPr id="7" name="Slide Number Placeholder 6">
            <a:extLst>
              <a:ext uri="{FF2B5EF4-FFF2-40B4-BE49-F238E27FC236}">
                <a16:creationId xmlns:a16="http://schemas.microsoft.com/office/drawing/2014/main" id="{9A342A7B-B655-7543-A3D9-BB0662AE880D}"/>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386537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2902-3371-6B41-928A-89D082EB69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D9BF00-7D13-7E44-8484-E16DCF660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805B1E-F4E3-8A49-A76D-56EF85F06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66F031-FF27-5C4E-B3BE-857218696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15255-E64F-B544-8223-503C17ECD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11B177-F03E-FB4E-8CBB-5A2FD3547EC2}"/>
              </a:ext>
            </a:extLst>
          </p:cNvPr>
          <p:cNvSpPr>
            <a:spLocks noGrp="1"/>
          </p:cNvSpPr>
          <p:nvPr>
            <p:ph type="dt" sz="half" idx="10"/>
          </p:nvPr>
        </p:nvSpPr>
        <p:spPr/>
        <p:txBody>
          <a:bodyPr/>
          <a:lstStyle/>
          <a:p>
            <a:r>
              <a:rPr lang="en-US"/>
              <a:t>Fall 2021</a:t>
            </a:r>
          </a:p>
        </p:txBody>
      </p:sp>
      <p:sp>
        <p:nvSpPr>
          <p:cNvPr id="8" name="Footer Placeholder 7">
            <a:extLst>
              <a:ext uri="{FF2B5EF4-FFF2-40B4-BE49-F238E27FC236}">
                <a16:creationId xmlns:a16="http://schemas.microsoft.com/office/drawing/2014/main" id="{7D499ED0-35B7-C644-8936-E1E6E4BC3838}"/>
              </a:ext>
            </a:extLst>
          </p:cNvPr>
          <p:cNvSpPr>
            <a:spLocks noGrp="1"/>
          </p:cNvSpPr>
          <p:nvPr>
            <p:ph type="ftr" sz="quarter" idx="11"/>
          </p:nvPr>
        </p:nvSpPr>
        <p:spPr/>
        <p:txBody>
          <a:bodyPr/>
          <a:lstStyle/>
          <a:p>
            <a:r>
              <a:rPr lang="en-US"/>
              <a:t>Tom Silver - Princeton University - Fall 2025</a:t>
            </a:r>
          </a:p>
        </p:txBody>
      </p:sp>
      <p:sp>
        <p:nvSpPr>
          <p:cNvPr id="9" name="Slide Number Placeholder 8">
            <a:extLst>
              <a:ext uri="{FF2B5EF4-FFF2-40B4-BE49-F238E27FC236}">
                <a16:creationId xmlns:a16="http://schemas.microsoft.com/office/drawing/2014/main" id="{14D9463A-8C96-644D-8C20-E07CA5F61C74}"/>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219142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1D63-45D9-724C-88CB-5A43279F85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716509-221A-A241-9BA0-9D8E24A1C179}"/>
              </a:ext>
            </a:extLst>
          </p:cNvPr>
          <p:cNvSpPr>
            <a:spLocks noGrp="1"/>
          </p:cNvSpPr>
          <p:nvPr>
            <p:ph type="dt" sz="half" idx="10"/>
          </p:nvPr>
        </p:nvSpPr>
        <p:spPr/>
        <p:txBody>
          <a:bodyPr/>
          <a:lstStyle/>
          <a:p>
            <a:r>
              <a:rPr lang="en-US"/>
              <a:t>Fall 2021</a:t>
            </a:r>
          </a:p>
        </p:txBody>
      </p:sp>
      <p:sp>
        <p:nvSpPr>
          <p:cNvPr id="4" name="Footer Placeholder 3">
            <a:extLst>
              <a:ext uri="{FF2B5EF4-FFF2-40B4-BE49-F238E27FC236}">
                <a16:creationId xmlns:a16="http://schemas.microsoft.com/office/drawing/2014/main" id="{7D346868-B2F3-9043-8E58-3BEFACC7B661}"/>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133FCDBF-BDED-E04F-9D10-4E2240480F87}"/>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56175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31E256-0F26-6649-BC1C-B5EB8552E41E}"/>
              </a:ext>
            </a:extLst>
          </p:cNvPr>
          <p:cNvSpPr>
            <a:spLocks noGrp="1"/>
          </p:cNvSpPr>
          <p:nvPr>
            <p:ph type="dt" sz="half" idx="10"/>
          </p:nvPr>
        </p:nvSpPr>
        <p:spPr/>
        <p:txBody>
          <a:bodyPr/>
          <a:lstStyle/>
          <a:p>
            <a:r>
              <a:rPr lang="en-US"/>
              <a:t>Fall 2021</a:t>
            </a:r>
          </a:p>
        </p:txBody>
      </p:sp>
      <p:sp>
        <p:nvSpPr>
          <p:cNvPr id="3" name="Footer Placeholder 2">
            <a:extLst>
              <a:ext uri="{FF2B5EF4-FFF2-40B4-BE49-F238E27FC236}">
                <a16:creationId xmlns:a16="http://schemas.microsoft.com/office/drawing/2014/main" id="{460535BB-423B-F440-AEA2-84108E650E67}"/>
              </a:ext>
            </a:extLst>
          </p:cNvPr>
          <p:cNvSpPr>
            <a:spLocks noGrp="1"/>
          </p:cNvSpPr>
          <p:nvPr>
            <p:ph type="ftr" sz="quarter" idx="11"/>
          </p:nvPr>
        </p:nvSpPr>
        <p:spPr/>
        <p:txBody>
          <a:bodyPr/>
          <a:lstStyle/>
          <a:p>
            <a:r>
              <a:rPr lang="en-US"/>
              <a:t>Tom Silver - Princeton University - Fall 2025</a:t>
            </a:r>
          </a:p>
        </p:txBody>
      </p:sp>
      <p:sp>
        <p:nvSpPr>
          <p:cNvPr id="4" name="Slide Number Placeholder 3">
            <a:extLst>
              <a:ext uri="{FF2B5EF4-FFF2-40B4-BE49-F238E27FC236}">
                <a16:creationId xmlns:a16="http://schemas.microsoft.com/office/drawing/2014/main" id="{6D040168-BBEF-AA49-BD04-7FDFA84AD307}"/>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10721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401F-6C4A-1B4F-82FC-20E41990C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2F7B3C-EBD8-6940-8EBE-2B285B35F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9908F0-3B92-5848-82FE-FA513F27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FB407-FF9C-6F42-90A7-0E4BC81D03F2}"/>
              </a:ext>
            </a:extLst>
          </p:cNvPr>
          <p:cNvSpPr>
            <a:spLocks noGrp="1"/>
          </p:cNvSpPr>
          <p:nvPr>
            <p:ph type="dt" sz="half" idx="10"/>
          </p:nvPr>
        </p:nvSpPr>
        <p:spPr/>
        <p:txBody>
          <a:bodyPr/>
          <a:lstStyle/>
          <a:p>
            <a:r>
              <a:rPr lang="en-US"/>
              <a:t>Fall 2021</a:t>
            </a:r>
          </a:p>
        </p:txBody>
      </p:sp>
      <p:sp>
        <p:nvSpPr>
          <p:cNvPr id="6" name="Footer Placeholder 5">
            <a:extLst>
              <a:ext uri="{FF2B5EF4-FFF2-40B4-BE49-F238E27FC236}">
                <a16:creationId xmlns:a16="http://schemas.microsoft.com/office/drawing/2014/main" id="{D2E9ADAF-68F7-D54C-87EF-4232FF469123}"/>
              </a:ext>
            </a:extLst>
          </p:cNvPr>
          <p:cNvSpPr>
            <a:spLocks noGrp="1"/>
          </p:cNvSpPr>
          <p:nvPr>
            <p:ph type="ftr" sz="quarter" idx="11"/>
          </p:nvPr>
        </p:nvSpPr>
        <p:spPr/>
        <p:txBody>
          <a:bodyPr/>
          <a:lstStyle/>
          <a:p>
            <a:r>
              <a:rPr lang="en-US"/>
              <a:t>Tom Silver - Princeton University - Fall 2025</a:t>
            </a:r>
          </a:p>
        </p:txBody>
      </p:sp>
      <p:sp>
        <p:nvSpPr>
          <p:cNvPr id="7" name="Slide Number Placeholder 6">
            <a:extLst>
              <a:ext uri="{FF2B5EF4-FFF2-40B4-BE49-F238E27FC236}">
                <a16:creationId xmlns:a16="http://schemas.microsoft.com/office/drawing/2014/main" id="{3DA07F8A-F17F-9E44-84CF-720EABAB6FB5}"/>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249950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D791-61E9-024B-9DAF-CAA2686DC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9D3001-8FF0-C748-8125-A87698C06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B45994-0675-0441-AD4A-57E6C815B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D4F86-981B-E34F-80F1-22076E33483B}"/>
              </a:ext>
            </a:extLst>
          </p:cNvPr>
          <p:cNvSpPr>
            <a:spLocks noGrp="1"/>
          </p:cNvSpPr>
          <p:nvPr>
            <p:ph type="dt" sz="half" idx="10"/>
          </p:nvPr>
        </p:nvSpPr>
        <p:spPr/>
        <p:txBody>
          <a:bodyPr/>
          <a:lstStyle/>
          <a:p>
            <a:r>
              <a:rPr lang="en-US"/>
              <a:t>Fall 2021</a:t>
            </a:r>
          </a:p>
        </p:txBody>
      </p:sp>
      <p:sp>
        <p:nvSpPr>
          <p:cNvPr id="6" name="Footer Placeholder 5">
            <a:extLst>
              <a:ext uri="{FF2B5EF4-FFF2-40B4-BE49-F238E27FC236}">
                <a16:creationId xmlns:a16="http://schemas.microsoft.com/office/drawing/2014/main" id="{04EC0FBC-1190-0F44-8791-AFD8B5CBE3F1}"/>
              </a:ext>
            </a:extLst>
          </p:cNvPr>
          <p:cNvSpPr>
            <a:spLocks noGrp="1"/>
          </p:cNvSpPr>
          <p:nvPr>
            <p:ph type="ftr" sz="quarter" idx="11"/>
          </p:nvPr>
        </p:nvSpPr>
        <p:spPr/>
        <p:txBody>
          <a:bodyPr/>
          <a:lstStyle/>
          <a:p>
            <a:r>
              <a:rPr lang="en-US"/>
              <a:t>Tom Silver - Princeton University - Fall 2025</a:t>
            </a:r>
          </a:p>
        </p:txBody>
      </p:sp>
      <p:sp>
        <p:nvSpPr>
          <p:cNvPr id="7" name="Slide Number Placeholder 6">
            <a:extLst>
              <a:ext uri="{FF2B5EF4-FFF2-40B4-BE49-F238E27FC236}">
                <a16:creationId xmlns:a16="http://schemas.microsoft.com/office/drawing/2014/main" id="{DC2D80A9-E691-8F42-9BC2-B971AF159F9E}"/>
              </a:ext>
            </a:extLst>
          </p:cNvPr>
          <p:cNvSpPr>
            <a:spLocks noGrp="1"/>
          </p:cNvSpPr>
          <p:nvPr>
            <p:ph type="sldNum" sz="quarter" idx="12"/>
          </p:nvPr>
        </p:nvSpPr>
        <p:spPr/>
        <p:txBody>
          <a:bodyPr/>
          <a:lstStyle/>
          <a:p>
            <a:fld id="{A2060099-932A-9345-A983-616282D95534}" type="slidenum">
              <a:rPr lang="en-US" smtClean="0"/>
              <a:t>‹#›</a:t>
            </a:fld>
            <a:endParaRPr lang="en-US"/>
          </a:p>
        </p:txBody>
      </p:sp>
    </p:spTree>
    <p:extLst>
      <p:ext uri="{BB962C8B-B14F-4D97-AF65-F5344CB8AC3E}">
        <p14:creationId xmlns:p14="http://schemas.microsoft.com/office/powerpoint/2010/main" val="3084987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B1CFC-4019-7A4E-B899-316461D50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DB14D-7FD0-4A40-8EB8-6E06B06A4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19CE6-0C8F-9842-A391-6243578D6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77"/>
              </a:defRPr>
            </a:lvl1pPr>
          </a:lstStyle>
          <a:p>
            <a:r>
              <a:rPr lang="en-US"/>
              <a:t>Fall 2021</a:t>
            </a:r>
          </a:p>
        </p:txBody>
      </p:sp>
      <p:sp>
        <p:nvSpPr>
          <p:cNvPr id="5" name="Footer Placeholder 4">
            <a:extLst>
              <a:ext uri="{FF2B5EF4-FFF2-40B4-BE49-F238E27FC236}">
                <a16:creationId xmlns:a16="http://schemas.microsoft.com/office/drawing/2014/main" id="{1EFE2A4E-F8A6-8C47-AD5D-E8246414A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77"/>
              </a:defRPr>
            </a:lvl1pPr>
          </a:lstStyle>
          <a:p>
            <a:r>
              <a:rPr lang="en-US"/>
              <a:t>Tom Silver - Princeton University - Fall 2025</a:t>
            </a:r>
          </a:p>
        </p:txBody>
      </p:sp>
      <p:sp>
        <p:nvSpPr>
          <p:cNvPr id="6" name="Slide Number Placeholder 5">
            <a:extLst>
              <a:ext uri="{FF2B5EF4-FFF2-40B4-BE49-F238E27FC236}">
                <a16:creationId xmlns:a16="http://schemas.microsoft.com/office/drawing/2014/main" id="{78C97B10-9E66-2F46-881A-E78CF41F9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77"/>
              </a:defRPr>
            </a:lvl1pPr>
          </a:lstStyle>
          <a:p>
            <a:fld id="{A2060099-932A-9345-A983-616282D95534}" type="slidenum">
              <a:rPr lang="en-US" smtClean="0"/>
              <a:pPr/>
              <a:t>‹#›</a:t>
            </a:fld>
            <a:endParaRPr lang="en-US"/>
          </a:p>
        </p:txBody>
      </p:sp>
    </p:spTree>
    <p:extLst>
      <p:ext uri="{BB962C8B-B14F-4D97-AF65-F5344CB8AC3E}">
        <p14:creationId xmlns:p14="http://schemas.microsoft.com/office/powerpoint/2010/main" val="182361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Lato" panose="020F05020202040302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openai/gym/blob/master/gym/core.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2.pn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410.png"/><Relationship Id="rId4" Type="http://schemas.openxmlformats.org/officeDocument/2006/relationships/image" Target="../media/image40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31EF-614D-7C44-A332-3B6DC63E10BD}"/>
              </a:ext>
            </a:extLst>
          </p:cNvPr>
          <p:cNvSpPr>
            <a:spLocks noGrp="1"/>
          </p:cNvSpPr>
          <p:nvPr>
            <p:ph type="ctrTitle"/>
          </p:nvPr>
        </p:nvSpPr>
        <p:spPr>
          <a:xfrm>
            <a:off x="1625466" y="1122363"/>
            <a:ext cx="8941068" cy="2387600"/>
          </a:xfrm>
        </p:spPr>
        <p:txBody>
          <a:bodyPr>
            <a:normAutofit/>
          </a:bodyPr>
          <a:lstStyle/>
          <a:p>
            <a:r>
              <a:rPr lang="en-US" dirty="0">
                <a:latin typeface="Lato" panose="020F0502020204030203" pitchFamily="34" charset="77"/>
                <a:ea typeface="Palatino" pitchFamily="2" charset="77"/>
              </a:rPr>
              <a:t>Planning and Reinforcement Learning</a:t>
            </a:r>
          </a:p>
        </p:txBody>
      </p:sp>
      <p:sp>
        <p:nvSpPr>
          <p:cNvPr id="3" name="Subtitle 2">
            <a:extLst>
              <a:ext uri="{FF2B5EF4-FFF2-40B4-BE49-F238E27FC236}">
                <a16:creationId xmlns:a16="http://schemas.microsoft.com/office/drawing/2014/main" id="{EDC6F84F-8776-DB4C-9A17-87C813F07655}"/>
              </a:ext>
            </a:extLst>
          </p:cNvPr>
          <p:cNvSpPr>
            <a:spLocks noGrp="1"/>
          </p:cNvSpPr>
          <p:nvPr>
            <p:ph type="subTitle" idx="1"/>
          </p:nvPr>
        </p:nvSpPr>
        <p:spPr>
          <a:xfrm>
            <a:off x="1524000" y="4079875"/>
            <a:ext cx="9144000" cy="1655762"/>
          </a:xfrm>
        </p:spPr>
        <p:txBody>
          <a:bodyPr>
            <a:normAutofit fontScale="92500" lnSpcReduction="10000"/>
          </a:bodyPr>
          <a:lstStyle/>
          <a:p>
            <a:r>
              <a:rPr lang="en-US" dirty="0">
                <a:latin typeface="Lato" panose="020F0502020204030203" pitchFamily="34" charset="77"/>
                <a:ea typeface="Palatino" pitchFamily="2" charset="77"/>
              </a:rPr>
              <a:t>Tom Silver</a:t>
            </a:r>
          </a:p>
          <a:p>
            <a:r>
              <a:rPr lang="en-US" dirty="0">
                <a:latin typeface="Lato" panose="020F0502020204030203" pitchFamily="34" charset="77"/>
                <a:ea typeface="Palatino" pitchFamily="2" charset="77"/>
              </a:rPr>
              <a:t>Robot Planning Meets Machine Learning</a:t>
            </a:r>
          </a:p>
          <a:p>
            <a:r>
              <a:rPr lang="en-US" dirty="0">
                <a:latin typeface="Lato" panose="020F0502020204030203" pitchFamily="34" charset="77"/>
                <a:ea typeface="Palatino" pitchFamily="2" charset="77"/>
              </a:rPr>
              <a:t>Princeton University</a:t>
            </a:r>
          </a:p>
          <a:p>
            <a:r>
              <a:rPr lang="en-US" dirty="0">
                <a:latin typeface="Lato" panose="020F0502020204030203" pitchFamily="34" charset="77"/>
                <a:ea typeface="Palatino" pitchFamily="2" charset="77"/>
              </a:rPr>
              <a:t>Fall 2025</a:t>
            </a:r>
          </a:p>
        </p:txBody>
      </p:sp>
    </p:spTree>
    <p:extLst>
      <p:ext uri="{BB962C8B-B14F-4D97-AF65-F5344CB8AC3E}">
        <p14:creationId xmlns:p14="http://schemas.microsoft.com/office/powerpoint/2010/main" val="407108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8BC1-EA6B-104C-BF51-DABE14560085}"/>
              </a:ext>
            </a:extLst>
          </p:cNvPr>
          <p:cNvSpPr>
            <a:spLocks noGrp="1"/>
          </p:cNvSpPr>
          <p:nvPr>
            <p:ph type="title"/>
          </p:nvPr>
        </p:nvSpPr>
        <p:spPr/>
        <p:txBody>
          <a:bodyPr/>
          <a:lstStyle/>
          <a:p>
            <a:r>
              <a:rPr lang="en-US" dirty="0"/>
              <a:t>RL Model vs Simulator Access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0C68D-10A8-D945-B898-2CC691DD507D}"/>
                  </a:ext>
                </a:extLst>
              </p:cNvPr>
              <p:cNvSpPr>
                <a:spLocks noGrp="1"/>
              </p:cNvSpPr>
              <p:nvPr>
                <p:ph idx="1"/>
              </p:nvPr>
            </p:nvSpPr>
            <p:spPr>
              <a:xfrm>
                <a:off x="838200" y="1564563"/>
                <a:ext cx="10515600" cy="4351338"/>
              </a:xfrm>
            </p:spPr>
            <p:txBody>
              <a:bodyPr/>
              <a:lstStyle/>
              <a:p>
                <a:r>
                  <a:rPr lang="en-US" dirty="0"/>
                  <a:t>Recall </a:t>
                </a:r>
                <a:r>
                  <a:rPr lang="en-US" i="1" dirty="0"/>
                  <a:t>simulator access</a:t>
                </a:r>
                <a:r>
                  <a:rPr lang="en-US" dirty="0"/>
                  <a:t> to MDP: we can only sample from transition model,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a:t>
                </a:r>
                <a:br>
                  <a:rPr lang="en-US" dirty="0"/>
                </a:br>
                <a:endParaRPr lang="en-US" dirty="0"/>
              </a:p>
              <a:p>
                <a:r>
                  <a:rPr lang="en-US" dirty="0"/>
                  <a:t>RL has this assumption too.</a:t>
                </a:r>
                <a:br>
                  <a:rPr lang="en-US" dirty="0"/>
                </a:br>
                <a:endParaRPr lang="en-US" dirty="0"/>
              </a:p>
              <a:p>
                <a:r>
                  <a:rPr lang="en-US" dirty="0"/>
                  <a:t>The main additional assumption: we can’t “choose our own state” with which to query the transition model.</a:t>
                </a:r>
                <a:br>
                  <a:rPr lang="en-US" dirty="0"/>
                </a:br>
                <a:endParaRPr lang="en-US" dirty="0"/>
              </a:p>
              <a:p>
                <a:r>
                  <a:rPr lang="en-US" dirty="0"/>
                  <a:t>We’re just at some current state, we take some action, then get one next state sample, and now that’s our current state.</a:t>
                </a:r>
              </a:p>
            </p:txBody>
          </p:sp>
        </mc:Choice>
        <mc:Fallback xmlns="">
          <p:sp>
            <p:nvSpPr>
              <p:cNvPr id="3" name="Content Placeholder 2">
                <a:extLst>
                  <a:ext uri="{FF2B5EF4-FFF2-40B4-BE49-F238E27FC236}">
                    <a16:creationId xmlns:a16="http://schemas.microsoft.com/office/drawing/2014/main" id="{6BF0C68D-10A8-D945-B898-2CC691DD507D}"/>
                  </a:ext>
                </a:extLst>
              </p:cNvPr>
              <p:cNvSpPr>
                <a:spLocks noGrp="1" noRot="1" noChangeAspect="1" noMove="1" noResize="1" noEditPoints="1" noAdjustHandles="1" noChangeArrowheads="1" noChangeShapeType="1" noTextEdit="1"/>
              </p:cNvSpPr>
              <p:nvPr>
                <p:ph idx="1"/>
              </p:nvPr>
            </p:nvSpPr>
            <p:spPr>
              <a:xfrm>
                <a:off x="838200" y="1564563"/>
                <a:ext cx="10515600" cy="4351338"/>
              </a:xfrm>
              <a:blipFill>
                <a:blip r:embed="rId2"/>
                <a:stretch>
                  <a:fillRect l="-1086" t="-2624" b="-3207"/>
                </a:stretch>
              </a:blipFill>
            </p:spPr>
            <p:txBody>
              <a:bodyPr/>
              <a:lstStyle/>
              <a:p>
                <a:r>
                  <a:rPr lang="en-US">
                    <a:noFill/>
                  </a:rPr>
                  <a:t> </a:t>
                </a:r>
              </a:p>
            </p:txBody>
          </p:sp>
        </mc:Fallback>
      </mc:AlternateContent>
      <p:sp>
        <p:nvSpPr>
          <p:cNvPr id="4" name="Rectangular Callout 3">
            <a:extLst>
              <a:ext uri="{FF2B5EF4-FFF2-40B4-BE49-F238E27FC236}">
                <a16:creationId xmlns:a16="http://schemas.microsoft.com/office/drawing/2014/main" id="{B6DD10AF-C7AD-C54F-A4E3-57D6D8680BEC}"/>
              </a:ext>
            </a:extLst>
          </p:cNvPr>
          <p:cNvSpPr/>
          <p:nvPr/>
        </p:nvSpPr>
        <p:spPr>
          <a:xfrm>
            <a:off x="2942144" y="5915901"/>
            <a:ext cx="6307711" cy="681037"/>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However! In almost all RL work, it is assumed that you can “start over” (reset). Experience collected in </a:t>
            </a:r>
            <a:r>
              <a:rPr lang="en-US" i="1" dirty="0">
                <a:latin typeface="Lato" panose="020F0502020204030203" pitchFamily="34" charset="77"/>
              </a:rPr>
              <a:t>episodes</a:t>
            </a:r>
            <a:r>
              <a:rPr lang="en-US" dirty="0">
                <a:latin typeface="Lato" panose="020F0502020204030203" pitchFamily="34" charset="77"/>
              </a:rPr>
              <a:t>.</a:t>
            </a:r>
          </a:p>
        </p:txBody>
      </p:sp>
    </p:spTree>
    <p:extLst>
      <p:ext uri="{BB962C8B-B14F-4D97-AF65-F5344CB8AC3E}">
        <p14:creationId xmlns:p14="http://schemas.microsoft.com/office/powerpoint/2010/main" val="183230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E038-6B69-F847-A99B-151D7820E7CE}"/>
              </a:ext>
            </a:extLst>
          </p:cNvPr>
          <p:cNvSpPr>
            <a:spLocks noGrp="1"/>
          </p:cNvSpPr>
          <p:nvPr>
            <p:ph type="title"/>
          </p:nvPr>
        </p:nvSpPr>
        <p:spPr/>
        <p:txBody>
          <a:bodyPr/>
          <a:lstStyle/>
          <a:p>
            <a:r>
              <a:rPr lang="en-US" dirty="0"/>
              <a:t>An API for “RL Access” to MDPs</a:t>
            </a:r>
          </a:p>
        </p:txBody>
      </p:sp>
      <p:sp>
        <p:nvSpPr>
          <p:cNvPr id="3" name="Content Placeholder 2">
            <a:extLst>
              <a:ext uri="{FF2B5EF4-FFF2-40B4-BE49-F238E27FC236}">
                <a16:creationId xmlns:a16="http://schemas.microsoft.com/office/drawing/2014/main" id="{DD850CDB-8BE2-8D4E-A3AB-23E2AC4F6976}"/>
              </a:ext>
            </a:extLst>
          </p:cNvPr>
          <p:cNvSpPr>
            <a:spLocks noGrp="1"/>
          </p:cNvSpPr>
          <p:nvPr>
            <p:ph idx="1"/>
          </p:nvPr>
        </p:nvSpPr>
        <p:spPr>
          <a:xfrm>
            <a:off x="838200" y="1690688"/>
            <a:ext cx="10515600" cy="4351338"/>
          </a:xfrm>
        </p:spPr>
        <p:txBody>
          <a:bodyPr/>
          <a:lstStyle/>
          <a:p>
            <a:pPr marL="0" indent="0">
              <a:buNone/>
            </a:pPr>
            <a:r>
              <a:rPr lang="en-US" dirty="0">
                <a:hlinkClick r:id="rId2"/>
              </a:rPr>
              <a:t>https://github.com/openai/gym/blob/master/gym/core.py</a:t>
            </a:r>
            <a:endParaRPr lang="en-US" dirty="0"/>
          </a:p>
        </p:txBody>
      </p:sp>
      <p:pic>
        <p:nvPicPr>
          <p:cNvPr id="7" name="Picture 6" descr="Text&#10;&#10;Description automatically generated">
            <a:extLst>
              <a:ext uri="{FF2B5EF4-FFF2-40B4-BE49-F238E27FC236}">
                <a16:creationId xmlns:a16="http://schemas.microsoft.com/office/drawing/2014/main" id="{FC2642CD-A8C1-904A-AEB7-1AA3F5D79F7F}"/>
              </a:ext>
            </a:extLst>
          </p:cNvPr>
          <p:cNvPicPr>
            <a:picLocks noChangeAspect="1"/>
          </p:cNvPicPr>
          <p:nvPr/>
        </p:nvPicPr>
        <p:blipFill>
          <a:blip r:embed="rId3"/>
          <a:stretch>
            <a:fillRect/>
          </a:stretch>
        </p:blipFill>
        <p:spPr>
          <a:xfrm>
            <a:off x="922283" y="2358280"/>
            <a:ext cx="9589617" cy="3597965"/>
          </a:xfrm>
          <a:prstGeom prst="rect">
            <a:avLst/>
          </a:prstGeom>
        </p:spPr>
      </p:pic>
    </p:spTree>
    <p:extLst>
      <p:ext uri="{BB962C8B-B14F-4D97-AF65-F5344CB8AC3E}">
        <p14:creationId xmlns:p14="http://schemas.microsoft.com/office/powerpoint/2010/main" val="2750286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Planning by Reinforcement Learning</a:t>
            </a:r>
          </a:p>
        </p:txBody>
      </p:sp>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lstStyle/>
          <a:p>
            <a:r>
              <a:rPr lang="en-US" dirty="0"/>
              <a:t>There are many RL methods!</a:t>
            </a:r>
            <a:br>
              <a:rPr lang="en-US" dirty="0"/>
            </a:br>
            <a:endParaRPr lang="en-US" dirty="0"/>
          </a:p>
          <a:p>
            <a:r>
              <a:rPr lang="en-US" dirty="0"/>
              <a:t>Could we use them to do planning?</a:t>
            </a:r>
            <a:br>
              <a:rPr lang="en-US" dirty="0"/>
            </a:br>
            <a:endParaRPr lang="en-US" dirty="0"/>
          </a:p>
          <a:p>
            <a:r>
              <a:rPr lang="en-US" dirty="0"/>
              <a:t>Pretend that we only have RL model, even if we actually have (at least) simulator access to the MDP</a:t>
            </a:r>
            <a:br>
              <a:rPr lang="en-US" dirty="0"/>
            </a:br>
            <a:endParaRPr lang="en-US" dirty="0"/>
          </a:p>
          <a:p>
            <a:r>
              <a:rPr lang="en-US" dirty="0"/>
              <a:t>Yes, and people do this.</a:t>
            </a:r>
          </a:p>
        </p:txBody>
      </p:sp>
    </p:spTree>
    <p:extLst>
      <p:ext uri="{BB962C8B-B14F-4D97-AF65-F5344CB8AC3E}">
        <p14:creationId xmlns:p14="http://schemas.microsoft.com/office/powerpoint/2010/main" val="107373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Planning by Reinforcement Learning</a:t>
            </a:r>
          </a:p>
        </p:txBody>
      </p:sp>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lstStyle/>
          <a:p>
            <a:r>
              <a:rPr lang="en-US" dirty="0"/>
              <a:t>There are many RL methods!</a:t>
            </a:r>
            <a:br>
              <a:rPr lang="en-US" dirty="0"/>
            </a:br>
            <a:endParaRPr lang="en-US" dirty="0"/>
          </a:p>
          <a:p>
            <a:r>
              <a:rPr lang="en-US" dirty="0"/>
              <a:t>Could we use them to do planning?</a:t>
            </a:r>
            <a:br>
              <a:rPr lang="en-US" dirty="0"/>
            </a:br>
            <a:endParaRPr lang="en-US" dirty="0"/>
          </a:p>
          <a:p>
            <a:r>
              <a:rPr lang="en-US" dirty="0"/>
              <a:t>Pretend that we only have RL model, even if we actually have (at least) simulator access to the MDP</a:t>
            </a:r>
            <a:br>
              <a:rPr lang="en-US" dirty="0"/>
            </a:br>
            <a:endParaRPr lang="en-US" dirty="0"/>
          </a:p>
          <a:p>
            <a:r>
              <a:rPr lang="en-US" dirty="0"/>
              <a:t>Yes, and people do this.</a:t>
            </a:r>
          </a:p>
        </p:txBody>
      </p:sp>
      <p:sp>
        <p:nvSpPr>
          <p:cNvPr id="5" name="Rectangular Callout 4">
            <a:extLst>
              <a:ext uri="{FF2B5EF4-FFF2-40B4-BE49-F238E27FC236}">
                <a16:creationId xmlns:a16="http://schemas.microsoft.com/office/drawing/2014/main" id="{7BB3A7C0-B46B-B24B-868E-A34A2640332E}"/>
              </a:ext>
            </a:extLst>
          </p:cNvPr>
          <p:cNvSpPr/>
          <p:nvPr/>
        </p:nvSpPr>
        <p:spPr>
          <a:xfrm>
            <a:off x="1288170" y="5513388"/>
            <a:ext cx="3967002"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Arguably, anyone who does RL in a simulator is doing this... </a:t>
            </a:r>
          </a:p>
        </p:txBody>
      </p:sp>
      <p:sp>
        <p:nvSpPr>
          <p:cNvPr id="4" name="Rectangular Callout 3">
            <a:extLst>
              <a:ext uri="{FF2B5EF4-FFF2-40B4-BE49-F238E27FC236}">
                <a16:creationId xmlns:a16="http://schemas.microsoft.com/office/drawing/2014/main" id="{132BA42B-3DC6-AEA9-0BDD-6B5F723044EC}"/>
              </a:ext>
            </a:extLst>
          </p:cNvPr>
          <p:cNvSpPr/>
          <p:nvPr/>
        </p:nvSpPr>
        <p:spPr>
          <a:xfrm>
            <a:off x="6561209" y="4626260"/>
            <a:ext cx="4498218"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State-setting might be practically difficult.</a:t>
            </a:r>
          </a:p>
        </p:txBody>
      </p:sp>
      <p:sp>
        <p:nvSpPr>
          <p:cNvPr id="6" name="Rectangular Callout 5">
            <a:extLst>
              <a:ext uri="{FF2B5EF4-FFF2-40B4-BE49-F238E27FC236}">
                <a16:creationId xmlns:a16="http://schemas.microsoft.com/office/drawing/2014/main" id="{C9D55E7C-DE66-C22C-F883-C6275B6A550F}"/>
              </a:ext>
            </a:extLst>
          </p:cNvPr>
          <p:cNvSpPr/>
          <p:nvPr/>
        </p:nvSpPr>
        <p:spPr>
          <a:xfrm>
            <a:off x="6511490" y="5513388"/>
            <a:ext cx="4498218"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The benefit of state-setting might be small.</a:t>
            </a:r>
          </a:p>
        </p:txBody>
      </p:sp>
    </p:spTree>
    <p:extLst>
      <p:ext uri="{BB962C8B-B14F-4D97-AF65-F5344CB8AC3E}">
        <p14:creationId xmlns:p14="http://schemas.microsoft.com/office/powerpoint/2010/main" val="109982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Planning by Reinforcement Learning</a:t>
            </a:r>
          </a:p>
        </p:txBody>
      </p:sp>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lstStyle/>
          <a:p>
            <a:r>
              <a:rPr lang="en-US" dirty="0"/>
              <a:t>There are many RL methods!</a:t>
            </a:r>
            <a:br>
              <a:rPr lang="en-US" dirty="0"/>
            </a:br>
            <a:endParaRPr lang="en-US" dirty="0"/>
          </a:p>
          <a:p>
            <a:r>
              <a:rPr lang="en-US" dirty="0"/>
              <a:t>Could we use them to do planning?</a:t>
            </a:r>
            <a:br>
              <a:rPr lang="en-US" dirty="0"/>
            </a:br>
            <a:endParaRPr lang="en-US" dirty="0"/>
          </a:p>
          <a:p>
            <a:r>
              <a:rPr lang="en-US" dirty="0"/>
              <a:t>Pretend that we only have RL model, even if we actually have (at least) simulator access to the MDP</a:t>
            </a:r>
            <a:br>
              <a:rPr lang="en-US" dirty="0"/>
            </a:br>
            <a:endParaRPr lang="en-US" dirty="0"/>
          </a:p>
          <a:p>
            <a:r>
              <a:rPr lang="en-US" dirty="0"/>
              <a:t>Yes, and people do this.</a:t>
            </a:r>
          </a:p>
        </p:txBody>
      </p:sp>
      <p:sp>
        <p:nvSpPr>
          <p:cNvPr id="4" name="Rectangular Callout 3">
            <a:extLst>
              <a:ext uri="{FF2B5EF4-FFF2-40B4-BE49-F238E27FC236}">
                <a16:creationId xmlns:a16="http://schemas.microsoft.com/office/drawing/2014/main" id="{040890AC-82F0-BD40-98FF-707C24DF766A}"/>
              </a:ext>
            </a:extLst>
          </p:cNvPr>
          <p:cNvSpPr/>
          <p:nvPr/>
        </p:nvSpPr>
        <p:spPr>
          <a:xfrm>
            <a:off x="6743103" y="1775611"/>
            <a:ext cx="4345202" cy="663575"/>
          </a:xfrm>
          <a:prstGeom prst="wedgeRectCallout">
            <a:avLst>
              <a:gd name="adj1" fmla="val -56180"/>
              <a:gd name="adj2" fmla="val 17445"/>
            </a:avLst>
          </a:prstGeom>
          <a:solidFill>
            <a:schemeClr val="accent6">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latin typeface="Lato" panose="020F0502020204030203" pitchFamily="34" charset="77"/>
              </a:rPr>
              <a:t>Is this synthetic or analytic learning?</a:t>
            </a:r>
          </a:p>
        </p:txBody>
      </p:sp>
      <p:sp>
        <p:nvSpPr>
          <p:cNvPr id="5" name="Rectangular Callout 4">
            <a:extLst>
              <a:ext uri="{FF2B5EF4-FFF2-40B4-BE49-F238E27FC236}">
                <a16:creationId xmlns:a16="http://schemas.microsoft.com/office/drawing/2014/main" id="{7BB3A7C0-B46B-B24B-868E-A34A2640332E}"/>
              </a:ext>
            </a:extLst>
          </p:cNvPr>
          <p:cNvSpPr/>
          <p:nvPr/>
        </p:nvSpPr>
        <p:spPr>
          <a:xfrm>
            <a:off x="1288170" y="5513388"/>
            <a:ext cx="3967002"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Arguably, anyone who does RL in a simulator is doing this... </a:t>
            </a:r>
          </a:p>
        </p:txBody>
      </p:sp>
      <p:sp>
        <p:nvSpPr>
          <p:cNvPr id="6" name="Rectangular Callout 5">
            <a:extLst>
              <a:ext uri="{FF2B5EF4-FFF2-40B4-BE49-F238E27FC236}">
                <a16:creationId xmlns:a16="http://schemas.microsoft.com/office/drawing/2014/main" id="{FDBDE469-B3E5-8661-A598-1E5FB8D717F3}"/>
              </a:ext>
            </a:extLst>
          </p:cNvPr>
          <p:cNvSpPr/>
          <p:nvPr/>
        </p:nvSpPr>
        <p:spPr>
          <a:xfrm>
            <a:off x="6561209" y="4626260"/>
            <a:ext cx="4498218"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State-setting might be practically difficult.</a:t>
            </a:r>
          </a:p>
        </p:txBody>
      </p:sp>
      <p:sp>
        <p:nvSpPr>
          <p:cNvPr id="7" name="Rectangular Callout 6">
            <a:extLst>
              <a:ext uri="{FF2B5EF4-FFF2-40B4-BE49-F238E27FC236}">
                <a16:creationId xmlns:a16="http://schemas.microsoft.com/office/drawing/2014/main" id="{6F9DCD9A-00E6-5579-99B4-06E24F0791A5}"/>
              </a:ext>
            </a:extLst>
          </p:cNvPr>
          <p:cNvSpPr/>
          <p:nvPr/>
        </p:nvSpPr>
        <p:spPr>
          <a:xfrm>
            <a:off x="6511490" y="5513388"/>
            <a:ext cx="4498218" cy="66357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Lato" panose="020F0502020204030203" pitchFamily="34" charset="77"/>
              </a:rPr>
              <a:t>The benefit of state-setting might be small.</a:t>
            </a:r>
          </a:p>
        </p:txBody>
      </p:sp>
    </p:spTree>
    <p:extLst>
      <p:ext uri="{BB962C8B-B14F-4D97-AF65-F5344CB8AC3E}">
        <p14:creationId xmlns:p14="http://schemas.microsoft.com/office/powerpoint/2010/main" val="179707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80AB-7588-3947-B14D-B0F516F09338}"/>
              </a:ext>
            </a:extLst>
          </p:cNvPr>
          <p:cNvSpPr>
            <a:spLocks noGrp="1"/>
          </p:cNvSpPr>
          <p:nvPr>
            <p:ph type="title"/>
          </p:nvPr>
        </p:nvSpPr>
        <p:spPr>
          <a:xfrm>
            <a:off x="838200" y="207471"/>
            <a:ext cx="10515600" cy="1325563"/>
          </a:xfrm>
        </p:spPr>
        <p:txBody>
          <a:bodyPr/>
          <a:lstStyle/>
          <a:p>
            <a:r>
              <a:rPr lang="en-US" dirty="0"/>
              <a:t>Q-Learning: “Hello World” for RL</a:t>
            </a:r>
          </a:p>
        </p:txBody>
      </p:sp>
      <p:pic>
        <p:nvPicPr>
          <p:cNvPr id="4" name="Picture 3">
            <a:extLst>
              <a:ext uri="{FF2B5EF4-FFF2-40B4-BE49-F238E27FC236}">
                <a16:creationId xmlns:a16="http://schemas.microsoft.com/office/drawing/2014/main" id="{EB97EE16-6511-2B42-A77E-DD3DA221BAE5}"/>
              </a:ext>
            </a:extLst>
          </p:cNvPr>
          <p:cNvPicPr>
            <a:picLocks noChangeAspect="1"/>
          </p:cNvPicPr>
          <p:nvPr/>
        </p:nvPicPr>
        <p:blipFill>
          <a:blip r:embed="rId2"/>
          <a:stretch>
            <a:fillRect/>
          </a:stretch>
        </p:blipFill>
        <p:spPr>
          <a:xfrm>
            <a:off x="1628275" y="1387260"/>
            <a:ext cx="8935450" cy="5167311"/>
          </a:xfrm>
          <a:prstGeom prst="rect">
            <a:avLst/>
          </a:prstGeom>
        </p:spPr>
      </p:pic>
    </p:spTree>
    <p:extLst>
      <p:ext uri="{BB962C8B-B14F-4D97-AF65-F5344CB8AC3E}">
        <p14:creationId xmlns:p14="http://schemas.microsoft.com/office/powerpoint/2010/main" val="334036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70B-1176-D94B-89D7-4EA3B2B0BB6C}"/>
              </a:ext>
            </a:extLst>
          </p:cNvPr>
          <p:cNvSpPr>
            <a:spLocks noGrp="1"/>
          </p:cNvSpPr>
          <p:nvPr>
            <p:ph type="title"/>
          </p:nvPr>
        </p:nvSpPr>
        <p:spPr/>
        <p:txBody>
          <a:bodyPr/>
          <a:lstStyle/>
          <a:p>
            <a:r>
              <a:rPr lang="en-US" dirty="0"/>
              <a:t>Temporal Difference (TD) Learning</a:t>
            </a:r>
          </a:p>
        </p:txBody>
      </p:sp>
      <p:pic>
        <p:nvPicPr>
          <p:cNvPr id="4" name="Picture 3">
            <a:extLst>
              <a:ext uri="{FF2B5EF4-FFF2-40B4-BE49-F238E27FC236}">
                <a16:creationId xmlns:a16="http://schemas.microsoft.com/office/drawing/2014/main" id="{2850AA51-B8C0-2346-A9A0-DF343FF77A69}"/>
              </a:ext>
            </a:extLst>
          </p:cNvPr>
          <p:cNvPicPr>
            <a:picLocks noChangeAspect="1"/>
          </p:cNvPicPr>
          <p:nvPr/>
        </p:nvPicPr>
        <p:blipFill rotWithShape="1">
          <a:blip r:embed="rId2"/>
          <a:srcRect l="18261" t="78543" r="13367" b="15377"/>
          <a:stretch/>
        </p:blipFill>
        <p:spPr>
          <a:xfrm>
            <a:off x="1514739" y="2052170"/>
            <a:ext cx="9106249" cy="468293"/>
          </a:xfrm>
          <a:prstGeom prst="rect">
            <a:avLst/>
          </a:prstGeom>
        </p:spPr>
      </p:pic>
    </p:spTree>
    <p:extLst>
      <p:ext uri="{BB962C8B-B14F-4D97-AF65-F5344CB8AC3E}">
        <p14:creationId xmlns:p14="http://schemas.microsoft.com/office/powerpoint/2010/main" val="111358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70B-1176-D94B-89D7-4EA3B2B0BB6C}"/>
              </a:ext>
            </a:extLst>
          </p:cNvPr>
          <p:cNvSpPr>
            <a:spLocks noGrp="1"/>
          </p:cNvSpPr>
          <p:nvPr>
            <p:ph type="title"/>
          </p:nvPr>
        </p:nvSpPr>
        <p:spPr/>
        <p:txBody>
          <a:bodyPr/>
          <a:lstStyle/>
          <a:p>
            <a:r>
              <a:rPr lang="en-US" dirty="0"/>
              <a:t>Temporal Difference (TD) Learning</a:t>
            </a:r>
          </a:p>
        </p:txBody>
      </p:sp>
      <p:pic>
        <p:nvPicPr>
          <p:cNvPr id="4" name="Picture 3">
            <a:extLst>
              <a:ext uri="{FF2B5EF4-FFF2-40B4-BE49-F238E27FC236}">
                <a16:creationId xmlns:a16="http://schemas.microsoft.com/office/drawing/2014/main" id="{2850AA51-B8C0-2346-A9A0-DF343FF77A69}"/>
              </a:ext>
            </a:extLst>
          </p:cNvPr>
          <p:cNvPicPr>
            <a:picLocks noChangeAspect="1"/>
          </p:cNvPicPr>
          <p:nvPr/>
        </p:nvPicPr>
        <p:blipFill rotWithShape="1">
          <a:blip r:embed="rId2"/>
          <a:srcRect l="18261" t="78543" r="13367" b="15377"/>
          <a:stretch/>
        </p:blipFill>
        <p:spPr>
          <a:xfrm>
            <a:off x="1514739" y="2052170"/>
            <a:ext cx="9106249" cy="468293"/>
          </a:xfrm>
          <a:prstGeom prst="rect">
            <a:avLst/>
          </a:prstGeom>
        </p:spPr>
      </p:pic>
      <p:sp>
        <p:nvSpPr>
          <p:cNvPr id="8" name="Left Brace 7">
            <a:extLst>
              <a:ext uri="{FF2B5EF4-FFF2-40B4-BE49-F238E27FC236}">
                <a16:creationId xmlns:a16="http://schemas.microsoft.com/office/drawing/2014/main" id="{64356C93-9627-B948-81E7-E72C41460959}"/>
              </a:ext>
            </a:extLst>
          </p:cNvPr>
          <p:cNvSpPr/>
          <p:nvPr/>
        </p:nvSpPr>
        <p:spPr>
          <a:xfrm rot="16200000">
            <a:off x="6887675" y="1127600"/>
            <a:ext cx="283779" cy="331075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C52936F-50F9-6B4E-876A-2C8CA3D549F1}"/>
              </a:ext>
            </a:extLst>
          </p:cNvPr>
          <p:cNvSpPr txBox="1"/>
          <p:nvPr/>
        </p:nvSpPr>
        <p:spPr>
          <a:xfrm>
            <a:off x="5540213" y="3016643"/>
            <a:ext cx="2752677" cy="646331"/>
          </a:xfrm>
          <a:prstGeom prst="rect">
            <a:avLst/>
          </a:prstGeom>
          <a:noFill/>
        </p:spPr>
        <p:txBody>
          <a:bodyPr wrap="none" rtlCol="0">
            <a:spAutoFit/>
          </a:bodyPr>
          <a:lstStyle/>
          <a:p>
            <a:r>
              <a:rPr lang="en-US" dirty="0">
                <a:latin typeface="Lato" panose="020F0502020204030203" pitchFamily="34" charset="77"/>
              </a:rPr>
              <a:t>Looking ahead 1 step, like</a:t>
            </a:r>
            <a:br>
              <a:rPr lang="en-US" dirty="0">
                <a:latin typeface="Lato" panose="020F0502020204030203" pitchFamily="34" charset="77"/>
              </a:rPr>
            </a:br>
            <a:r>
              <a:rPr lang="en-US" dirty="0">
                <a:latin typeface="Lato" panose="020F0502020204030203" pitchFamily="34" charset="77"/>
              </a:rPr>
              <a:t>in Bellman backups</a:t>
            </a:r>
          </a:p>
        </p:txBody>
      </p:sp>
    </p:spTree>
    <p:extLst>
      <p:ext uri="{BB962C8B-B14F-4D97-AF65-F5344CB8AC3E}">
        <p14:creationId xmlns:p14="http://schemas.microsoft.com/office/powerpoint/2010/main" val="210709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70B-1176-D94B-89D7-4EA3B2B0BB6C}"/>
              </a:ext>
            </a:extLst>
          </p:cNvPr>
          <p:cNvSpPr>
            <a:spLocks noGrp="1"/>
          </p:cNvSpPr>
          <p:nvPr>
            <p:ph type="title"/>
          </p:nvPr>
        </p:nvSpPr>
        <p:spPr/>
        <p:txBody>
          <a:bodyPr/>
          <a:lstStyle/>
          <a:p>
            <a:r>
              <a:rPr lang="en-US" dirty="0"/>
              <a:t>Temporal Difference (TD) Learning</a:t>
            </a:r>
          </a:p>
        </p:txBody>
      </p:sp>
      <p:pic>
        <p:nvPicPr>
          <p:cNvPr id="4" name="Picture 3">
            <a:extLst>
              <a:ext uri="{FF2B5EF4-FFF2-40B4-BE49-F238E27FC236}">
                <a16:creationId xmlns:a16="http://schemas.microsoft.com/office/drawing/2014/main" id="{2850AA51-B8C0-2346-A9A0-DF343FF77A69}"/>
              </a:ext>
            </a:extLst>
          </p:cNvPr>
          <p:cNvPicPr>
            <a:picLocks noChangeAspect="1"/>
          </p:cNvPicPr>
          <p:nvPr/>
        </p:nvPicPr>
        <p:blipFill rotWithShape="1">
          <a:blip r:embed="rId2"/>
          <a:srcRect l="18261" t="78543" r="13367" b="15377"/>
          <a:stretch/>
        </p:blipFill>
        <p:spPr>
          <a:xfrm>
            <a:off x="1514739" y="2052170"/>
            <a:ext cx="9106249" cy="468293"/>
          </a:xfrm>
          <a:prstGeom prst="rect">
            <a:avLst/>
          </a:prstGeom>
        </p:spPr>
      </p:pic>
      <p:sp>
        <p:nvSpPr>
          <p:cNvPr id="8" name="Left Brace 7">
            <a:extLst>
              <a:ext uri="{FF2B5EF4-FFF2-40B4-BE49-F238E27FC236}">
                <a16:creationId xmlns:a16="http://schemas.microsoft.com/office/drawing/2014/main" id="{64356C93-9627-B948-81E7-E72C41460959}"/>
              </a:ext>
            </a:extLst>
          </p:cNvPr>
          <p:cNvSpPr/>
          <p:nvPr/>
        </p:nvSpPr>
        <p:spPr>
          <a:xfrm rot="16200000">
            <a:off x="6887675" y="1127600"/>
            <a:ext cx="283779" cy="331075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C52936F-50F9-6B4E-876A-2C8CA3D549F1}"/>
              </a:ext>
            </a:extLst>
          </p:cNvPr>
          <p:cNvSpPr txBox="1"/>
          <p:nvPr/>
        </p:nvSpPr>
        <p:spPr>
          <a:xfrm>
            <a:off x="5540213" y="3016643"/>
            <a:ext cx="2752677" cy="646331"/>
          </a:xfrm>
          <a:prstGeom prst="rect">
            <a:avLst/>
          </a:prstGeom>
          <a:noFill/>
        </p:spPr>
        <p:txBody>
          <a:bodyPr wrap="none" rtlCol="0">
            <a:spAutoFit/>
          </a:bodyPr>
          <a:lstStyle/>
          <a:p>
            <a:r>
              <a:rPr lang="en-US" dirty="0">
                <a:latin typeface="Lato" panose="020F0502020204030203" pitchFamily="34" charset="77"/>
              </a:rPr>
              <a:t>Looking ahead 1 step, like</a:t>
            </a:r>
            <a:br>
              <a:rPr lang="en-US" dirty="0">
                <a:latin typeface="Lato" panose="020F0502020204030203" pitchFamily="34" charset="77"/>
              </a:rPr>
            </a:br>
            <a:r>
              <a:rPr lang="en-US" dirty="0">
                <a:latin typeface="Lato" panose="020F0502020204030203" pitchFamily="34" charset="77"/>
              </a:rPr>
              <a:t>in Bellman backups</a:t>
            </a:r>
          </a:p>
        </p:txBody>
      </p:sp>
      <p:sp>
        <p:nvSpPr>
          <p:cNvPr id="14" name="Left Brace 13">
            <a:extLst>
              <a:ext uri="{FF2B5EF4-FFF2-40B4-BE49-F238E27FC236}">
                <a16:creationId xmlns:a16="http://schemas.microsoft.com/office/drawing/2014/main" id="{BDE24D3F-17D3-EA45-8A97-857416652BAB}"/>
              </a:ext>
            </a:extLst>
          </p:cNvPr>
          <p:cNvSpPr/>
          <p:nvPr/>
        </p:nvSpPr>
        <p:spPr>
          <a:xfrm rot="16200000">
            <a:off x="7791565" y="1381418"/>
            <a:ext cx="283779" cy="511853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EA6EFCD2-88E5-C24E-8367-91F0EEF1B24E}"/>
              </a:ext>
            </a:extLst>
          </p:cNvPr>
          <p:cNvSpPr txBox="1"/>
          <p:nvPr/>
        </p:nvSpPr>
        <p:spPr>
          <a:xfrm>
            <a:off x="6642876" y="4203200"/>
            <a:ext cx="2581156" cy="369332"/>
          </a:xfrm>
          <a:prstGeom prst="rect">
            <a:avLst/>
          </a:prstGeom>
          <a:noFill/>
        </p:spPr>
        <p:txBody>
          <a:bodyPr wrap="none" rtlCol="0">
            <a:spAutoFit/>
          </a:bodyPr>
          <a:lstStyle/>
          <a:p>
            <a:r>
              <a:rPr lang="en-US" i="1" dirty="0">
                <a:latin typeface="Lato" panose="020F0502020204030203" pitchFamily="34" charset="77"/>
              </a:rPr>
              <a:t>Temporal difference error</a:t>
            </a:r>
          </a:p>
        </p:txBody>
      </p:sp>
    </p:spTree>
    <p:extLst>
      <p:ext uri="{BB962C8B-B14F-4D97-AF65-F5344CB8AC3E}">
        <p14:creationId xmlns:p14="http://schemas.microsoft.com/office/powerpoint/2010/main" val="2153229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70B-1176-D94B-89D7-4EA3B2B0BB6C}"/>
              </a:ext>
            </a:extLst>
          </p:cNvPr>
          <p:cNvSpPr>
            <a:spLocks noGrp="1"/>
          </p:cNvSpPr>
          <p:nvPr>
            <p:ph type="title"/>
          </p:nvPr>
        </p:nvSpPr>
        <p:spPr/>
        <p:txBody>
          <a:bodyPr/>
          <a:lstStyle/>
          <a:p>
            <a:r>
              <a:rPr lang="en-US" dirty="0"/>
              <a:t>Temporal Difference (TD) Learning</a:t>
            </a:r>
          </a:p>
        </p:txBody>
      </p:sp>
      <p:pic>
        <p:nvPicPr>
          <p:cNvPr id="4" name="Picture 3">
            <a:extLst>
              <a:ext uri="{FF2B5EF4-FFF2-40B4-BE49-F238E27FC236}">
                <a16:creationId xmlns:a16="http://schemas.microsoft.com/office/drawing/2014/main" id="{2850AA51-B8C0-2346-A9A0-DF343FF77A69}"/>
              </a:ext>
            </a:extLst>
          </p:cNvPr>
          <p:cNvPicPr>
            <a:picLocks noChangeAspect="1"/>
          </p:cNvPicPr>
          <p:nvPr/>
        </p:nvPicPr>
        <p:blipFill rotWithShape="1">
          <a:blip r:embed="rId2"/>
          <a:srcRect l="18261" t="78543" r="13367" b="15377"/>
          <a:stretch/>
        </p:blipFill>
        <p:spPr>
          <a:xfrm>
            <a:off x="1514739" y="2052170"/>
            <a:ext cx="9106249" cy="468293"/>
          </a:xfrm>
          <a:prstGeom prst="rect">
            <a:avLst/>
          </a:prstGeom>
        </p:spPr>
      </p:pic>
      <p:sp>
        <p:nvSpPr>
          <p:cNvPr id="8" name="Left Brace 7">
            <a:extLst>
              <a:ext uri="{FF2B5EF4-FFF2-40B4-BE49-F238E27FC236}">
                <a16:creationId xmlns:a16="http://schemas.microsoft.com/office/drawing/2014/main" id="{64356C93-9627-B948-81E7-E72C41460959}"/>
              </a:ext>
            </a:extLst>
          </p:cNvPr>
          <p:cNvSpPr/>
          <p:nvPr/>
        </p:nvSpPr>
        <p:spPr>
          <a:xfrm rot="16200000">
            <a:off x="6887675" y="1127600"/>
            <a:ext cx="283779" cy="331075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BDE24D3F-17D3-EA45-8A97-857416652BAB}"/>
              </a:ext>
            </a:extLst>
          </p:cNvPr>
          <p:cNvSpPr/>
          <p:nvPr/>
        </p:nvSpPr>
        <p:spPr>
          <a:xfrm rot="16200000">
            <a:off x="7791565" y="1381418"/>
            <a:ext cx="283779" cy="511853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FAAC93B-1D46-CA44-AE3C-512B6C1D25F0}"/>
                  </a:ext>
                </a:extLst>
              </p:cNvPr>
              <p:cNvSpPr/>
              <p:nvPr/>
            </p:nvSpPr>
            <p:spPr>
              <a:xfrm>
                <a:off x="339437" y="2924868"/>
                <a:ext cx="4662054" cy="152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77"/>
                  </a:rPr>
                  <a:t>If we did this for not just one sample of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latin typeface="Lato" panose="020F0502020204030203" pitchFamily="34" charset="77"/>
                  </a:rPr>
                  <a:t>  before updating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a:latin typeface="Lato" panose="020F0502020204030203" pitchFamily="34" charset="77"/>
                  </a:rPr>
                  <a:t>, but for </a:t>
                </a:r>
                <a14:m>
                  <m:oMath xmlns:m="http://schemas.openxmlformats.org/officeDocument/2006/math">
                    <m:r>
                      <a:rPr lang="en-US" b="0" i="1" smtClean="0">
                        <a:latin typeface="Cambria Math" panose="02040503050406030204" pitchFamily="18" charset="0"/>
                      </a:rPr>
                      <m:t>𝑤</m:t>
                    </m:r>
                    <m:r>
                      <a:rPr lang="en-US" b="0" i="0" smtClean="0">
                        <a:latin typeface="Cambria Math" panose="02040503050406030204" pitchFamily="18" charset="0"/>
                      </a:rPr>
                      <m:t> </m:t>
                    </m:r>
                    <m:r>
                      <m:rPr>
                        <m:sty m:val="p"/>
                      </m:rPr>
                      <a:rPr lang="en-US" b="0" i="0" smtClean="0">
                        <a:latin typeface="Cambria Math" panose="02040503050406030204" pitchFamily="18" charset="0"/>
                      </a:rPr>
                      <m:t>samples</m:t>
                    </m:r>
                  </m:oMath>
                </a14:m>
                <a:r>
                  <a:rPr lang="en-US" dirty="0">
                    <a:latin typeface="Lato" panose="020F0502020204030203" pitchFamily="34" charset="77"/>
                  </a:rPr>
                  <a:t>, then this update is equivalent to a Monte Carlo Bellman Backup with </a:t>
                </a:r>
                <a14:m>
                  <m:oMath xmlns:m="http://schemas.openxmlformats.org/officeDocument/2006/math">
                    <m:r>
                      <a:rPr lang="en-US" i="1" smtClean="0">
                        <a:latin typeface="Cambria Math" panose="02040503050406030204" pitchFamily="18" charset="0"/>
                      </a:rPr>
                      <m:t>𝛼</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𝑤</m:t>
                        </m:r>
                      </m:den>
                    </m:f>
                  </m:oMath>
                </a14:m>
                <a:r>
                  <a:rPr lang="en-US" dirty="0">
                    <a:latin typeface="Lato" panose="020F0502020204030203" pitchFamily="34" charset="77"/>
                  </a:rPr>
                  <a:t>!</a:t>
                </a:r>
              </a:p>
            </p:txBody>
          </p:sp>
        </mc:Choice>
        <mc:Fallback xmlns="">
          <p:sp>
            <p:nvSpPr>
              <p:cNvPr id="17" name="Rectangle 16">
                <a:extLst>
                  <a:ext uri="{FF2B5EF4-FFF2-40B4-BE49-F238E27FC236}">
                    <a16:creationId xmlns:a16="http://schemas.microsoft.com/office/drawing/2014/main" id="{1FAAC93B-1D46-CA44-AE3C-512B6C1D25F0}"/>
                  </a:ext>
                </a:extLst>
              </p:cNvPr>
              <p:cNvSpPr>
                <a:spLocks noRot="1" noChangeAspect="1" noMove="1" noResize="1" noEditPoints="1" noAdjustHandles="1" noChangeArrowheads="1" noChangeShapeType="1" noTextEdit="1"/>
              </p:cNvSpPr>
              <p:nvPr/>
            </p:nvSpPr>
            <p:spPr>
              <a:xfrm>
                <a:off x="339437" y="2924868"/>
                <a:ext cx="4662054" cy="1528905"/>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7B1E5EE-9813-D7CA-C571-A7FB467B9EC3}"/>
              </a:ext>
            </a:extLst>
          </p:cNvPr>
          <p:cNvSpPr txBox="1"/>
          <p:nvPr/>
        </p:nvSpPr>
        <p:spPr>
          <a:xfrm>
            <a:off x="5540213" y="3016643"/>
            <a:ext cx="2752677" cy="646331"/>
          </a:xfrm>
          <a:prstGeom prst="rect">
            <a:avLst/>
          </a:prstGeom>
          <a:noFill/>
        </p:spPr>
        <p:txBody>
          <a:bodyPr wrap="none" rtlCol="0">
            <a:spAutoFit/>
          </a:bodyPr>
          <a:lstStyle/>
          <a:p>
            <a:r>
              <a:rPr lang="en-US" dirty="0">
                <a:latin typeface="Lato" panose="020F0502020204030203" pitchFamily="34" charset="77"/>
              </a:rPr>
              <a:t>Looking ahead 1 step, like</a:t>
            </a:r>
            <a:br>
              <a:rPr lang="en-US" dirty="0">
                <a:latin typeface="Lato" panose="020F0502020204030203" pitchFamily="34" charset="77"/>
              </a:rPr>
            </a:br>
            <a:r>
              <a:rPr lang="en-US" dirty="0">
                <a:latin typeface="Lato" panose="020F0502020204030203" pitchFamily="34" charset="77"/>
              </a:rPr>
              <a:t>in Bellman backups</a:t>
            </a:r>
          </a:p>
        </p:txBody>
      </p:sp>
      <p:sp>
        <p:nvSpPr>
          <p:cNvPr id="5" name="TextBox 4">
            <a:extLst>
              <a:ext uri="{FF2B5EF4-FFF2-40B4-BE49-F238E27FC236}">
                <a16:creationId xmlns:a16="http://schemas.microsoft.com/office/drawing/2014/main" id="{55CD2839-B3BA-90C3-674A-2FDBE175889D}"/>
              </a:ext>
            </a:extLst>
          </p:cNvPr>
          <p:cNvSpPr txBox="1"/>
          <p:nvPr/>
        </p:nvSpPr>
        <p:spPr>
          <a:xfrm>
            <a:off x="6642876" y="4203200"/>
            <a:ext cx="2581156" cy="369332"/>
          </a:xfrm>
          <a:prstGeom prst="rect">
            <a:avLst/>
          </a:prstGeom>
          <a:noFill/>
        </p:spPr>
        <p:txBody>
          <a:bodyPr wrap="none" rtlCol="0">
            <a:spAutoFit/>
          </a:bodyPr>
          <a:lstStyle/>
          <a:p>
            <a:r>
              <a:rPr lang="en-US" i="1" dirty="0">
                <a:latin typeface="Lato" panose="020F0502020204030203" pitchFamily="34" charset="77"/>
              </a:rPr>
              <a:t>Temporal difference error</a:t>
            </a:r>
          </a:p>
        </p:txBody>
      </p:sp>
    </p:spTree>
    <p:extLst>
      <p:ext uri="{BB962C8B-B14F-4D97-AF65-F5344CB8AC3E}">
        <p14:creationId xmlns:p14="http://schemas.microsoft.com/office/powerpoint/2010/main" val="135280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411945-16CA-0A2F-1816-1BEAE7AAC0C1}"/>
              </a:ext>
            </a:extLst>
          </p:cNvPr>
          <p:cNvSpPr>
            <a:spLocks noGrp="1"/>
          </p:cNvSpPr>
          <p:nvPr>
            <p:ph type="title"/>
          </p:nvPr>
        </p:nvSpPr>
        <p:spPr/>
        <p:txBody>
          <a:bodyPr/>
          <a:lstStyle/>
          <a:p>
            <a:pPr algn="ctr"/>
            <a:r>
              <a:rPr lang="en-US" dirty="0"/>
              <a:t>Today’s Agenda</a:t>
            </a:r>
          </a:p>
        </p:txBody>
      </p:sp>
      <p:sp>
        <p:nvSpPr>
          <p:cNvPr id="7" name="Content Placeholder 6">
            <a:extLst>
              <a:ext uri="{FF2B5EF4-FFF2-40B4-BE49-F238E27FC236}">
                <a16:creationId xmlns:a16="http://schemas.microsoft.com/office/drawing/2014/main" id="{8FF5F6AD-A0AE-E71B-524F-647B57E182DE}"/>
              </a:ext>
            </a:extLst>
          </p:cNvPr>
          <p:cNvSpPr>
            <a:spLocks noGrp="1"/>
          </p:cNvSpPr>
          <p:nvPr>
            <p:ph idx="1"/>
          </p:nvPr>
        </p:nvSpPr>
        <p:spPr/>
        <p:txBody>
          <a:bodyPr/>
          <a:lstStyle/>
          <a:p>
            <a:pPr marL="514350" indent="-514350">
              <a:buFont typeface="+mj-lt"/>
              <a:buAutoNum type="arabicPeriod"/>
            </a:pPr>
            <a:r>
              <a:rPr lang="en-US" dirty="0"/>
              <a:t>Finish discussion of POMDPs</a:t>
            </a:r>
          </a:p>
          <a:p>
            <a:pPr marL="514350" indent="-514350">
              <a:buFont typeface="+mj-lt"/>
              <a:buAutoNum type="arabicPeriod"/>
            </a:pPr>
            <a:r>
              <a:rPr lang="en-US" dirty="0"/>
              <a:t>Talk about relationship between planning and RL</a:t>
            </a:r>
          </a:p>
          <a:p>
            <a:pPr marL="514350" indent="-514350">
              <a:buFont typeface="+mj-lt"/>
              <a:buAutoNum type="arabicPeriod"/>
            </a:pPr>
            <a:r>
              <a:rPr lang="en-US" dirty="0"/>
              <a:t>Discuss details for part 2 of course: papers and projects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569EE8D3-C6E0-CD19-3D22-DEF654F92913}"/>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622B1AF1-8317-32C9-294C-9B7CD6ACB033}"/>
              </a:ext>
            </a:extLst>
          </p:cNvPr>
          <p:cNvSpPr>
            <a:spLocks noGrp="1"/>
          </p:cNvSpPr>
          <p:nvPr>
            <p:ph type="sldNum" sz="quarter" idx="12"/>
          </p:nvPr>
        </p:nvSpPr>
        <p:spPr/>
        <p:txBody>
          <a:bodyPr/>
          <a:lstStyle/>
          <a:p>
            <a:fld id="{A2060099-932A-9345-A983-616282D95534}" type="slidenum">
              <a:rPr lang="en-US" smtClean="0"/>
              <a:t>2</a:t>
            </a:fld>
            <a:endParaRPr lang="en-US"/>
          </a:p>
        </p:txBody>
      </p:sp>
    </p:spTree>
    <p:extLst>
      <p:ext uri="{BB962C8B-B14F-4D97-AF65-F5344CB8AC3E}">
        <p14:creationId xmlns:p14="http://schemas.microsoft.com/office/powerpoint/2010/main" val="365458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370B-1176-D94B-89D7-4EA3B2B0BB6C}"/>
              </a:ext>
            </a:extLst>
          </p:cNvPr>
          <p:cNvSpPr>
            <a:spLocks noGrp="1"/>
          </p:cNvSpPr>
          <p:nvPr>
            <p:ph type="title"/>
          </p:nvPr>
        </p:nvSpPr>
        <p:spPr/>
        <p:txBody>
          <a:bodyPr/>
          <a:lstStyle/>
          <a:p>
            <a:r>
              <a:rPr lang="en-US" dirty="0"/>
              <a:t>Temporal Difference (TD) Learning</a:t>
            </a:r>
          </a:p>
        </p:txBody>
      </p:sp>
      <p:pic>
        <p:nvPicPr>
          <p:cNvPr id="4" name="Picture 3">
            <a:extLst>
              <a:ext uri="{FF2B5EF4-FFF2-40B4-BE49-F238E27FC236}">
                <a16:creationId xmlns:a16="http://schemas.microsoft.com/office/drawing/2014/main" id="{2850AA51-B8C0-2346-A9A0-DF343FF77A69}"/>
              </a:ext>
            </a:extLst>
          </p:cNvPr>
          <p:cNvPicPr>
            <a:picLocks noChangeAspect="1"/>
          </p:cNvPicPr>
          <p:nvPr/>
        </p:nvPicPr>
        <p:blipFill rotWithShape="1">
          <a:blip r:embed="rId2"/>
          <a:srcRect l="18261" t="78543" r="13367" b="15377"/>
          <a:stretch/>
        </p:blipFill>
        <p:spPr>
          <a:xfrm>
            <a:off x="1514739" y="2052170"/>
            <a:ext cx="9106249" cy="468293"/>
          </a:xfrm>
          <a:prstGeom prst="rect">
            <a:avLst/>
          </a:prstGeom>
        </p:spPr>
      </p:pic>
      <p:sp>
        <p:nvSpPr>
          <p:cNvPr id="8" name="Left Brace 7">
            <a:extLst>
              <a:ext uri="{FF2B5EF4-FFF2-40B4-BE49-F238E27FC236}">
                <a16:creationId xmlns:a16="http://schemas.microsoft.com/office/drawing/2014/main" id="{64356C93-9627-B948-81E7-E72C41460959}"/>
              </a:ext>
            </a:extLst>
          </p:cNvPr>
          <p:cNvSpPr/>
          <p:nvPr/>
        </p:nvSpPr>
        <p:spPr>
          <a:xfrm rot="16200000">
            <a:off x="6887675" y="1127600"/>
            <a:ext cx="283779" cy="331075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BDE24D3F-17D3-EA45-8A97-857416652BAB}"/>
              </a:ext>
            </a:extLst>
          </p:cNvPr>
          <p:cNvSpPr/>
          <p:nvPr/>
        </p:nvSpPr>
        <p:spPr>
          <a:xfrm rot="16200000">
            <a:off x="7791565" y="1381418"/>
            <a:ext cx="283779" cy="511853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FAAC93B-1D46-CA44-AE3C-512B6C1D25F0}"/>
                  </a:ext>
                </a:extLst>
              </p:cNvPr>
              <p:cNvSpPr/>
              <p:nvPr/>
            </p:nvSpPr>
            <p:spPr>
              <a:xfrm>
                <a:off x="339437" y="2924868"/>
                <a:ext cx="4662054" cy="1528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77"/>
                  </a:rPr>
                  <a:t>If we did this for not just one sample of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latin typeface="Lato" panose="020F0502020204030203" pitchFamily="34" charset="77"/>
                  </a:rPr>
                  <a:t>  before updating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a:latin typeface="Lato" panose="020F0502020204030203" pitchFamily="34" charset="77"/>
                  </a:rPr>
                  <a:t>, but for </a:t>
                </a:r>
                <a14:m>
                  <m:oMath xmlns:m="http://schemas.openxmlformats.org/officeDocument/2006/math">
                    <m:r>
                      <a:rPr lang="en-US" b="0" i="1" smtClean="0">
                        <a:latin typeface="Cambria Math" panose="02040503050406030204" pitchFamily="18" charset="0"/>
                      </a:rPr>
                      <m:t>𝑤</m:t>
                    </m:r>
                    <m:r>
                      <a:rPr lang="en-US" b="0" i="0" smtClean="0">
                        <a:latin typeface="Cambria Math" panose="02040503050406030204" pitchFamily="18" charset="0"/>
                      </a:rPr>
                      <m:t> </m:t>
                    </m:r>
                    <m:r>
                      <m:rPr>
                        <m:sty m:val="p"/>
                      </m:rPr>
                      <a:rPr lang="en-US" b="0" i="0" smtClean="0">
                        <a:latin typeface="Cambria Math" panose="02040503050406030204" pitchFamily="18" charset="0"/>
                      </a:rPr>
                      <m:t>samples</m:t>
                    </m:r>
                  </m:oMath>
                </a14:m>
                <a:r>
                  <a:rPr lang="en-US" dirty="0">
                    <a:latin typeface="Lato" panose="020F0502020204030203" pitchFamily="34" charset="77"/>
                  </a:rPr>
                  <a:t>, then this update is equivalent to a Monte Carlo Bellman Backup with </a:t>
                </a:r>
                <a14:m>
                  <m:oMath xmlns:m="http://schemas.openxmlformats.org/officeDocument/2006/math">
                    <m:r>
                      <a:rPr lang="en-US" i="1" smtClean="0">
                        <a:latin typeface="Cambria Math" panose="02040503050406030204" pitchFamily="18" charset="0"/>
                      </a:rPr>
                      <m:t>𝛼</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𝑤</m:t>
                        </m:r>
                      </m:den>
                    </m:f>
                  </m:oMath>
                </a14:m>
                <a:r>
                  <a:rPr lang="en-US" dirty="0">
                    <a:latin typeface="Lato" panose="020F0502020204030203" pitchFamily="34" charset="77"/>
                  </a:rPr>
                  <a:t>!</a:t>
                </a:r>
              </a:p>
            </p:txBody>
          </p:sp>
        </mc:Choice>
        <mc:Fallback xmlns="">
          <p:sp>
            <p:nvSpPr>
              <p:cNvPr id="17" name="Rectangle 16">
                <a:extLst>
                  <a:ext uri="{FF2B5EF4-FFF2-40B4-BE49-F238E27FC236}">
                    <a16:creationId xmlns:a16="http://schemas.microsoft.com/office/drawing/2014/main" id="{1FAAC93B-1D46-CA44-AE3C-512B6C1D25F0}"/>
                  </a:ext>
                </a:extLst>
              </p:cNvPr>
              <p:cNvSpPr>
                <a:spLocks noRot="1" noChangeAspect="1" noMove="1" noResize="1" noEditPoints="1" noAdjustHandles="1" noChangeArrowheads="1" noChangeShapeType="1" noTextEdit="1"/>
              </p:cNvSpPr>
              <p:nvPr/>
            </p:nvSpPr>
            <p:spPr>
              <a:xfrm>
                <a:off x="339437" y="2924868"/>
                <a:ext cx="4662054" cy="15289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E82FEC0-87EF-F84A-A8D2-A48077FA8F57}"/>
                  </a:ext>
                </a:extLst>
              </p:cNvPr>
              <p:cNvSpPr/>
              <p:nvPr/>
            </p:nvSpPr>
            <p:spPr>
              <a:xfrm>
                <a:off x="339438" y="4671492"/>
                <a:ext cx="5200776" cy="1378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panose="020F0502020204030203" pitchFamily="34" charset="77"/>
                  </a:rPr>
                  <a:t>And we </a:t>
                </a:r>
                <a:r>
                  <a:rPr lang="en-US" i="1" dirty="0">
                    <a:latin typeface="Lato" panose="020F0502020204030203" pitchFamily="34" charset="77"/>
                  </a:rPr>
                  <a:t>are</a:t>
                </a:r>
                <a:r>
                  <a:rPr lang="en-US" dirty="0">
                    <a:latin typeface="Lato" panose="020F0502020204030203" pitchFamily="34" charset="77"/>
                  </a:rPr>
                  <a:t> getting multiple samples of </a:t>
                </a:r>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oMath>
                </a14:m>
                <a:r>
                  <a:rPr lang="en-US" dirty="0">
                    <a:latin typeface="Lato" panose="020F0502020204030203" pitchFamily="34" charset="77"/>
                  </a:rPr>
                  <a:t> But complication: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𝑄</m:t>
                        </m:r>
                      </m:e>
                    </m:acc>
                  </m:oMath>
                </a14:m>
                <a:r>
                  <a:rPr lang="en-US" dirty="0">
                    <a:latin typeface="Lato" panose="020F0502020204030203" pitchFamily="34" charset="77"/>
                  </a:rPr>
                  <a:t> is changing in between. Non-stationary target. Nonetheless, Q-learning is guaranteed to converge to optimal.</a:t>
                </a:r>
              </a:p>
            </p:txBody>
          </p:sp>
        </mc:Choice>
        <mc:Fallback xmlns="">
          <p:sp>
            <p:nvSpPr>
              <p:cNvPr id="18" name="Rectangle 17">
                <a:extLst>
                  <a:ext uri="{FF2B5EF4-FFF2-40B4-BE49-F238E27FC236}">
                    <a16:creationId xmlns:a16="http://schemas.microsoft.com/office/drawing/2014/main" id="{6E82FEC0-87EF-F84A-A8D2-A48077FA8F57}"/>
                  </a:ext>
                </a:extLst>
              </p:cNvPr>
              <p:cNvSpPr>
                <a:spLocks noRot="1" noChangeAspect="1" noMove="1" noResize="1" noEditPoints="1" noAdjustHandles="1" noChangeArrowheads="1" noChangeShapeType="1" noTextEdit="1"/>
              </p:cNvSpPr>
              <p:nvPr/>
            </p:nvSpPr>
            <p:spPr>
              <a:xfrm>
                <a:off x="339438" y="4671492"/>
                <a:ext cx="5200776" cy="1378828"/>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0F812A1-EE37-968C-6D37-0F3847B14B51}"/>
              </a:ext>
            </a:extLst>
          </p:cNvPr>
          <p:cNvSpPr txBox="1"/>
          <p:nvPr/>
        </p:nvSpPr>
        <p:spPr>
          <a:xfrm>
            <a:off x="5540213" y="3016643"/>
            <a:ext cx="2752677" cy="646331"/>
          </a:xfrm>
          <a:prstGeom prst="rect">
            <a:avLst/>
          </a:prstGeom>
          <a:noFill/>
        </p:spPr>
        <p:txBody>
          <a:bodyPr wrap="none" rtlCol="0">
            <a:spAutoFit/>
          </a:bodyPr>
          <a:lstStyle/>
          <a:p>
            <a:r>
              <a:rPr lang="en-US" dirty="0">
                <a:latin typeface="Lato" panose="020F0502020204030203" pitchFamily="34" charset="77"/>
              </a:rPr>
              <a:t>Looking ahead 1 step, like</a:t>
            </a:r>
            <a:br>
              <a:rPr lang="en-US" dirty="0">
                <a:latin typeface="Lato" panose="020F0502020204030203" pitchFamily="34" charset="77"/>
              </a:rPr>
            </a:br>
            <a:r>
              <a:rPr lang="en-US" dirty="0">
                <a:latin typeface="Lato" panose="020F0502020204030203" pitchFamily="34" charset="77"/>
              </a:rPr>
              <a:t>in Bellman backups</a:t>
            </a:r>
          </a:p>
        </p:txBody>
      </p:sp>
      <p:sp>
        <p:nvSpPr>
          <p:cNvPr id="5" name="TextBox 4">
            <a:extLst>
              <a:ext uri="{FF2B5EF4-FFF2-40B4-BE49-F238E27FC236}">
                <a16:creationId xmlns:a16="http://schemas.microsoft.com/office/drawing/2014/main" id="{C82F563B-9D63-CE04-EB3D-633C4EB5C48F}"/>
              </a:ext>
            </a:extLst>
          </p:cNvPr>
          <p:cNvSpPr txBox="1"/>
          <p:nvPr/>
        </p:nvSpPr>
        <p:spPr>
          <a:xfrm>
            <a:off x="6642876" y="4203200"/>
            <a:ext cx="2581156" cy="369332"/>
          </a:xfrm>
          <a:prstGeom prst="rect">
            <a:avLst/>
          </a:prstGeom>
          <a:noFill/>
        </p:spPr>
        <p:txBody>
          <a:bodyPr wrap="none" rtlCol="0">
            <a:spAutoFit/>
          </a:bodyPr>
          <a:lstStyle/>
          <a:p>
            <a:r>
              <a:rPr lang="en-US" i="1" dirty="0">
                <a:latin typeface="Lato" panose="020F0502020204030203" pitchFamily="34" charset="77"/>
              </a:rPr>
              <a:t>Temporal difference error</a:t>
            </a:r>
          </a:p>
        </p:txBody>
      </p:sp>
    </p:spTree>
    <p:extLst>
      <p:ext uri="{BB962C8B-B14F-4D97-AF65-F5344CB8AC3E}">
        <p14:creationId xmlns:p14="http://schemas.microsoft.com/office/powerpoint/2010/main" val="287421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305-ACD5-FC42-BC02-AEADAFA5EB08}"/>
              </a:ext>
            </a:extLst>
          </p:cNvPr>
          <p:cNvSpPr>
            <a:spLocks noGrp="1"/>
          </p:cNvSpPr>
          <p:nvPr>
            <p:ph type="title"/>
          </p:nvPr>
        </p:nvSpPr>
        <p:spPr/>
        <p:txBody>
          <a:bodyPr/>
          <a:lstStyle/>
          <a:p>
            <a:r>
              <a:rPr lang="en-US" dirty="0"/>
              <a:t>Example: Marshmallows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C01B450-8586-B647-B3E5-A4AE547B97C4}"/>
                  </a:ext>
                </a:extLst>
              </p:cNvPr>
              <p:cNvSpPr txBox="1"/>
              <p:nvPr/>
            </p:nvSpPr>
            <p:spPr>
              <a:xfrm>
                <a:off x="838200" y="1690688"/>
                <a:ext cx="9682113"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Lato" panose="020F0502020204030203" pitchFamily="34" charset="77"/>
                  </a:rPr>
                  <a:t>States</a:t>
                </a:r>
                <a:r>
                  <a:rPr lang="en-US" dirty="0">
                    <a:latin typeface="Lato" panose="020F0502020204030203" pitchFamily="34" charset="77"/>
                  </a:rPr>
                  <a:t>: (hunger level, marshmallow remains)</a:t>
                </a:r>
              </a:p>
              <a:p>
                <a:pPr marL="742950" lvl="1" indent="-285750">
                  <a:buFont typeface="Arial" panose="020B0604020202020204" pitchFamily="34" charset="0"/>
                  <a:buChar char="•"/>
                </a:pPr>
                <a:r>
                  <a:rPr lang="en-US" dirty="0">
                    <a:latin typeface="Lato" panose="020F0502020204030203" pitchFamily="34" charset="77"/>
                  </a:rPr>
                  <a:t>Hunger level: 0, 1, 2 (higher is hungrier)</a:t>
                </a:r>
              </a:p>
              <a:p>
                <a:pPr marL="742950" lvl="1" indent="-285750">
                  <a:buFont typeface="Arial" panose="020B0604020202020204" pitchFamily="34" charset="0"/>
                  <a:buChar char="•"/>
                </a:pPr>
                <a:r>
                  <a:rPr lang="en-US" dirty="0">
                    <a:latin typeface="Lato" panose="020F0502020204030203" pitchFamily="34" charset="77"/>
                  </a:rPr>
                  <a:t>Marshmallow remains: True or False </a:t>
                </a:r>
              </a:p>
              <a:p>
                <a:pPr marL="285750" indent="-285750">
                  <a:buFont typeface="Arial" panose="020B0604020202020204" pitchFamily="34" charset="0"/>
                  <a:buChar char="•"/>
                </a:pPr>
                <a:r>
                  <a:rPr lang="en-US" b="1" dirty="0">
                    <a:latin typeface="Lato" panose="020F0502020204030203" pitchFamily="34" charset="77"/>
                  </a:rPr>
                  <a:t>Actions</a:t>
                </a:r>
                <a:r>
                  <a:rPr lang="en-US" dirty="0">
                    <a:latin typeface="Lato" panose="020F0502020204030203" pitchFamily="34" charset="77"/>
                  </a:rPr>
                  <a:t>: </a:t>
                </a:r>
                <a:r>
                  <a:rPr lang="en-US" i="1" dirty="0">
                    <a:latin typeface="Lato" panose="020F0502020204030203" pitchFamily="34" charset="77"/>
                  </a:rPr>
                  <a:t>eat</a:t>
                </a:r>
                <a:r>
                  <a:rPr lang="en-US" dirty="0">
                    <a:latin typeface="Lato" panose="020F0502020204030203" pitchFamily="34" charset="77"/>
                  </a:rPr>
                  <a:t> marshmallow, or </a:t>
                </a:r>
                <a:r>
                  <a:rPr lang="en-US" i="1" dirty="0">
                    <a:latin typeface="Lato" panose="020F0502020204030203" pitchFamily="34" charset="77"/>
                  </a:rPr>
                  <a:t>wait</a:t>
                </a:r>
              </a:p>
              <a:p>
                <a:pPr marL="285750" indent="-285750">
                  <a:buFont typeface="Arial" panose="020B0604020202020204" pitchFamily="34" charset="0"/>
                  <a:buChar char="•"/>
                </a:pPr>
                <a:r>
                  <a:rPr lang="en-US" b="1" dirty="0">
                    <a:latin typeface="Lato" panose="020F0502020204030203" pitchFamily="34" charset="77"/>
                  </a:rPr>
                  <a:t>Horizon:</a:t>
                </a:r>
                <a:r>
                  <a:rPr lang="en-US" dirty="0">
                    <a:latin typeface="Lato" panose="020F0502020204030203" pitchFamily="34" charset="77"/>
                  </a:rPr>
                  <a:t> finite (horizon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=4</m:t>
                    </m:r>
                  </m:oMath>
                </a14:m>
                <a:r>
                  <a:rPr lang="en-US" dirty="0">
                    <a:latin typeface="Lato" panose="020F0502020204030203" pitchFamily="34" charset="77"/>
                  </a:rPr>
                  <a:t>)</a:t>
                </a:r>
              </a:p>
              <a:p>
                <a:pPr marL="285750" indent="-285750">
                  <a:buFont typeface="Arial" panose="020B0604020202020204" pitchFamily="34" charset="0"/>
                  <a:buChar char="•"/>
                </a:pPr>
                <a:r>
                  <a:rPr lang="en-US" b="1" dirty="0">
                    <a:latin typeface="Lato" panose="020F0502020204030203" pitchFamily="34" charset="77"/>
                  </a:rPr>
                  <a:t>Rewards:</a:t>
                </a:r>
                <a:r>
                  <a:rPr lang="en-US" dirty="0">
                    <a:latin typeface="Lato" panose="020F0502020204030203" pitchFamily="34" charset="77"/>
                  </a:rPr>
                  <a:t> Negative hunger level squared (on next state)</a:t>
                </a:r>
                <a:endParaRPr lang="en-US" b="1" dirty="0">
                  <a:latin typeface="Lato" panose="020F0502020204030203" pitchFamily="34" charset="77"/>
                </a:endParaRPr>
              </a:p>
              <a:p>
                <a:pPr marL="285750" indent="-285750">
                  <a:buFont typeface="Arial" panose="020B0604020202020204" pitchFamily="34" charset="0"/>
                  <a:buChar char="•"/>
                </a:pPr>
                <a:r>
                  <a:rPr lang="en-US" b="1" dirty="0">
                    <a:latin typeface="Lato" panose="020F0502020204030203" pitchFamily="34" charset="77"/>
                  </a:rPr>
                  <a:t>Transition distribution</a:t>
                </a:r>
                <a:r>
                  <a:rPr lang="en-US" dirty="0">
                    <a:latin typeface="Lato" panose="020F0502020204030203" pitchFamily="34" charset="77"/>
                  </a:rPr>
                  <a:t>:</a:t>
                </a:r>
              </a:p>
              <a:p>
                <a:pPr marL="742950" lvl="1" indent="-285750">
                  <a:buFont typeface="Arial" panose="020B0604020202020204" pitchFamily="34" charset="0"/>
                  <a:buChar char="•"/>
                </a:pPr>
                <a:r>
                  <a:rPr lang="en-US" dirty="0">
                    <a:latin typeface="Lato" panose="020F0502020204030203" pitchFamily="34" charset="77"/>
                  </a:rPr>
                  <a:t>Marshmallow remains updated in obvious way</a:t>
                </a:r>
              </a:p>
              <a:p>
                <a:pPr marL="742950" lvl="1" indent="-285750">
                  <a:buFont typeface="Arial" panose="020B0604020202020204" pitchFamily="34" charset="0"/>
                  <a:buChar char="•"/>
                </a:pPr>
                <a:r>
                  <a:rPr lang="en-US" dirty="0">
                    <a:latin typeface="Lato" panose="020F0502020204030203" pitchFamily="34" charset="77"/>
                  </a:rPr>
                  <a:t>If </a:t>
                </a:r>
                <a:r>
                  <a:rPr lang="en-US" i="1" dirty="0">
                    <a:latin typeface="Lato" panose="020F0502020204030203" pitchFamily="34" charset="77"/>
                  </a:rPr>
                  <a:t>wait:</a:t>
                </a:r>
              </a:p>
              <a:p>
                <a:pPr marL="1200150" lvl="2" indent="-285750">
                  <a:buFont typeface="Arial" panose="020B0604020202020204" pitchFamily="34" charset="0"/>
                  <a:buChar char="•"/>
                </a:pPr>
                <a:r>
                  <a:rPr lang="en-US" dirty="0">
                    <a:latin typeface="Lato" panose="020F0502020204030203" pitchFamily="34" charset="77"/>
                  </a:rPr>
                  <a:t>With probability 0.25, hunger level increases by 1</a:t>
                </a:r>
              </a:p>
              <a:p>
                <a:pPr marL="1200150" lvl="2" indent="-285750">
                  <a:buFont typeface="Arial" panose="020B0604020202020204" pitchFamily="34" charset="0"/>
                  <a:buChar char="•"/>
                </a:pPr>
                <a:r>
                  <a:rPr lang="en-US" dirty="0">
                    <a:latin typeface="Lato" panose="020F0502020204030203" pitchFamily="34" charset="77"/>
                  </a:rPr>
                  <a:t>Otherwise, hunger level stays the same</a:t>
                </a:r>
              </a:p>
              <a:p>
                <a:pPr marL="742950" lvl="1" indent="-285750">
                  <a:buFont typeface="Arial" panose="020B0604020202020204" pitchFamily="34" charset="0"/>
                  <a:buChar char="•"/>
                </a:pPr>
                <a:r>
                  <a:rPr lang="en-US" dirty="0">
                    <a:latin typeface="Lato" panose="020F0502020204030203" pitchFamily="34" charset="77"/>
                  </a:rPr>
                  <a:t>If </a:t>
                </a:r>
                <a:r>
                  <a:rPr lang="en-US" i="1" dirty="0">
                    <a:latin typeface="Lato" panose="020F0502020204030203" pitchFamily="34" charset="77"/>
                  </a:rPr>
                  <a:t>eat </a:t>
                </a:r>
                <a:r>
                  <a:rPr lang="en-US" dirty="0">
                    <a:latin typeface="Lato" panose="020F0502020204030203" pitchFamily="34" charset="77"/>
                  </a:rPr>
                  <a:t>(and marshmallow remains):</a:t>
                </a:r>
              </a:p>
              <a:p>
                <a:pPr marL="1200150" lvl="2" indent="-285750">
                  <a:buFont typeface="Arial" panose="020B0604020202020204" pitchFamily="34" charset="0"/>
                  <a:buChar char="•"/>
                </a:pPr>
                <a:r>
                  <a:rPr lang="en-US" dirty="0">
                    <a:latin typeface="Lato" panose="020F0502020204030203" pitchFamily="34" charset="77"/>
                  </a:rPr>
                  <a:t>With probability 1, hunger level set to 0</a:t>
                </a:r>
              </a:p>
              <a:p>
                <a:pPr marL="742950" lvl="1" indent="-285750">
                  <a:buFont typeface="Arial" panose="020B0604020202020204" pitchFamily="34" charset="0"/>
                  <a:buChar char="•"/>
                </a:pPr>
                <a:r>
                  <a:rPr lang="en-US" dirty="0">
                    <a:latin typeface="Lato" panose="020F0502020204030203" pitchFamily="34" charset="77"/>
                  </a:rPr>
                  <a:t>If </a:t>
                </a:r>
                <a:r>
                  <a:rPr lang="en-US" i="1" dirty="0">
                    <a:latin typeface="Lato" panose="020F0502020204030203" pitchFamily="34" charset="77"/>
                  </a:rPr>
                  <a:t>eat</a:t>
                </a:r>
                <a:r>
                  <a:rPr lang="en-US" dirty="0">
                    <a:latin typeface="Lato" panose="020F0502020204030203" pitchFamily="34" charset="77"/>
                  </a:rPr>
                  <a:t> (and marshmallow gone):</a:t>
                </a:r>
              </a:p>
              <a:p>
                <a:pPr marL="1200150" lvl="2" indent="-285750">
                  <a:buFont typeface="Arial" panose="020B0604020202020204" pitchFamily="34" charset="0"/>
                  <a:buChar char="•"/>
                </a:pPr>
                <a:r>
                  <a:rPr lang="en-US" dirty="0">
                    <a:latin typeface="Lato" panose="020F0502020204030203" pitchFamily="34" charset="77"/>
                  </a:rPr>
                  <a:t>Same as waiting</a:t>
                </a:r>
              </a:p>
            </p:txBody>
          </p:sp>
        </mc:Choice>
        <mc:Fallback xmlns="">
          <p:sp>
            <p:nvSpPr>
              <p:cNvPr id="13" name="TextBox 12">
                <a:extLst>
                  <a:ext uri="{FF2B5EF4-FFF2-40B4-BE49-F238E27FC236}">
                    <a16:creationId xmlns:a16="http://schemas.microsoft.com/office/drawing/2014/main" id="{DC01B450-8586-B647-B3E5-A4AE547B97C4}"/>
                  </a:ext>
                </a:extLst>
              </p:cNvPr>
              <p:cNvSpPr txBox="1">
                <a:spLocks noRot="1" noChangeAspect="1" noMove="1" noResize="1" noEditPoints="1" noAdjustHandles="1" noChangeArrowheads="1" noChangeShapeType="1" noTextEdit="1"/>
              </p:cNvSpPr>
              <p:nvPr/>
            </p:nvSpPr>
            <p:spPr>
              <a:xfrm>
                <a:off x="838200" y="1690688"/>
                <a:ext cx="9682113" cy="4247317"/>
              </a:xfrm>
              <a:prstGeom prst="rect">
                <a:avLst/>
              </a:prstGeom>
              <a:blipFill>
                <a:blip r:embed="rId2"/>
                <a:stretch>
                  <a:fillRect l="-524" t="-298" b="-119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2F6FAB6-CE74-974E-84A1-70C3F759F2D7}"/>
              </a:ext>
            </a:extLst>
          </p:cNvPr>
          <p:cNvPicPr>
            <a:picLocks noChangeAspect="1"/>
          </p:cNvPicPr>
          <p:nvPr/>
        </p:nvPicPr>
        <p:blipFill rotWithShape="1">
          <a:blip r:embed="rId3"/>
          <a:srcRect t="45885"/>
          <a:stretch/>
        </p:blipFill>
        <p:spPr>
          <a:xfrm>
            <a:off x="436514" y="1395167"/>
            <a:ext cx="4749800" cy="295521"/>
          </a:xfrm>
          <a:prstGeom prst="rect">
            <a:avLst/>
          </a:prstGeom>
        </p:spPr>
      </p:pic>
      <p:pic>
        <p:nvPicPr>
          <p:cNvPr id="5124" name="Picture 4" descr="Marshmellow Clipart Marshmallow Challenge - Cute Marshmallow Clip Art PNG  Image | Transparent PNG Free Download on SeekPNG">
            <a:extLst>
              <a:ext uri="{FF2B5EF4-FFF2-40B4-BE49-F238E27FC236}">
                <a16:creationId xmlns:a16="http://schemas.microsoft.com/office/drawing/2014/main" id="{045DF5AD-8124-3E4C-82B3-3F5B72102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5065" y="1904214"/>
            <a:ext cx="3188735" cy="254721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B9C932D-1900-57A6-BDAD-B46CCFCA058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7C4C8EE2-5627-CAFB-98E9-8078880B63AD}"/>
              </a:ext>
            </a:extLst>
          </p:cNvPr>
          <p:cNvSpPr>
            <a:spLocks noGrp="1"/>
          </p:cNvSpPr>
          <p:nvPr>
            <p:ph type="sldNum" sz="quarter" idx="12"/>
          </p:nvPr>
        </p:nvSpPr>
        <p:spPr/>
        <p:txBody>
          <a:bodyPr/>
          <a:lstStyle/>
          <a:p>
            <a:fld id="{A2060099-932A-9345-A983-616282D95534}" type="slidenum">
              <a:rPr lang="en-US" smtClean="0"/>
              <a:t>21</a:t>
            </a:fld>
            <a:endParaRPr lang="en-US"/>
          </a:p>
        </p:txBody>
      </p:sp>
    </p:spTree>
    <p:extLst>
      <p:ext uri="{BB962C8B-B14F-4D97-AF65-F5344CB8AC3E}">
        <p14:creationId xmlns:p14="http://schemas.microsoft.com/office/powerpoint/2010/main" val="697164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22</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6836260" y="2610021"/>
            <a:ext cx="1547343" cy="2294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42335661"/>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42335661"/>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Tree>
    <p:extLst>
      <p:ext uri="{BB962C8B-B14F-4D97-AF65-F5344CB8AC3E}">
        <p14:creationId xmlns:p14="http://schemas.microsoft.com/office/powerpoint/2010/main" val="413041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23</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130633" y="3180318"/>
            <a:ext cx="1301097" cy="2294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Oval 5">
            <a:extLst>
              <a:ext uri="{FF2B5EF4-FFF2-40B4-BE49-F238E27FC236}">
                <a16:creationId xmlns:a16="http://schemas.microsoft.com/office/drawing/2014/main" id="{F7F39E63-AD52-0F63-92B3-86C35CC83417}"/>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Tree>
    <p:extLst>
      <p:ext uri="{BB962C8B-B14F-4D97-AF65-F5344CB8AC3E}">
        <p14:creationId xmlns:p14="http://schemas.microsoft.com/office/powerpoint/2010/main" val="378442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24</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725972"/>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Rectangular Callout 5">
            <a:extLst>
              <a:ext uri="{FF2B5EF4-FFF2-40B4-BE49-F238E27FC236}">
                <a16:creationId xmlns:a16="http://schemas.microsoft.com/office/drawing/2014/main" id="{5B9A3F5A-D8E5-585A-1C7C-6EBC172251E5}"/>
              </a:ext>
            </a:extLst>
          </p:cNvPr>
          <p:cNvSpPr/>
          <p:nvPr/>
        </p:nvSpPr>
        <p:spPr>
          <a:xfrm>
            <a:off x="2413849" y="1365458"/>
            <a:ext cx="1500453" cy="68472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Random tiebreaking</a:t>
            </a:r>
          </a:p>
        </p:txBody>
      </p:sp>
      <p:sp>
        <p:nvSpPr>
          <p:cNvPr id="7" name="Rectangle 6">
            <a:extLst>
              <a:ext uri="{FF2B5EF4-FFF2-40B4-BE49-F238E27FC236}">
                <a16:creationId xmlns:a16="http://schemas.microsoft.com/office/drawing/2014/main" id="{16A6B678-7DE3-E8C9-AF47-98F0E44A0747}"/>
              </a:ext>
            </a:extLst>
          </p:cNvPr>
          <p:cNvSpPr/>
          <p:nvPr/>
        </p:nvSpPr>
        <p:spPr>
          <a:xfrm>
            <a:off x="272661" y="1583189"/>
            <a:ext cx="1941150" cy="6847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251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25</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19390" y="3898446"/>
            <a:ext cx="1734235"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F7D334F-25BC-2DDD-B089-4CE55A669E7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21" name="Straight Arrow Connector 20">
            <a:extLst>
              <a:ext uri="{FF2B5EF4-FFF2-40B4-BE49-F238E27FC236}">
                <a16:creationId xmlns:a16="http://schemas.microsoft.com/office/drawing/2014/main" id="{D030A982-F798-A6B9-0894-5DCFD224DA90}"/>
              </a:ext>
            </a:extLst>
          </p:cNvPr>
          <p:cNvCxnSpPr>
            <a:cxnSpLocks/>
            <a:stCxn id="13" idx="2"/>
            <a:endCxn id="20"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34FAEB7-8D2B-17A4-3693-485477295D9D}"/>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2" name="Rectangle 1">
                <a:extLst>
                  <a:ext uri="{FF2B5EF4-FFF2-40B4-BE49-F238E27FC236}">
                    <a16:creationId xmlns:a16="http://schemas.microsoft.com/office/drawing/2014/main" id="{B34FAEB7-8D2B-17A4-3693-485477295D9D}"/>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57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26</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8124525" y="4292867"/>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Rectangle 10">
            <a:extLst>
              <a:ext uri="{FF2B5EF4-FFF2-40B4-BE49-F238E27FC236}">
                <a16:creationId xmlns:a16="http://schemas.microsoft.com/office/drawing/2014/main" id="{7C918225-5516-2E36-66BF-B723E1740B3C}"/>
              </a:ext>
            </a:extLst>
          </p:cNvPr>
          <p:cNvSpPr/>
          <p:nvPr/>
        </p:nvSpPr>
        <p:spPr>
          <a:xfrm>
            <a:off x="278275" y="1602511"/>
            <a:ext cx="1935535" cy="26148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54FF83A-7FCB-C61B-8F39-69A458F6233D}"/>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2" name="Rectangle 11">
                <a:extLst>
                  <a:ext uri="{FF2B5EF4-FFF2-40B4-BE49-F238E27FC236}">
                    <a16:creationId xmlns:a16="http://schemas.microsoft.com/office/drawing/2014/main" id="{854FF83A-7FCB-C61B-8F39-69A458F6233D}"/>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4"/>
                <a:stretch>
                  <a:fillRect b="-2326"/>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88E9FA0-8387-5E64-B9B1-417F3F265A09}"/>
              </a:ext>
            </a:extLst>
          </p:cNvPr>
          <p:cNvSpPr/>
          <p:nvPr/>
        </p:nvSpPr>
        <p:spPr>
          <a:xfrm>
            <a:off x="10508809" y="4296135"/>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C52C85A-124A-6099-6FF8-98BBD5304D2D}"/>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4" name="Rectangle 13">
                <a:extLst>
                  <a:ext uri="{FF2B5EF4-FFF2-40B4-BE49-F238E27FC236}">
                    <a16:creationId xmlns:a16="http://schemas.microsoft.com/office/drawing/2014/main" id="{BC52C85A-124A-6099-6FF8-98BBD5304D2D}"/>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5"/>
                <a:stretch>
                  <a:fillRect b="-4651"/>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6646B226-5BF0-F280-785A-341A1AFAB6AE}"/>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6" name="Merge 15">
            <a:extLst>
              <a:ext uri="{FF2B5EF4-FFF2-40B4-BE49-F238E27FC236}">
                <a16:creationId xmlns:a16="http://schemas.microsoft.com/office/drawing/2014/main" id="{C85C4C30-5492-5399-6487-6F9F9109F718}"/>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226DDE2F-299C-4BC0-EA57-D505B407800C}"/>
              </a:ext>
            </a:extLst>
          </p:cNvPr>
          <p:cNvCxnSpPr>
            <a:cxnSpLocks/>
            <a:stCxn id="15" idx="4"/>
            <a:endCxn id="16"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39A7BE7-7A65-F731-4364-B2C0041C7FF9}"/>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19" name="Straight Arrow Connector 18">
            <a:extLst>
              <a:ext uri="{FF2B5EF4-FFF2-40B4-BE49-F238E27FC236}">
                <a16:creationId xmlns:a16="http://schemas.microsoft.com/office/drawing/2014/main" id="{BDD53723-7C61-99B5-C097-22B25DC71414}"/>
              </a:ext>
            </a:extLst>
          </p:cNvPr>
          <p:cNvCxnSpPr>
            <a:cxnSpLocks/>
            <a:stCxn id="16" idx="2"/>
            <a:endCxn id="18"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601EFA-3536-A229-6403-2843150498B3}"/>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20" name="Rectangle 19">
                <a:extLst>
                  <a:ext uri="{FF2B5EF4-FFF2-40B4-BE49-F238E27FC236}">
                    <a16:creationId xmlns:a16="http://schemas.microsoft.com/office/drawing/2014/main" id="{1E601EFA-3536-A229-6403-2843150498B3}"/>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964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27</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8952630" y="4293862"/>
            <a:ext cx="133618" cy="25025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54FF83A-7FCB-C61B-8F39-69A458F6233D}"/>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2" name="Rectangle 11">
                <a:extLst>
                  <a:ext uri="{FF2B5EF4-FFF2-40B4-BE49-F238E27FC236}">
                    <a16:creationId xmlns:a16="http://schemas.microsoft.com/office/drawing/2014/main" id="{854FF83A-7FCB-C61B-8F39-69A458F6233D}"/>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4"/>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3109768-B688-8C4E-96BB-0E8545244567}"/>
                  </a:ext>
                </a:extLst>
              </p:cNvPr>
              <p:cNvSpPr/>
              <p:nvPr/>
            </p:nvSpPr>
            <p:spPr>
              <a:xfrm>
                <a:off x="874008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2" name="Rectangle 1">
                <a:extLst>
                  <a:ext uri="{FF2B5EF4-FFF2-40B4-BE49-F238E27FC236}">
                    <a16:creationId xmlns:a16="http://schemas.microsoft.com/office/drawing/2014/main" id="{63109768-B688-8C4E-96BB-0E8545244567}"/>
                  </a:ext>
                </a:extLst>
              </p:cNvPr>
              <p:cNvSpPr>
                <a:spLocks noRot="1" noChangeAspect="1" noMove="1" noResize="1" noEditPoints="1" noAdjustHandles="1" noChangeArrowheads="1" noChangeShapeType="1" noTextEdit="1"/>
              </p:cNvSpPr>
              <p:nvPr/>
            </p:nvSpPr>
            <p:spPr>
              <a:xfrm>
                <a:off x="8740084"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996C2AD-0CD5-A1C5-43EF-70427EACA381}"/>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7996C2AD-0CD5-A1C5-43EF-70427EACA381}"/>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EF6790C2-4055-6052-D6AA-35A560CC2ED2}"/>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5" name="Merge 14">
            <a:extLst>
              <a:ext uri="{FF2B5EF4-FFF2-40B4-BE49-F238E27FC236}">
                <a16:creationId xmlns:a16="http://schemas.microsoft.com/office/drawing/2014/main" id="{C67F3618-8F7C-9568-3CEF-37F9C40A47C6}"/>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F7D68CD8-3FC0-9592-BB50-D3D91BDBC047}"/>
              </a:ext>
            </a:extLst>
          </p:cNvPr>
          <p:cNvCxnSpPr>
            <a:cxnSpLocks/>
            <a:stCxn id="14" idx="4"/>
            <a:endCxn id="15"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2E78F549-3F4F-96E8-7B05-F3DACBC1A835}"/>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18" name="Straight Arrow Connector 17">
            <a:extLst>
              <a:ext uri="{FF2B5EF4-FFF2-40B4-BE49-F238E27FC236}">
                <a16:creationId xmlns:a16="http://schemas.microsoft.com/office/drawing/2014/main" id="{7300D003-FE87-ECB7-5050-302010802B85}"/>
              </a:ext>
            </a:extLst>
          </p:cNvPr>
          <p:cNvCxnSpPr>
            <a:cxnSpLocks/>
            <a:stCxn id="15" idx="2"/>
            <a:endCxn id="17"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B2A1B5F-45F1-07D9-7570-784135930D4D}"/>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19" name="Rectangle 18">
                <a:extLst>
                  <a:ext uri="{FF2B5EF4-FFF2-40B4-BE49-F238E27FC236}">
                    <a16:creationId xmlns:a16="http://schemas.microsoft.com/office/drawing/2014/main" id="{4B2A1B5F-45F1-07D9-7570-784135930D4D}"/>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7"/>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03F20891-3948-AC13-5CBC-6550CC03720C}"/>
              </a:ext>
            </a:extLst>
          </p:cNvPr>
          <p:cNvSpPr/>
          <p:nvPr/>
        </p:nvSpPr>
        <p:spPr>
          <a:xfrm>
            <a:off x="3246642" y="4471995"/>
            <a:ext cx="1059718" cy="6590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5948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28</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9348482" y="4293862"/>
            <a:ext cx="1017926"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Rectangle 10">
            <a:extLst>
              <a:ext uri="{FF2B5EF4-FFF2-40B4-BE49-F238E27FC236}">
                <a16:creationId xmlns:a16="http://schemas.microsoft.com/office/drawing/2014/main" id="{7C918225-5516-2E36-66BF-B723E1740B3C}"/>
              </a:ext>
            </a:extLst>
          </p:cNvPr>
          <p:cNvSpPr/>
          <p:nvPr/>
        </p:nvSpPr>
        <p:spPr>
          <a:xfrm>
            <a:off x="272661" y="3576973"/>
            <a:ext cx="1941150" cy="716889"/>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54FF83A-7FCB-C61B-8F39-69A458F6233D}"/>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2" name="Rectangle 11">
                <a:extLst>
                  <a:ext uri="{FF2B5EF4-FFF2-40B4-BE49-F238E27FC236}">
                    <a16:creationId xmlns:a16="http://schemas.microsoft.com/office/drawing/2014/main" id="{854FF83A-7FCB-C61B-8F39-69A458F6233D}"/>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4"/>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3109768-B688-8C4E-96BB-0E8545244567}"/>
                  </a:ext>
                </a:extLst>
              </p:cNvPr>
              <p:cNvSpPr/>
              <p:nvPr/>
            </p:nvSpPr>
            <p:spPr>
              <a:xfrm>
                <a:off x="874008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2" name="Rectangle 1">
                <a:extLst>
                  <a:ext uri="{FF2B5EF4-FFF2-40B4-BE49-F238E27FC236}">
                    <a16:creationId xmlns:a16="http://schemas.microsoft.com/office/drawing/2014/main" id="{63109768-B688-8C4E-96BB-0E8545244567}"/>
                  </a:ext>
                </a:extLst>
              </p:cNvPr>
              <p:cNvSpPr>
                <a:spLocks noRot="1" noChangeAspect="1" noMove="1" noResize="1" noEditPoints="1" noAdjustHandles="1" noChangeArrowheads="1" noChangeShapeType="1" noTextEdit="1"/>
              </p:cNvSpPr>
              <p:nvPr/>
            </p:nvSpPr>
            <p:spPr>
              <a:xfrm>
                <a:off x="8740084"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034A2BF-4808-8C4F-18F2-BC36B916F0A5}"/>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0034A2BF-4808-8C4F-18F2-BC36B916F0A5}"/>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3F12058-1113-AA6D-24B5-D1A1E1DEF6EB}"/>
                  </a:ext>
                </a:extLst>
              </p:cNvPr>
              <p:cNvSpPr/>
              <p:nvPr/>
            </p:nvSpPr>
            <p:spPr>
              <a:xfrm>
                <a:off x="95767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4" name="Rectangle 13">
                <a:extLst>
                  <a:ext uri="{FF2B5EF4-FFF2-40B4-BE49-F238E27FC236}">
                    <a16:creationId xmlns:a16="http://schemas.microsoft.com/office/drawing/2014/main" id="{83F12058-1113-AA6D-24B5-D1A1E1DEF6EB}"/>
                  </a:ext>
                </a:extLst>
              </p:cNvPr>
              <p:cNvSpPr>
                <a:spLocks noRot="1" noChangeAspect="1" noMove="1" noResize="1" noEditPoints="1" noAdjustHandles="1" noChangeArrowheads="1" noChangeShapeType="1" noTextEdit="1"/>
              </p:cNvSpPr>
              <p:nvPr/>
            </p:nvSpPr>
            <p:spPr>
              <a:xfrm>
                <a:off x="9576701" y="4620918"/>
                <a:ext cx="608397" cy="519764"/>
              </a:xfrm>
              <a:prstGeom prst="rect">
                <a:avLst/>
              </a:prstGeom>
              <a:blipFill>
                <a:blip r:embed="rId7"/>
                <a:stretch>
                  <a:fillRect b="-2326"/>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CE0E2161-91A4-1795-DD48-A846C187F905}"/>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6" name="Merge 15">
            <a:extLst>
              <a:ext uri="{FF2B5EF4-FFF2-40B4-BE49-F238E27FC236}">
                <a16:creationId xmlns:a16="http://schemas.microsoft.com/office/drawing/2014/main" id="{92A4047E-D57B-3B37-D7BB-802A3978CF81}"/>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08E3787C-3E6F-0FD5-9709-E43A61D7B480}"/>
              </a:ext>
            </a:extLst>
          </p:cNvPr>
          <p:cNvCxnSpPr>
            <a:cxnSpLocks/>
            <a:stCxn id="15" idx="4"/>
            <a:endCxn id="16"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CB89E7D1-FE58-1295-0A1F-4D71610F20CE}"/>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19" name="Straight Arrow Connector 18">
            <a:extLst>
              <a:ext uri="{FF2B5EF4-FFF2-40B4-BE49-F238E27FC236}">
                <a16:creationId xmlns:a16="http://schemas.microsoft.com/office/drawing/2014/main" id="{7A4C5803-E8D0-0A56-24D4-938C42292491}"/>
              </a:ext>
            </a:extLst>
          </p:cNvPr>
          <p:cNvCxnSpPr>
            <a:cxnSpLocks/>
            <a:stCxn id="16" idx="2"/>
            <a:endCxn id="18"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856889A-019E-4B4F-3DEE-8D9655BE3A87}"/>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20" name="Rectangle 19">
                <a:extLst>
                  <a:ext uri="{FF2B5EF4-FFF2-40B4-BE49-F238E27FC236}">
                    <a16:creationId xmlns:a16="http://schemas.microsoft.com/office/drawing/2014/main" id="{A856889A-019E-4B4F-3DEE-8D9655BE3A87}"/>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3929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29</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00140" y="4496287"/>
            <a:ext cx="588828" cy="23934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9D0BD40A-4F7C-B8B5-B942-11B27E4DA77C}"/>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7" name="Rectangle 16">
            <a:extLst>
              <a:ext uri="{FF2B5EF4-FFF2-40B4-BE49-F238E27FC236}">
                <a16:creationId xmlns:a16="http://schemas.microsoft.com/office/drawing/2014/main" id="{7955CA8B-3CA0-2013-082A-88BFD1506EC3}"/>
              </a:ext>
            </a:extLst>
          </p:cNvPr>
          <p:cNvSpPr/>
          <p:nvPr/>
        </p:nvSpPr>
        <p:spPr>
          <a:xfrm>
            <a:off x="4228644" y="1064779"/>
            <a:ext cx="1450261" cy="133191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4869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31EF-614D-7C44-A332-3B6DC63E10BD}"/>
              </a:ext>
            </a:extLst>
          </p:cNvPr>
          <p:cNvSpPr>
            <a:spLocks noGrp="1"/>
          </p:cNvSpPr>
          <p:nvPr>
            <p:ph type="ctrTitle"/>
          </p:nvPr>
        </p:nvSpPr>
        <p:spPr>
          <a:xfrm>
            <a:off x="1625466" y="1122363"/>
            <a:ext cx="8941068" cy="2387600"/>
          </a:xfrm>
        </p:spPr>
        <p:txBody>
          <a:bodyPr>
            <a:normAutofit/>
          </a:bodyPr>
          <a:lstStyle/>
          <a:p>
            <a:r>
              <a:rPr lang="en-US" dirty="0">
                <a:latin typeface="Lato" panose="020F0502020204030203" pitchFamily="34" charset="77"/>
                <a:ea typeface="Palatino" pitchFamily="2" charset="77"/>
              </a:rPr>
              <a:t>Planning and Reinforcement Learning</a:t>
            </a:r>
          </a:p>
        </p:txBody>
      </p:sp>
      <p:sp>
        <p:nvSpPr>
          <p:cNvPr id="3" name="Subtitle 2">
            <a:extLst>
              <a:ext uri="{FF2B5EF4-FFF2-40B4-BE49-F238E27FC236}">
                <a16:creationId xmlns:a16="http://schemas.microsoft.com/office/drawing/2014/main" id="{EDC6F84F-8776-DB4C-9A17-87C813F07655}"/>
              </a:ext>
            </a:extLst>
          </p:cNvPr>
          <p:cNvSpPr>
            <a:spLocks noGrp="1"/>
          </p:cNvSpPr>
          <p:nvPr>
            <p:ph type="subTitle" idx="1"/>
          </p:nvPr>
        </p:nvSpPr>
        <p:spPr>
          <a:xfrm>
            <a:off x="1524000" y="4079875"/>
            <a:ext cx="9144000" cy="1655762"/>
          </a:xfrm>
        </p:spPr>
        <p:txBody>
          <a:bodyPr>
            <a:normAutofit fontScale="92500" lnSpcReduction="10000"/>
          </a:bodyPr>
          <a:lstStyle/>
          <a:p>
            <a:r>
              <a:rPr lang="en-US" dirty="0">
                <a:latin typeface="Lato" panose="020F0502020204030203" pitchFamily="34" charset="77"/>
                <a:ea typeface="Palatino" pitchFamily="2" charset="77"/>
              </a:rPr>
              <a:t>Tom Silver</a:t>
            </a:r>
          </a:p>
          <a:p>
            <a:r>
              <a:rPr lang="en-US" dirty="0">
                <a:latin typeface="Lato" panose="020F0502020204030203" pitchFamily="34" charset="77"/>
                <a:ea typeface="Palatino" pitchFamily="2" charset="77"/>
              </a:rPr>
              <a:t>Robot Planning Meets Machine Learning</a:t>
            </a:r>
          </a:p>
          <a:p>
            <a:r>
              <a:rPr lang="en-US" dirty="0">
                <a:latin typeface="Lato" panose="020F0502020204030203" pitchFamily="34" charset="77"/>
                <a:ea typeface="Palatino" pitchFamily="2" charset="77"/>
              </a:rPr>
              <a:t>Princeton University</a:t>
            </a:r>
          </a:p>
          <a:p>
            <a:r>
              <a:rPr lang="en-US" dirty="0">
                <a:latin typeface="Lato" panose="020F0502020204030203" pitchFamily="34" charset="77"/>
                <a:ea typeface="Palatino" pitchFamily="2" charset="77"/>
              </a:rPr>
              <a:t>Fall 2025</a:t>
            </a:r>
          </a:p>
        </p:txBody>
      </p:sp>
    </p:spTree>
    <p:extLst>
      <p:ext uri="{BB962C8B-B14F-4D97-AF65-F5344CB8AC3E}">
        <p14:creationId xmlns:p14="http://schemas.microsoft.com/office/powerpoint/2010/main" val="2646226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30</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725972"/>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Rectangular Callout 5">
            <a:extLst>
              <a:ext uri="{FF2B5EF4-FFF2-40B4-BE49-F238E27FC236}">
                <a16:creationId xmlns:a16="http://schemas.microsoft.com/office/drawing/2014/main" id="{5B9A3F5A-D8E5-585A-1C7C-6EBC172251E5}"/>
              </a:ext>
            </a:extLst>
          </p:cNvPr>
          <p:cNvSpPr/>
          <p:nvPr/>
        </p:nvSpPr>
        <p:spPr>
          <a:xfrm>
            <a:off x="2434437" y="3486753"/>
            <a:ext cx="1500453" cy="68472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Random tiebreaking</a:t>
            </a:r>
          </a:p>
        </p:txBody>
      </p:sp>
      <p:sp>
        <p:nvSpPr>
          <p:cNvPr id="7" name="Rectangle 6">
            <a:extLst>
              <a:ext uri="{FF2B5EF4-FFF2-40B4-BE49-F238E27FC236}">
                <a16:creationId xmlns:a16="http://schemas.microsoft.com/office/drawing/2014/main" id="{16A6B678-7DE3-E8C9-AF47-98F0E44A0747}"/>
              </a:ext>
            </a:extLst>
          </p:cNvPr>
          <p:cNvSpPr/>
          <p:nvPr/>
        </p:nvSpPr>
        <p:spPr>
          <a:xfrm>
            <a:off x="272661" y="3632872"/>
            <a:ext cx="1941150" cy="6847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166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31</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19391" y="3899226"/>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3" name="Merge 2">
            <a:extLst>
              <a:ext uri="{FF2B5EF4-FFF2-40B4-BE49-F238E27FC236}">
                <a16:creationId xmlns:a16="http://schemas.microsoft.com/office/drawing/2014/main" id="{47DEA9AD-4C51-AB79-3E36-22CCB47B342A}"/>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B117223-D6CF-EDA2-390B-4F9BB8A090FC}"/>
              </a:ext>
            </a:extLst>
          </p:cNvPr>
          <p:cNvCxnSpPr>
            <a:cxnSpLocks/>
            <a:stCxn id="2" idx="4"/>
            <a:endCxn id="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80EE7E90-AFD1-90BA-3FD4-3A70CF5E80E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16" name="Straight Arrow Connector 15">
            <a:extLst>
              <a:ext uri="{FF2B5EF4-FFF2-40B4-BE49-F238E27FC236}">
                <a16:creationId xmlns:a16="http://schemas.microsoft.com/office/drawing/2014/main" id="{37B4FE9F-3E09-EF2E-E9B1-2FCA120AF694}"/>
              </a:ext>
            </a:extLst>
          </p:cNvPr>
          <p:cNvCxnSpPr>
            <a:cxnSpLocks/>
            <a:stCxn id="3" idx="2"/>
            <a:endCxn id="14"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B6E8FB3-727C-3AC0-0A72-A6ECCD887B0B}"/>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7" name="Rectangle 16">
                <a:extLst>
                  <a:ext uri="{FF2B5EF4-FFF2-40B4-BE49-F238E27FC236}">
                    <a16:creationId xmlns:a16="http://schemas.microsoft.com/office/drawing/2014/main" id="{6B6E8FB3-727C-3AC0-0A72-A6ECCD887B0B}"/>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5556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32</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3" name="Merge 2">
            <a:extLst>
              <a:ext uri="{FF2B5EF4-FFF2-40B4-BE49-F238E27FC236}">
                <a16:creationId xmlns:a16="http://schemas.microsoft.com/office/drawing/2014/main" id="{47DEA9AD-4C51-AB79-3E36-22CCB47B342A}"/>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B117223-D6CF-EDA2-390B-4F9BB8A090FC}"/>
              </a:ext>
            </a:extLst>
          </p:cNvPr>
          <p:cNvCxnSpPr>
            <a:cxnSpLocks/>
            <a:stCxn id="2" idx="4"/>
            <a:endCxn id="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80EE7E90-AFD1-90BA-3FD4-3A70CF5E80E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16" name="Straight Arrow Connector 15">
            <a:extLst>
              <a:ext uri="{FF2B5EF4-FFF2-40B4-BE49-F238E27FC236}">
                <a16:creationId xmlns:a16="http://schemas.microsoft.com/office/drawing/2014/main" id="{37B4FE9F-3E09-EF2E-E9B1-2FCA120AF694}"/>
              </a:ext>
            </a:extLst>
          </p:cNvPr>
          <p:cNvCxnSpPr>
            <a:cxnSpLocks/>
            <a:stCxn id="3" idx="2"/>
            <a:endCxn id="14"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B6E8FB3-727C-3AC0-0A72-A6ECCD887B0B}"/>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7" name="Rectangle 16">
                <a:extLst>
                  <a:ext uri="{FF2B5EF4-FFF2-40B4-BE49-F238E27FC236}">
                    <a16:creationId xmlns:a16="http://schemas.microsoft.com/office/drawing/2014/main" id="{6B6E8FB3-727C-3AC0-0A72-A6ECCD887B0B}"/>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538CCBA-5F36-03B5-8E96-4997C09EB323}"/>
              </a:ext>
            </a:extLst>
          </p:cNvPr>
          <p:cNvSpPr/>
          <p:nvPr/>
        </p:nvSpPr>
        <p:spPr>
          <a:xfrm>
            <a:off x="8124525" y="4292867"/>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D3E9DB0-8C95-8150-4834-E78EACBCA225}"/>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7" name="Rectangle 6">
                <a:extLst>
                  <a:ext uri="{FF2B5EF4-FFF2-40B4-BE49-F238E27FC236}">
                    <a16:creationId xmlns:a16="http://schemas.microsoft.com/office/drawing/2014/main" id="{2D3E9DB0-8C95-8150-4834-E78EACBCA225}"/>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C6C9958-DADC-AACE-2536-646DCC40760D}"/>
              </a:ext>
            </a:extLst>
          </p:cNvPr>
          <p:cNvSpPr/>
          <p:nvPr/>
        </p:nvSpPr>
        <p:spPr>
          <a:xfrm>
            <a:off x="10508809" y="4296135"/>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B581881-41D9-DE4E-D944-47B533A14ED8}"/>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7B581881-41D9-DE4E-D944-47B533A14ED8}"/>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D07EF7-4D59-8BD5-BA8C-BF3722915E91}"/>
              </a:ext>
            </a:extLst>
          </p:cNvPr>
          <p:cNvSpPr/>
          <p:nvPr/>
        </p:nvSpPr>
        <p:spPr>
          <a:xfrm>
            <a:off x="272661" y="3632872"/>
            <a:ext cx="1941150" cy="31348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3540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33</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3" name="Merge 2">
            <a:extLst>
              <a:ext uri="{FF2B5EF4-FFF2-40B4-BE49-F238E27FC236}">
                <a16:creationId xmlns:a16="http://schemas.microsoft.com/office/drawing/2014/main" id="{47DEA9AD-4C51-AB79-3E36-22CCB47B342A}"/>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B117223-D6CF-EDA2-390B-4F9BB8A090FC}"/>
              </a:ext>
            </a:extLst>
          </p:cNvPr>
          <p:cNvCxnSpPr>
            <a:cxnSpLocks/>
            <a:stCxn id="2" idx="4"/>
            <a:endCxn id="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80EE7E90-AFD1-90BA-3FD4-3A70CF5E80E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16" name="Straight Arrow Connector 15">
            <a:extLst>
              <a:ext uri="{FF2B5EF4-FFF2-40B4-BE49-F238E27FC236}">
                <a16:creationId xmlns:a16="http://schemas.microsoft.com/office/drawing/2014/main" id="{37B4FE9F-3E09-EF2E-E9B1-2FCA120AF694}"/>
              </a:ext>
            </a:extLst>
          </p:cNvPr>
          <p:cNvCxnSpPr>
            <a:cxnSpLocks/>
            <a:stCxn id="3" idx="2"/>
            <a:endCxn id="14"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B6E8FB3-727C-3AC0-0A72-A6ECCD887B0B}"/>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7" name="Rectangle 16">
                <a:extLst>
                  <a:ext uri="{FF2B5EF4-FFF2-40B4-BE49-F238E27FC236}">
                    <a16:creationId xmlns:a16="http://schemas.microsoft.com/office/drawing/2014/main" id="{6B6E8FB3-727C-3AC0-0A72-A6ECCD887B0B}"/>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D3E9DB0-8C95-8150-4834-E78EACBCA225}"/>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7" name="Rectangle 6">
                <a:extLst>
                  <a:ext uri="{FF2B5EF4-FFF2-40B4-BE49-F238E27FC236}">
                    <a16:creationId xmlns:a16="http://schemas.microsoft.com/office/drawing/2014/main" id="{2D3E9DB0-8C95-8150-4834-E78EACBCA225}"/>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B581881-41D9-DE4E-D944-47B533A14ED8}"/>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7B581881-41D9-DE4E-D944-47B533A14ED8}"/>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D07EF7-4D59-8BD5-BA8C-BF3722915E91}"/>
              </a:ext>
            </a:extLst>
          </p:cNvPr>
          <p:cNvSpPr/>
          <p:nvPr/>
        </p:nvSpPr>
        <p:spPr>
          <a:xfrm>
            <a:off x="3121784" y="4483150"/>
            <a:ext cx="1145406" cy="6575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F898878-A1C8-4503-8BD9-22AEAF314132}"/>
              </a:ext>
            </a:extLst>
          </p:cNvPr>
          <p:cNvSpPr/>
          <p:nvPr/>
        </p:nvSpPr>
        <p:spPr>
          <a:xfrm>
            <a:off x="8869694" y="4292866"/>
            <a:ext cx="245430"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A63A981-5BFB-9469-B65B-62320991161D}"/>
                  </a:ext>
                </a:extLst>
              </p:cNvPr>
              <p:cNvSpPr/>
              <p:nvPr/>
            </p:nvSpPr>
            <p:spPr>
              <a:xfrm>
                <a:off x="875910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8" name="Rectangle 17">
                <a:extLst>
                  <a:ext uri="{FF2B5EF4-FFF2-40B4-BE49-F238E27FC236}">
                    <a16:creationId xmlns:a16="http://schemas.microsoft.com/office/drawing/2014/main" id="{0A63A981-5BFB-9469-B65B-62320991161D}"/>
                  </a:ext>
                </a:extLst>
              </p:cNvPr>
              <p:cNvSpPr>
                <a:spLocks noRot="1" noChangeAspect="1" noMove="1" noResize="1" noEditPoints="1" noAdjustHandles="1" noChangeArrowheads="1" noChangeShapeType="1" noTextEdit="1"/>
              </p:cNvSpPr>
              <p:nvPr/>
            </p:nvSpPr>
            <p:spPr>
              <a:xfrm>
                <a:off x="8759104" y="4620918"/>
                <a:ext cx="608397" cy="51976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6470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34</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3" name="Merge 2">
            <a:extLst>
              <a:ext uri="{FF2B5EF4-FFF2-40B4-BE49-F238E27FC236}">
                <a16:creationId xmlns:a16="http://schemas.microsoft.com/office/drawing/2014/main" id="{47DEA9AD-4C51-AB79-3E36-22CCB47B342A}"/>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B117223-D6CF-EDA2-390B-4F9BB8A090FC}"/>
              </a:ext>
            </a:extLst>
          </p:cNvPr>
          <p:cNvCxnSpPr>
            <a:cxnSpLocks/>
            <a:stCxn id="2" idx="4"/>
            <a:endCxn id="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80EE7E90-AFD1-90BA-3FD4-3A70CF5E80E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16" name="Straight Arrow Connector 15">
            <a:extLst>
              <a:ext uri="{FF2B5EF4-FFF2-40B4-BE49-F238E27FC236}">
                <a16:creationId xmlns:a16="http://schemas.microsoft.com/office/drawing/2014/main" id="{37B4FE9F-3E09-EF2E-E9B1-2FCA120AF694}"/>
              </a:ext>
            </a:extLst>
          </p:cNvPr>
          <p:cNvCxnSpPr>
            <a:cxnSpLocks/>
            <a:stCxn id="3" idx="2"/>
            <a:endCxn id="14"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B6E8FB3-727C-3AC0-0A72-A6ECCD887B0B}"/>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7" name="Rectangle 16">
                <a:extLst>
                  <a:ext uri="{FF2B5EF4-FFF2-40B4-BE49-F238E27FC236}">
                    <a16:creationId xmlns:a16="http://schemas.microsoft.com/office/drawing/2014/main" id="{6B6E8FB3-727C-3AC0-0A72-A6ECCD887B0B}"/>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D3E9DB0-8C95-8150-4834-E78EACBCA225}"/>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7" name="Rectangle 6">
                <a:extLst>
                  <a:ext uri="{FF2B5EF4-FFF2-40B4-BE49-F238E27FC236}">
                    <a16:creationId xmlns:a16="http://schemas.microsoft.com/office/drawing/2014/main" id="{2D3E9DB0-8C95-8150-4834-E78EACBCA225}"/>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B581881-41D9-DE4E-D944-47B533A14ED8}"/>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7B581881-41D9-DE4E-D944-47B533A14ED8}"/>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D07EF7-4D59-8BD5-BA8C-BF3722915E91}"/>
              </a:ext>
            </a:extLst>
          </p:cNvPr>
          <p:cNvSpPr/>
          <p:nvPr/>
        </p:nvSpPr>
        <p:spPr>
          <a:xfrm>
            <a:off x="272660" y="4292152"/>
            <a:ext cx="1941149" cy="6575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A63A981-5BFB-9469-B65B-62320991161D}"/>
                  </a:ext>
                </a:extLst>
              </p:cNvPr>
              <p:cNvSpPr/>
              <p:nvPr/>
            </p:nvSpPr>
            <p:spPr>
              <a:xfrm>
                <a:off x="875910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8" name="Rectangle 17">
                <a:extLst>
                  <a:ext uri="{FF2B5EF4-FFF2-40B4-BE49-F238E27FC236}">
                    <a16:creationId xmlns:a16="http://schemas.microsoft.com/office/drawing/2014/main" id="{0A63A981-5BFB-9469-B65B-62320991161D}"/>
                  </a:ext>
                </a:extLst>
              </p:cNvPr>
              <p:cNvSpPr>
                <a:spLocks noRot="1" noChangeAspect="1" noMove="1" noResize="1" noEditPoints="1" noAdjustHandles="1" noChangeArrowheads="1" noChangeShapeType="1" noTextEdit="1"/>
              </p:cNvSpPr>
              <p:nvPr/>
            </p:nvSpPr>
            <p:spPr>
              <a:xfrm>
                <a:off x="8759104" y="4620918"/>
                <a:ext cx="608397" cy="519764"/>
              </a:xfrm>
              <a:prstGeom prst="rect">
                <a:avLst/>
              </a:prstGeom>
              <a:blipFill>
                <a:blip r:embed="rId7"/>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3B5C328-887F-1E81-4F7F-FB0840F2685E}"/>
              </a:ext>
            </a:extLst>
          </p:cNvPr>
          <p:cNvSpPr/>
          <p:nvPr/>
        </p:nvSpPr>
        <p:spPr>
          <a:xfrm>
            <a:off x="9367502" y="4300888"/>
            <a:ext cx="998906"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38614FA-E3B0-147D-000E-2D08D89D9C21}"/>
                  </a:ext>
                </a:extLst>
              </p:cNvPr>
              <p:cNvSpPr/>
              <p:nvPr/>
            </p:nvSpPr>
            <p:spPr>
              <a:xfrm>
                <a:off x="9770250"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1" name="Rectangle 10">
                <a:extLst>
                  <a:ext uri="{FF2B5EF4-FFF2-40B4-BE49-F238E27FC236}">
                    <a16:creationId xmlns:a16="http://schemas.microsoft.com/office/drawing/2014/main" id="{738614FA-E3B0-147D-000E-2D08D89D9C21}"/>
                  </a:ext>
                </a:extLst>
              </p:cNvPr>
              <p:cNvSpPr>
                <a:spLocks noRot="1" noChangeAspect="1" noMove="1" noResize="1" noEditPoints="1" noAdjustHandles="1" noChangeArrowheads="1" noChangeShapeType="1" noTextEdit="1"/>
              </p:cNvSpPr>
              <p:nvPr/>
            </p:nvSpPr>
            <p:spPr>
              <a:xfrm>
                <a:off x="9770250" y="4620918"/>
                <a:ext cx="608397" cy="519764"/>
              </a:xfrm>
              <a:prstGeom prst="rect">
                <a:avLst/>
              </a:prstGeom>
              <a:blipFill>
                <a:blip r:embed="rId8"/>
                <a:stretch>
                  <a:fillRect b="-2326"/>
                </a:stretch>
              </a:blipFill>
            </p:spPr>
            <p:txBody>
              <a:bodyPr/>
              <a:lstStyle/>
              <a:p>
                <a:r>
                  <a:rPr lang="en-US">
                    <a:noFill/>
                  </a:rPr>
                  <a:t> </a:t>
                </a:r>
              </a:p>
            </p:txBody>
          </p:sp>
        </mc:Fallback>
      </mc:AlternateContent>
    </p:spTree>
    <p:extLst>
      <p:ext uri="{BB962C8B-B14F-4D97-AF65-F5344CB8AC3E}">
        <p14:creationId xmlns:p14="http://schemas.microsoft.com/office/powerpoint/2010/main" val="253306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35</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1363006239"/>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1363006239"/>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3" name="Merge 2">
            <a:extLst>
              <a:ext uri="{FF2B5EF4-FFF2-40B4-BE49-F238E27FC236}">
                <a16:creationId xmlns:a16="http://schemas.microsoft.com/office/drawing/2014/main" id="{47DEA9AD-4C51-AB79-3E36-22CCB47B342A}"/>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5B117223-D6CF-EDA2-390B-4F9BB8A090FC}"/>
              </a:ext>
            </a:extLst>
          </p:cNvPr>
          <p:cNvCxnSpPr>
            <a:cxnSpLocks/>
            <a:stCxn id="2" idx="4"/>
            <a:endCxn id="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80EE7E90-AFD1-90BA-3FD4-3A70CF5E80EB}"/>
              </a:ext>
            </a:extLst>
          </p:cNvPr>
          <p:cNvSpPr/>
          <p:nvPr/>
        </p:nvSpPr>
        <p:spPr>
          <a:xfrm>
            <a:off x="4379495" y="4223933"/>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16" name="Straight Arrow Connector 15">
            <a:extLst>
              <a:ext uri="{FF2B5EF4-FFF2-40B4-BE49-F238E27FC236}">
                <a16:creationId xmlns:a16="http://schemas.microsoft.com/office/drawing/2014/main" id="{37B4FE9F-3E09-EF2E-E9B1-2FCA120AF694}"/>
              </a:ext>
            </a:extLst>
          </p:cNvPr>
          <p:cNvCxnSpPr>
            <a:cxnSpLocks/>
            <a:stCxn id="3" idx="2"/>
            <a:endCxn id="14" idx="0"/>
          </p:cNvCxnSpPr>
          <p:nvPr/>
        </p:nvCxnSpPr>
        <p:spPr>
          <a:xfrm>
            <a:off x="4952059" y="3725972"/>
            <a:ext cx="139" cy="49796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B6E8FB3-727C-3AC0-0A72-A6ECCD887B0B}"/>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7" name="Rectangle 16">
                <a:extLst>
                  <a:ext uri="{FF2B5EF4-FFF2-40B4-BE49-F238E27FC236}">
                    <a16:creationId xmlns:a16="http://schemas.microsoft.com/office/drawing/2014/main" id="{6B6E8FB3-727C-3AC0-0A72-A6ECCD887B0B}"/>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D3E9DB0-8C95-8150-4834-E78EACBCA225}"/>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7" name="Rectangle 6">
                <a:extLst>
                  <a:ext uri="{FF2B5EF4-FFF2-40B4-BE49-F238E27FC236}">
                    <a16:creationId xmlns:a16="http://schemas.microsoft.com/office/drawing/2014/main" id="{2D3E9DB0-8C95-8150-4834-E78EACBCA225}"/>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B581881-41D9-DE4E-D944-47B533A14ED8}"/>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3" name="Rectangle 12">
                <a:extLst>
                  <a:ext uri="{FF2B5EF4-FFF2-40B4-BE49-F238E27FC236}">
                    <a16:creationId xmlns:a16="http://schemas.microsoft.com/office/drawing/2014/main" id="{7B581881-41D9-DE4E-D944-47B533A14ED8}"/>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9D07EF7-4D59-8BD5-BA8C-BF3722915E91}"/>
              </a:ext>
            </a:extLst>
          </p:cNvPr>
          <p:cNvSpPr/>
          <p:nvPr/>
        </p:nvSpPr>
        <p:spPr>
          <a:xfrm>
            <a:off x="272661" y="3622145"/>
            <a:ext cx="1941149" cy="3242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A63A981-5BFB-9469-B65B-62320991161D}"/>
                  </a:ext>
                </a:extLst>
              </p:cNvPr>
              <p:cNvSpPr/>
              <p:nvPr/>
            </p:nvSpPr>
            <p:spPr>
              <a:xfrm>
                <a:off x="875910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m:t>
                      </m:r>
                    </m:oMath>
                  </m:oMathPara>
                </a14:m>
                <a:endParaRPr lang="en-US" dirty="0"/>
              </a:p>
            </p:txBody>
          </p:sp>
        </mc:Choice>
        <mc:Fallback xmlns="">
          <p:sp>
            <p:nvSpPr>
              <p:cNvPr id="18" name="Rectangle 17">
                <a:extLst>
                  <a:ext uri="{FF2B5EF4-FFF2-40B4-BE49-F238E27FC236}">
                    <a16:creationId xmlns:a16="http://schemas.microsoft.com/office/drawing/2014/main" id="{0A63A981-5BFB-9469-B65B-62320991161D}"/>
                  </a:ext>
                </a:extLst>
              </p:cNvPr>
              <p:cNvSpPr>
                <a:spLocks noRot="1" noChangeAspect="1" noMove="1" noResize="1" noEditPoints="1" noAdjustHandles="1" noChangeArrowheads="1" noChangeShapeType="1" noTextEdit="1"/>
              </p:cNvSpPr>
              <p:nvPr/>
            </p:nvSpPr>
            <p:spPr>
              <a:xfrm>
                <a:off x="8759104" y="4620918"/>
                <a:ext cx="608397" cy="51976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38614FA-E3B0-147D-000E-2D08D89D9C21}"/>
                  </a:ext>
                </a:extLst>
              </p:cNvPr>
              <p:cNvSpPr/>
              <p:nvPr/>
            </p:nvSpPr>
            <p:spPr>
              <a:xfrm>
                <a:off x="9770250"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1" name="Rectangle 10">
                <a:extLst>
                  <a:ext uri="{FF2B5EF4-FFF2-40B4-BE49-F238E27FC236}">
                    <a16:creationId xmlns:a16="http://schemas.microsoft.com/office/drawing/2014/main" id="{738614FA-E3B0-147D-000E-2D08D89D9C21}"/>
                  </a:ext>
                </a:extLst>
              </p:cNvPr>
              <p:cNvSpPr>
                <a:spLocks noRot="1" noChangeAspect="1" noMove="1" noResize="1" noEditPoints="1" noAdjustHandles="1" noChangeArrowheads="1" noChangeShapeType="1" noTextEdit="1"/>
              </p:cNvSpPr>
              <p:nvPr/>
            </p:nvSpPr>
            <p:spPr>
              <a:xfrm>
                <a:off x="9770250" y="4620918"/>
                <a:ext cx="608397" cy="519764"/>
              </a:xfrm>
              <a:prstGeom prst="rect">
                <a:avLst/>
              </a:prstGeom>
              <a:blipFill>
                <a:blip r:embed="rId8"/>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ular Callout 18">
                <a:extLst>
                  <a:ext uri="{FF2B5EF4-FFF2-40B4-BE49-F238E27FC236}">
                    <a16:creationId xmlns:a16="http://schemas.microsoft.com/office/drawing/2014/main" id="{75C60275-A59B-34C8-072C-7B16DD8626BA}"/>
                  </a:ext>
                </a:extLst>
              </p:cNvPr>
              <p:cNvSpPr/>
              <p:nvPr/>
            </p:nvSpPr>
            <p:spPr>
              <a:xfrm>
                <a:off x="2414044" y="3525254"/>
                <a:ext cx="1765218" cy="42110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latin typeface="Lato" panose="020F0502020204030203" pitchFamily="34" charset="77"/>
                  </a:rPr>
                  <a:t>Suppose</a:t>
                </a:r>
                <a:r>
                  <a:rPr lang="en-US" sz="1600" b="1" dirty="0"/>
                  <a:t> </a:t>
                </a:r>
                <a14:m>
                  <m:oMath xmlns:m="http://schemas.openxmlformats.org/officeDocument/2006/math">
                    <m:r>
                      <a:rPr lang="en-US" sz="1600" b="1" i="1" smtClean="0">
                        <a:latin typeface="Cambria Math" panose="02040503050406030204" pitchFamily="18" charset="0"/>
                      </a:rPr>
                      <m:t>𝜶</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𝟏</m:t>
                    </m:r>
                  </m:oMath>
                </a14:m>
                <a:endParaRPr lang="en-US" sz="1600" dirty="0"/>
              </a:p>
            </p:txBody>
          </p:sp>
        </mc:Choice>
        <mc:Fallback xmlns="">
          <p:sp>
            <p:nvSpPr>
              <p:cNvPr id="19" name="Rectangular Callout 18">
                <a:extLst>
                  <a:ext uri="{FF2B5EF4-FFF2-40B4-BE49-F238E27FC236}">
                    <a16:creationId xmlns:a16="http://schemas.microsoft.com/office/drawing/2014/main" id="{75C60275-A59B-34C8-072C-7B16DD8626BA}"/>
                  </a:ext>
                </a:extLst>
              </p:cNvPr>
              <p:cNvSpPr>
                <a:spLocks noRot="1" noChangeAspect="1" noMove="1" noResize="1" noEditPoints="1" noAdjustHandles="1" noChangeArrowheads="1" noChangeShapeType="1" noTextEdit="1"/>
              </p:cNvSpPr>
              <p:nvPr/>
            </p:nvSpPr>
            <p:spPr>
              <a:xfrm>
                <a:off x="2414044" y="3525254"/>
                <a:ext cx="1765218" cy="421104"/>
              </a:xfrm>
              <a:prstGeom prst="wedgeRectCallout">
                <a:avLst>
                  <a:gd name="adj1" fmla="val -57001"/>
                  <a:gd name="adj2" fmla="val 20403"/>
                </a:avLst>
              </a:prstGeom>
              <a:blipFill>
                <a:blip r:embed="rId9"/>
                <a:stretch>
                  <a:fillRect b="-5714"/>
                </a:stretch>
              </a:blipFill>
            </p:spPr>
            <p:txBody>
              <a:bodyPr/>
              <a:lstStyle/>
              <a:p>
                <a:r>
                  <a:rPr lang="en-US">
                    <a:noFill/>
                  </a:rPr>
                  <a:t> </a:t>
                </a:r>
              </a:p>
            </p:txBody>
          </p:sp>
        </mc:Fallback>
      </mc:AlternateContent>
    </p:spTree>
    <p:extLst>
      <p:ext uri="{BB962C8B-B14F-4D97-AF65-F5344CB8AC3E}">
        <p14:creationId xmlns:p14="http://schemas.microsoft.com/office/powerpoint/2010/main" val="57114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36</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425660902"/>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425660902"/>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6" name="Rectangle 5">
            <a:extLst>
              <a:ext uri="{FF2B5EF4-FFF2-40B4-BE49-F238E27FC236}">
                <a16:creationId xmlns:a16="http://schemas.microsoft.com/office/drawing/2014/main" id="{B47744A2-9752-3A20-15FF-6936A7166FC1}"/>
              </a:ext>
            </a:extLst>
          </p:cNvPr>
          <p:cNvSpPr/>
          <p:nvPr/>
        </p:nvSpPr>
        <p:spPr>
          <a:xfrm>
            <a:off x="7130633" y="3180318"/>
            <a:ext cx="1301097" cy="2294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ular Callout 8">
            <a:extLst>
              <a:ext uri="{FF2B5EF4-FFF2-40B4-BE49-F238E27FC236}">
                <a16:creationId xmlns:a16="http://schemas.microsoft.com/office/drawing/2014/main" id="{0587CFBA-EF0D-01BB-8B51-9A193F0773D3}"/>
              </a:ext>
            </a:extLst>
          </p:cNvPr>
          <p:cNvSpPr/>
          <p:nvPr/>
        </p:nvSpPr>
        <p:spPr>
          <a:xfrm>
            <a:off x="3915585" y="3295034"/>
            <a:ext cx="1765218" cy="42110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Episode reset</a:t>
            </a:r>
            <a:endParaRPr lang="en-US" sz="1600" dirty="0"/>
          </a:p>
        </p:txBody>
      </p:sp>
    </p:spTree>
    <p:extLst>
      <p:ext uri="{BB962C8B-B14F-4D97-AF65-F5344CB8AC3E}">
        <p14:creationId xmlns:p14="http://schemas.microsoft.com/office/powerpoint/2010/main" val="2243935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37</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725972"/>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407096823"/>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407096823"/>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Rectangular Callout 5">
            <a:extLst>
              <a:ext uri="{FF2B5EF4-FFF2-40B4-BE49-F238E27FC236}">
                <a16:creationId xmlns:a16="http://schemas.microsoft.com/office/drawing/2014/main" id="{5B9A3F5A-D8E5-585A-1C7C-6EBC172251E5}"/>
              </a:ext>
            </a:extLst>
          </p:cNvPr>
          <p:cNvSpPr/>
          <p:nvPr/>
        </p:nvSpPr>
        <p:spPr>
          <a:xfrm>
            <a:off x="2413849" y="1365458"/>
            <a:ext cx="1500453" cy="68472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Random tiebreaking</a:t>
            </a:r>
          </a:p>
        </p:txBody>
      </p:sp>
      <p:sp>
        <p:nvSpPr>
          <p:cNvPr id="7" name="Rectangle 6">
            <a:extLst>
              <a:ext uri="{FF2B5EF4-FFF2-40B4-BE49-F238E27FC236}">
                <a16:creationId xmlns:a16="http://schemas.microsoft.com/office/drawing/2014/main" id="{16A6B678-7DE3-E8C9-AF47-98F0E44A0747}"/>
              </a:ext>
            </a:extLst>
          </p:cNvPr>
          <p:cNvSpPr/>
          <p:nvPr/>
        </p:nvSpPr>
        <p:spPr>
          <a:xfrm>
            <a:off x="272661" y="1583189"/>
            <a:ext cx="1941150" cy="6847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3907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38</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925294"/>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BAD3D5E-A1B1-434B-E2E5-0B3F9C8485D3}"/>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17" name="Rectangle 16">
                <a:extLst>
                  <a:ext uri="{FF2B5EF4-FFF2-40B4-BE49-F238E27FC236}">
                    <a16:creationId xmlns:a16="http://schemas.microsoft.com/office/drawing/2014/main" id="{8BAD3D5E-A1B1-434B-E2E5-0B3F9C8485D3}"/>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911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39</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F6BE8D1-643C-BDF3-79F2-DA2BC0375158}"/>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6" name="Rectangle 5">
                <a:extLst>
                  <a:ext uri="{FF2B5EF4-FFF2-40B4-BE49-F238E27FC236}">
                    <a16:creationId xmlns:a16="http://schemas.microsoft.com/office/drawing/2014/main" id="{2F6BE8D1-643C-BDF3-79F2-DA2BC0375158}"/>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7C86FAF-18B3-7025-347A-68E0034BE5A0}"/>
              </a:ext>
            </a:extLst>
          </p:cNvPr>
          <p:cNvSpPr/>
          <p:nvPr/>
        </p:nvSpPr>
        <p:spPr>
          <a:xfrm>
            <a:off x="8124525" y="4292867"/>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A32B171-0A6A-D0C5-993A-FC0A6504E6B9}"/>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2" name="Rectangle 11">
                <a:extLst>
                  <a:ext uri="{FF2B5EF4-FFF2-40B4-BE49-F238E27FC236}">
                    <a16:creationId xmlns:a16="http://schemas.microsoft.com/office/drawing/2014/main" id="{FA32B171-0A6A-D0C5-993A-FC0A6504E6B9}"/>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7525D6F-6898-5D1B-2CC4-377CE74C3B02}"/>
              </a:ext>
            </a:extLst>
          </p:cNvPr>
          <p:cNvSpPr/>
          <p:nvPr/>
        </p:nvSpPr>
        <p:spPr>
          <a:xfrm>
            <a:off x="10508809" y="4296135"/>
            <a:ext cx="532798" cy="256613"/>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C2C55D4-333C-780E-E6E4-6408741A4B20}"/>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6" name="Rectangle 15">
                <a:extLst>
                  <a:ext uri="{FF2B5EF4-FFF2-40B4-BE49-F238E27FC236}">
                    <a16:creationId xmlns:a16="http://schemas.microsoft.com/office/drawing/2014/main" id="{6C2C55D4-333C-780E-E6E4-6408741A4B20}"/>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6"/>
                <a:stretch>
                  <a:fillRect b="-4651"/>
                </a:stretch>
              </a:blipFill>
            </p:spPr>
            <p:txBody>
              <a:bodyPr/>
              <a:lstStyle/>
              <a:p>
                <a:r>
                  <a:rPr lang="en-US">
                    <a:noFill/>
                  </a:rPr>
                  <a:t> </a:t>
                </a:r>
              </a:p>
            </p:txBody>
          </p:sp>
        </mc:Fallback>
      </mc:AlternateContent>
    </p:spTree>
    <p:extLst>
      <p:ext uri="{BB962C8B-B14F-4D97-AF65-F5344CB8AC3E}">
        <p14:creationId xmlns:p14="http://schemas.microsoft.com/office/powerpoint/2010/main" val="243334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What’s the Connection to RL?</a:t>
            </a:r>
          </a:p>
        </p:txBody>
      </p:sp>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normAutofit/>
          </a:bodyPr>
          <a:lstStyle/>
          <a:p>
            <a:pPr marL="0" indent="0">
              <a:buNone/>
            </a:pPr>
            <a:endParaRPr lang="en-US" dirty="0"/>
          </a:p>
        </p:txBody>
      </p:sp>
    </p:spTree>
    <p:extLst>
      <p:ext uri="{BB962C8B-B14F-4D97-AF65-F5344CB8AC3E}">
        <p14:creationId xmlns:p14="http://schemas.microsoft.com/office/powerpoint/2010/main" val="548659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40</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F6BE8D1-643C-BDF3-79F2-DA2BC0375158}"/>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6" name="Rectangle 5">
                <a:extLst>
                  <a:ext uri="{FF2B5EF4-FFF2-40B4-BE49-F238E27FC236}">
                    <a16:creationId xmlns:a16="http://schemas.microsoft.com/office/drawing/2014/main" id="{2F6BE8D1-643C-BDF3-79F2-DA2BC0375158}"/>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B4DA5CB-30AF-50A3-FF35-3399902A7C8F}"/>
              </a:ext>
            </a:extLst>
          </p:cNvPr>
          <p:cNvSpPr/>
          <p:nvPr/>
        </p:nvSpPr>
        <p:spPr>
          <a:xfrm>
            <a:off x="8952630" y="4293862"/>
            <a:ext cx="133618" cy="25025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52BCD87-AC1D-9AFA-A97D-A7C94247552B}"/>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7" name="Rectangle 16">
                <a:extLst>
                  <a:ext uri="{FF2B5EF4-FFF2-40B4-BE49-F238E27FC236}">
                    <a16:creationId xmlns:a16="http://schemas.microsoft.com/office/drawing/2014/main" id="{D52BCD87-AC1D-9AFA-A97D-A7C94247552B}"/>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F54EE5F-0B06-BAAB-A2B3-B71F1EA943A9}"/>
                  </a:ext>
                </a:extLst>
              </p:cNvPr>
              <p:cNvSpPr/>
              <p:nvPr/>
            </p:nvSpPr>
            <p:spPr>
              <a:xfrm>
                <a:off x="874008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8" name="Rectangle 17">
                <a:extLst>
                  <a:ext uri="{FF2B5EF4-FFF2-40B4-BE49-F238E27FC236}">
                    <a16:creationId xmlns:a16="http://schemas.microsoft.com/office/drawing/2014/main" id="{8F54EE5F-0B06-BAAB-A2B3-B71F1EA943A9}"/>
                  </a:ext>
                </a:extLst>
              </p:cNvPr>
              <p:cNvSpPr>
                <a:spLocks noRot="1" noChangeAspect="1" noMove="1" noResize="1" noEditPoints="1" noAdjustHandles="1" noChangeArrowheads="1" noChangeShapeType="1" noTextEdit="1"/>
              </p:cNvSpPr>
              <p:nvPr/>
            </p:nvSpPr>
            <p:spPr>
              <a:xfrm>
                <a:off x="8740084" y="4620918"/>
                <a:ext cx="608397" cy="519764"/>
              </a:xfrm>
              <a:prstGeom prst="rect">
                <a:avLst/>
              </a:prstGeom>
              <a:blipFill>
                <a:blip r:embed="rId6"/>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839265C-B7A6-0A7C-0580-D1F6DF81E28F}"/>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9" name="Rectangle 18">
                <a:extLst>
                  <a:ext uri="{FF2B5EF4-FFF2-40B4-BE49-F238E27FC236}">
                    <a16:creationId xmlns:a16="http://schemas.microsoft.com/office/drawing/2014/main" id="{E839265C-B7A6-0A7C-0580-D1F6DF81E28F}"/>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7"/>
                <a:stretch>
                  <a:fillRect b="-46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3BD7D7B9-B219-4556-322D-5A7093C8CC8D}"/>
              </a:ext>
            </a:extLst>
          </p:cNvPr>
          <p:cNvSpPr/>
          <p:nvPr/>
        </p:nvSpPr>
        <p:spPr>
          <a:xfrm>
            <a:off x="3239372" y="4446262"/>
            <a:ext cx="1086098" cy="694420"/>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3664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41</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F6BE8D1-643C-BDF3-79F2-DA2BC0375158}"/>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6" name="Rectangle 5">
                <a:extLst>
                  <a:ext uri="{FF2B5EF4-FFF2-40B4-BE49-F238E27FC236}">
                    <a16:creationId xmlns:a16="http://schemas.microsoft.com/office/drawing/2014/main" id="{2F6BE8D1-643C-BDF3-79F2-DA2BC0375158}"/>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5B4DA5CB-30AF-50A3-FF35-3399902A7C8F}"/>
              </a:ext>
            </a:extLst>
          </p:cNvPr>
          <p:cNvSpPr/>
          <p:nvPr/>
        </p:nvSpPr>
        <p:spPr>
          <a:xfrm>
            <a:off x="9348480" y="4293862"/>
            <a:ext cx="1017927" cy="24289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52BCD87-AC1D-9AFA-A97D-A7C94247552B}"/>
                  </a:ext>
                </a:extLst>
              </p:cNvPr>
              <p:cNvSpPr/>
              <p:nvPr/>
            </p:nvSpPr>
            <p:spPr>
              <a:xfrm>
                <a:off x="8077801"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7" name="Rectangle 16">
                <a:extLst>
                  <a:ext uri="{FF2B5EF4-FFF2-40B4-BE49-F238E27FC236}">
                    <a16:creationId xmlns:a16="http://schemas.microsoft.com/office/drawing/2014/main" id="{D52BCD87-AC1D-9AFA-A97D-A7C94247552B}"/>
                  </a:ext>
                </a:extLst>
              </p:cNvPr>
              <p:cNvSpPr>
                <a:spLocks noRot="1" noChangeAspect="1" noMove="1" noResize="1" noEditPoints="1" noAdjustHandles="1" noChangeArrowheads="1" noChangeShapeType="1" noTextEdit="1"/>
              </p:cNvSpPr>
              <p:nvPr/>
            </p:nvSpPr>
            <p:spPr>
              <a:xfrm>
                <a:off x="8077801" y="4620918"/>
                <a:ext cx="608397" cy="519764"/>
              </a:xfrm>
              <a:prstGeom prst="rect">
                <a:avLst/>
              </a:prstGeom>
              <a:blipFill>
                <a:blip r:embed="rId5"/>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F54EE5F-0B06-BAAB-A2B3-B71F1EA943A9}"/>
                  </a:ext>
                </a:extLst>
              </p:cNvPr>
              <p:cNvSpPr/>
              <p:nvPr/>
            </p:nvSpPr>
            <p:spPr>
              <a:xfrm>
                <a:off x="874008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8" name="Rectangle 17">
                <a:extLst>
                  <a:ext uri="{FF2B5EF4-FFF2-40B4-BE49-F238E27FC236}">
                    <a16:creationId xmlns:a16="http://schemas.microsoft.com/office/drawing/2014/main" id="{8F54EE5F-0B06-BAAB-A2B3-B71F1EA943A9}"/>
                  </a:ext>
                </a:extLst>
              </p:cNvPr>
              <p:cNvSpPr>
                <a:spLocks noRot="1" noChangeAspect="1" noMove="1" noResize="1" noEditPoints="1" noAdjustHandles="1" noChangeArrowheads="1" noChangeShapeType="1" noTextEdit="1"/>
              </p:cNvSpPr>
              <p:nvPr/>
            </p:nvSpPr>
            <p:spPr>
              <a:xfrm>
                <a:off x="8740084" y="4620918"/>
                <a:ext cx="608397" cy="519764"/>
              </a:xfrm>
              <a:prstGeom prst="rect">
                <a:avLst/>
              </a:prstGeom>
              <a:blipFill>
                <a:blip r:embed="rId6"/>
                <a:stretch>
                  <a:fillRect b="-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839265C-B7A6-0A7C-0580-D1F6DF81E28F}"/>
                  </a:ext>
                </a:extLst>
              </p:cNvPr>
              <p:cNvSpPr/>
              <p:nvPr/>
            </p:nvSpPr>
            <p:spPr>
              <a:xfrm>
                <a:off x="10462085" y="4624186"/>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9" name="Rectangle 18">
                <a:extLst>
                  <a:ext uri="{FF2B5EF4-FFF2-40B4-BE49-F238E27FC236}">
                    <a16:creationId xmlns:a16="http://schemas.microsoft.com/office/drawing/2014/main" id="{E839265C-B7A6-0A7C-0580-D1F6DF81E28F}"/>
                  </a:ext>
                </a:extLst>
              </p:cNvPr>
              <p:cNvSpPr>
                <a:spLocks noRot="1" noChangeAspect="1" noMove="1" noResize="1" noEditPoints="1" noAdjustHandles="1" noChangeArrowheads="1" noChangeShapeType="1" noTextEdit="1"/>
              </p:cNvSpPr>
              <p:nvPr/>
            </p:nvSpPr>
            <p:spPr>
              <a:xfrm>
                <a:off x="10462085" y="4624186"/>
                <a:ext cx="608397" cy="519764"/>
              </a:xfrm>
              <a:prstGeom prst="rect">
                <a:avLst/>
              </a:prstGeom>
              <a:blipFill>
                <a:blip r:embed="rId7"/>
                <a:stretch>
                  <a:fillRect b="-465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5A5117A-2BB3-4A4B-3B54-7BCE197A533E}"/>
              </a:ext>
            </a:extLst>
          </p:cNvPr>
          <p:cNvSpPr/>
          <p:nvPr/>
        </p:nvSpPr>
        <p:spPr>
          <a:xfrm>
            <a:off x="272661" y="3604526"/>
            <a:ext cx="1941150" cy="689336"/>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AB4F0BE-3551-A006-6E35-4F4F73E5B0FB}"/>
                  </a:ext>
                </a:extLst>
              </p:cNvPr>
              <p:cNvSpPr/>
              <p:nvPr/>
            </p:nvSpPr>
            <p:spPr>
              <a:xfrm>
                <a:off x="9553244" y="4620918"/>
                <a:ext cx="60839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0</m:t>
                    </m:r>
                  </m:oMath>
                </a14:m>
                <a:r>
                  <a:rPr lang="en-US" dirty="0"/>
                  <a:t>.0</a:t>
                </a:r>
              </a:p>
            </p:txBody>
          </p:sp>
        </mc:Choice>
        <mc:Fallback xmlns="">
          <p:sp>
            <p:nvSpPr>
              <p:cNvPr id="12" name="Rectangle 11">
                <a:extLst>
                  <a:ext uri="{FF2B5EF4-FFF2-40B4-BE49-F238E27FC236}">
                    <a16:creationId xmlns:a16="http://schemas.microsoft.com/office/drawing/2014/main" id="{8AB4F0BE-3551-A006-6E35-4F4F73E5B0FB}"/>
                  </a:ext>
                </a:extLst>
              </p:cNvPr>
              <p:cNvSpPr>
                <a:spLocks noRot="1" noChangeAspect="1" noMove="1" noResize="1" noEditPoints="1" noAdjustHandles="1" noChangeArrowheads="1" noChangeShapeType="1" noTextEdit="1"/>
              </p:cNvSpPr>
              <p:nvPr/>
            </p:nvSpPr>
            <p:spPr>
              <a:xfrm>
                <a:off x="9553244" y="4620918"/>
                <a:ext cx="608397" cy="519764"/>
              </a:xfrm>
              <a:prstGeom prst="rect">
                <a:avLst/>
              </a:prstGeom>
              <a:blipFill>
                <a:blip r:embed="rId8"/>
                <a:stretch>
                  <a:fillRect b="-2326"/>
                </a:stretch>
              </a:blipFill>
            </p:spPr>
            <p:txBody>
              <a:bodyPr/>
              <a:lstStyle/>
              <a:p>
                <a:r>
                  <a:rPr lang="en-US">
                    <a:noFill/>
                  </a:rPr>
                  <a:t> </a:t>
                </a:r>
              </a:p>
            </p:txBody>
          </p:sp>
        </mc:Fallback>
      </mc:AlternateContent>
    </p:spTree>
    <p:extLst>
      <p:ext uri="{BB962C8B-B14F-4D97-AF65-F5344CB8AC3E}">
        <p14:creationId xmlns:p14="http://schemas.microsoft.com/office/powerpoint/2010/main" val="4089110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42</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00140" y="4496287"/>
            <a:ext cx="588828" cy="23934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320391501"/>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320391501"/>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9D0BD40A-4F7C-B8B5-B942-11B27E4DA77C}"/>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7" name="Rectangle 16">
            <a:extLst>
              <a:ext uri="{FF2B5EF4-FFF2-40B4-BE49-F238E27FC236}">
                <a16:creationId xmlns:a16="http://schemas.microsoft.com/office/drawing/2014/main" id="{7955CA8B-3CA0-2013-082A-88BFD1506EC3}"/>
              </a:ext>
            </a:extLst>
          </p:cNvPr>
          <p:cNvSpPr/>
          <p:nvPr/>
        </p:nvSpPr>
        <p:spPr>
          <a:xfrm>
            <a:off x="4228644" y="1064779"/>
            <a:ext cx="1450261" cy="133191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0480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43</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725972"/>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845471496"/>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845471496"/>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Rectangular Callout 5">
            <a:extLst>
              <a:ext uri="{FF2B5EF4-FFF2-40B4-BE49-F238E27FC236}">
                <a16:creationId xmlns:a16="http://schemas.microsoft.com/office/drawing/2014/main" id="{5B9A3F5A-D8E5-585A-1C7C-6EBC172251E5}"/>
              </a:ext>
            </a:extLst>
          </p:cNvPr>
          <p:cNvSpPr/>
          <p:nvPr/>
        </p:nvSpPr>
        <p:spPr>
          <a:xfrm>
            <a:off x="2434437" y="3486753"/>
            <a:ext cx="1434919" cy="68472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Suppose we exploit</a:t>
            </a:r>
          </a:p>
        </p:txBody>
      </p:sp>
      <p:sp>
        <p:nvSpPr>
          <p:cNvPr id="7" name="Rectangle 6">
            <a:extLst>
              <a:ext uri="{FF2B5EF4-FFF2-40B4-BE49-F238E27FC236}">
                <a16:creationId xmlns:a16="http://schemas.microsoft.com/office/drawing/2014/main" id="{16A6B678-7DE3-E8C9-AF47-98F0E44A0747}"/>
              </a:ext>
            </a:extLst>
          </p:cNvPr>
          <p:cNvSpPr/>
          <p:nvPr/>
        </p:nvSpPr>
        <p:spPr>
          <a:xfrm>
            <a:off x="272661" y="3632872"/>
            <a:ext cx="1941150" cy="6847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wait</a:t>
            </a:r>
            <a:endParaRPr lang="en-US" sz="1200"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6438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44</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889601"/>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wait</a:t>
            </a:r>
            <a:endParaRPr lang="en-US" sz="1200"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72632870-E797-B8D8-6B16-331A49B43F96}"/>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3" name="Straight Arrow Connector 2">
            <a:extLst>
              <a:ext uri="{FF2B5EF4-FFF2-40B4-BE49-F238E27FC236}">
                <a16:creationId xmlns:a16="http://schemas.microsoft.com/office/drawing/2014/main" id="{C840197A-461E-FE3B-C4AD-A9EB61288FD1}"/>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36AEE02-E117-BCCC-F73E-53D663C408AD}"/>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2" name="Rectangle 11">
                <a:extLst>
                  <a:ext uri="{FF2B5EF4-FFF2-40B4-BE49-F238E27FC236}">
                    <a16:creationId xmlns:a16="http://schemas.microsoft.com/office/drawing/2014/main" id="{936AEE02-E117-BCCC-F73E-53D663C408AD}"/>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852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45</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09766" y="4287492"/>
            <a:ext cx="3697788"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388132034"/>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388132034"/>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wait</a:t>
            </a:r>
            <a:endParaRPr lang="en-US" sz="1200"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72632870-E797-B8D8-6B16-331A49B43F96}"/>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1F</a:t>
            </a:r>
          </a:p>
        </p:txBody>
      </p:sp>
      <p:cxnSp>
        <p:nvCxnSpPr>
          <p:cNvPr id="3" name="Straight Arrow Connector 2">
            <a:extLst>
              <a:ext uri="{FF2B5EF4-FFF2-40B4-BE49-F238E27FC236}">
                <a16:creationId xmlns:a16="http://schemas.microsoft.com/office/drawing/2014/main" id="{C840197A-461E-FE3B-C4AD-A9EB61288FD1}"/>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36AEE02-E117-BCCC-F73E-53D663C408AD}"/>
                  </a:ext>
                </a:extLst>
              </p:cNvPr>
              <p:cNvSpPr/>
              <p:nvPr/>
            </p:nvSpPr>
            <p:spPr>
              <a:xfrm>
                <a:off x="3184664" y="4536754"/>
                <a:ext cx="1016937"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=−1 </m:t>
                      </m:r>
                    </m:oMath>
                  </m:oMathPara>
                </a14:m>
                <a:endParaRPr lang="en-US" dirty="0"/>
              </a:p>
            </p:txBody>
          </p:sp>
        </mc:Choice>
        <mc:Fallback xmlns="">
          <p:sp>
            <p:nvSpPr>
              <p:cNvPr id="12" name="Rectangle 11">
                <a:extLst>
                  <a:ext uri="{FF2B5EF4-FFF2-40B4-BE49-F238E27FC236}">
                    <a16:creationId xmlns:a16="http://schemas.microsoft.com/office/drawing/2014/main" id="{936AEE02-E117-BCCC-F73E-53D663C408AD}"/>
                  </a:ext>
                </a:extLst>
              </p:cNvPr>
              <p:cNvSpPr>
                <a:spLocks noRot="1" noChangeAspect="1" noMove="1" noResize="1" noEditPoints="1" noAdjustHandles="1" noChangeArrowheads="1" noChangeShapeType="1" noTextEdit="1"/>
              </p:cNvSpPr>
              <p:nvPr/>
            </p:nvSpPr>
            <p:spPr>
              <a:xfrm>
                <a:off x="3184664" y="4536754"/>
                <a:ext cx="1016937" cy="519764"/>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84101D4F-72B2-67F9-C26F-DEC4EB95ED14}"/>
              </a:ext>
            </a:extLst>
          </p:cNvPr>
          <p:cNvSpPr/>
          <p:nvPr/>
        </p:nvSpPr>
        <p:spPr>
          <a:xfrm>
            <a:off x="264430" y="3927107"/>
            <a:ext cx="1941150" cy="342785"/>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36063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46</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063743315"/>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063743315"/>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2" name="Oval 1">
            <a:extLst>
              <a:ext uri="{FF2B5EF4-FFF2-40B4-BE49-F238E27FC236}">
                <a16:creationId xmlns:a16="http://schemas.microsoft.com/office/drawing/2014/main" id="{1B8C5AF0-636C-459C-FE5F-32BA24214323}"/>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6" name="Rectangle 5">
            <a:extLst>
              <a:ext uri="{FF2B5EF4-FFF2-40B4-BE49-F238E27FC236}">
                <a16:creationId xmlns:a16="http://schemas.microsoft.com/office/drawing/2014/main" id="{B47744A2-9752-3A20-15FF-6936A7166FC1}"/>
              </a:ext>
            </a:extLst>
          </p:cNvPr>
          <p:cNvSpPr/>
          <p:nvPr/>
        </p:nvSpPr>
        <p:spPr>
          <a:xfrm>
            <a:off x="7130633" y="3180318"/>
            <a:ext cx="1301097" cy="22943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ular Callout 8">
            <a:extLst>
              <a:ext uri="{FF2B5EF4-FFF2-40B4-BE49-F238E27FC236}">
                <a16:creationId xmlns:a16="http://schemas.microsoft.com/office/drawing/2014/main" id="{0587CFBA-EF0D-01BB-8B51-9A193F0773D3}"/>
              </a:ext>
            </a:extLst>
          </p:cNvPr>
          <p:cNvSpPr/>
          <p:nvPr/>
        </p:nvSpPr>
        <p:spPr>
          <a:xfrm>
            <a:off x="3915585" y="3295034"/>
            <a:ext cx="1765218" cy="42110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Episode reset</a:t>
            </a:r>
            <a:endParaRPr lang="en-US" sz="1600" dirty="0"/>
          </a:p>
        </p:txBody>
      </p:sp>
    </p:spTree>
    <p:extLst>
      <p:ext uri="{BB962C8B-B14F-4D97-AF65-F5344CB8AC3E}">
        <p14:creationId xmlns:p14="http://schemas.microsoft.com/office/powerpoint/2010/main" val="1528360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47</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725972"/>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52492578"/>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52492578"/>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6" name="Rectangular Callout 5">
            <a:extLst>
              <a:ext uri="{FF2B5EF4-FFF2-40B4-BE49-F238E27FC236}">
                <a16:creationId xmlns:a16="http://schemas.microsoft.com/office/drawing/2014/main" id="{5B9A3F5A-D8E5-585A-1C7C-6EBC172251E5}"/>
              </a:ext>
            </a:extLst>
          </p:cNvPr>
          <p:cNvSpPr/>
          <p:nvPr/>
        </p:nvSpPr>
        <p:spPr>
          <a:xfrm>
            <a:off x="2413849" y="1365458"/>
            <a:ext cx="1500453" cy="68472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atin typeface="Lato" panose="020F0502020204030203" pitchFamily="34" charset="77"/>
              </a:rPr>
              <a:t>Random tiebreaking</a:t>
            </a:r>
          </a:p>
        </p:txBody>
      </p:sp>
      <p:sp>
        <p:nvSpPr>
          <p:cNvPr id="7" name="Rectangle 6">
            <a:extLst>
              <a:ext uri="{FF2B5EF4-FFF2-40B4-BE49-F238E27FC236}">
                <a16:creationId xmlns:a16="http://schemas.microsoft.com/office/drawing/2014/main" id="{16A6B678-7DE3-E8C9-AF47-98F0E44A0747}"/>
              </a:ext>
            </a:extLst>
          </p:cNvPr>
          <p:cNvSpPr/>
          <p:nvPr/>
        </p:nvSpPr>
        <p:spPr>
          <a:xfrm>
            <a:off x="272661" y="1583189"/>
            <a:ext cx="1941150" cy="684724"/>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8719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48</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3925294"/>
            <a:ext cx="1926740"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47057423"/>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347057423"/>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BAD3D5E-A1B1-434B-E2E5-0B3F9C8485D3}"/>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17" name="Rectangle 16">
                <a:extLst>
                  <a:ext uri="{FF2B5EF4-FFF2-40B4-BE49-F238E27FC236}">
                    <a16:creationId xmlns:a16="http://schemas.microsoft.com/office/drawing/2014/main" id="{8BAD3D5E-A1B1-434B-E2E5-0B3F9C8485D3}"/>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0179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CF67C1-5DFC-6BBF-0CB4-425E49B8BF4C}"/>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BFC74ED-2EE5-5B0F-BBA7-FC0E3A728FFE}"/>
              </a:ext>
            </a:extLst>
          </p:cNvPr>
          <p:cNvSpPr>
            <a:spLocks noGrp="1"/>
          </p:cNvSpPr>
          <p:nvPr>
            <p:ph type="sldNum" sz="quarter" idx="12"/>
          </p:nvPr>
        </p:nvSpPr>
        <p:spPr/>
        <p:txBody>
          <a:bodyPr/>
          <a:lstStyle/>
          <a:p>
            <a:fld id="{A2060099-932A-9345-A983-616282D95534}" type="slidenum">
              <a:rPr lang="en-US" smtClean="0"/>
              <a:t>49</a:t>
            </a:fld>
            <a:endParaRPr lang="en-US"/>
          </a:p>
        </p:txBody>
      </p:sp>
      <p:pic>
        <p:nvPicPr>
          <p:cNvPr id="8" name="Picture 7">
            <a:extLst>
              <a:ext uri="{FF2B5EF4-FFF2-40B4-BE49-F238E27FC236}">
                <a16:creationId xmlns:a16="http://schemas.microsoft.com/office/drawing/2014/main" id="{BDD19E98-0912-C9F8-B4E0-EB96D0A0CE53}"/>
              </a:ext>
            </a:extLst>
          </p:cNvPr>
          <p:cNvPicPr>
            <a:picLocks noChangeAspect="1"/>
          </p:cNvPicPr>
          <p:nvPr/>
        </p:nvPicPr>
        <p:blipFill>
          <a:blip r:embed="rId2"/>
          <a:stretch>
            <a:fillRect/>
          </a:stretch>
        </p:blipFill>
        <p:spPr>
          <a:xfrm>
            <a:off x="6420224" y="1863997"/>
            <a:ext cx="5412489" cy="3130006"/>
          </a:xfrm>
          <a:prstGeom prst="rect">
            <a:avLst/>
          </a:prstGeom>
        </p:spPr>
      </p:pic>
      <p:sp>
        <p:nvSpPr>
          <p:cNvPr id="9" name="Rectangle 8">
            <a:extLst>
              <a:ext uri="{FF2B5EF4-FFF2-40B4-BE49-F238E27FC236}">
                <a16:creationId xmlns:a16="http://schemas.microsoft.com/office/drawing/2014/main" id="{1B682FC6-8057-1D73-8048-A173A2F9462E}"/>
              </a:ext>
            </a:extLst>
          </p:cNvPr>
          <p:cNvSpPr/>
          <p:nvPr/>
        </p:nvSpPr>
        <p:spPr>
          <a:xfrm>
            <a:off x="7429016" y="4284684"/>
            <a:ext cx="3668912" cy="249262"/>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680443936"/>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277310">
                    <a:tc>
                      <a:txBody>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𝒔</m:t>
                                </m:r>
                              </m:oMath>
                            </m:oMathPara>
                          </a14:m>
                          <a:endParaRPr lang="en-US" sz="1400" dirty="0"/>
                        </a:p>
                      </a:txBody>
                      <a:tcPr marL="127374" marR="127374" marT="63687" marB="6368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400" b="1" i="1" smtClean="0">
                                    <a:latin typeface="Cambria Math" panose="02040503050406030204" pitchFamily="18" charset="0"/>
                                  </a:rPr>
                                  <m:t>𝒂</m:t>
                                </m:r>
                              </m:oMath>
                            </m:oMathPara>
                          </a14:m>
                          <a:endParaRPr lang="en-US" sz="1400" dirty="0"/>
                        </a:p>
                      </a:txBody>
                      <a:tcPr marL="127374" marR="127374" marT="63687" marB="63687"/>
                    </a:tc>
                    <a:tc>
                      <a:txBody>
                        <a:bodyPr/>
                        <a:lstStyle/>
                        <a:p>
                          <a:pPr algn="ctr"/>
                          <a14:m>
                            <m:oMathPara xmlns:m="http://schemas.openxmlformats.org/officeDocument/2006/math">
                              <m:oMathParaPr>
                                <m:jc m:val="center"/>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𝑸</m:t>
                                    </m:r>
                                  </m:e>
                                </m:acc>
                              </m:oMath>
                            </m:oMathPara>
                          </a14:m>
                          <a:endParaRPr lang="en-US" sz="1400" dirty="0"/>
                        </a:p>
                      </a:txBody>
                      <a:tcPr marL="127374" marR="127374" marT="63687" marB="63687"/>
                    </a:tc>
                    <a:extLst>
                      <a:ext uri="{0D108BD9-81ED-4DB2-BD59-A6C34878D82A}">
                        <a16:rowId xmlns:a16="http://schemas.microsoft.com/office/drawing/2014/main" val="2942142408"/>
                      </a:ext>
                    </a:extLst>
                  </a:tr>
                  <a:tr h="271322">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-0.09</a:t>
                          </a:r>
                        </a:p>
                      </a:txBody>
                      <a:tcPr marL="127374" marR="127374" marT="63687" marB="63687" anchor="ctr">
                        <a:solidFill>
                          <a:schemeClr val="bg2"/>
                        </a:solidFill>
                      </a:tcPr>
                    </a:tc>
                    <a:extLst>
                      <a:ext uri="{0D108BD9-81ED-4DB2-BD59-A6C34878D82A}">
                        <a16:rowId xmlns:a16="http://schemas.microsoft.com/office/drawing/2014/main" val="444570650"/>
                      </a:ext>
                    </a:extLst>
                  </a:tr>
                  <a:tr h="318055">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271322">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0">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271322">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271322">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271322">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271322">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271322">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Choice>
        <mc:Fallback xmlns="">
          <p:graphicFrame>
            <p:nvGraphicFramePr>
              <p:cNvPr id="10" name="Table 6">
                <a:extLst>
                  <a:ext uri="{FF2B5EF4-FFF2-40B4-BE49-F238E27FC236}">
                    <a16:creationId xmlns:a16="http://schemas.microsoft.com/office/drawing/2014/main" id="{D2BF24DB-1D3F-012B-4750-EEB409482608}"/>
                  </a:ext>
                </a:extLst>
              </p:cNvPr>
              <p:cNvGraphicFramePr>
                <a:graphicFrameLocks noGrp="1"/>
              </p:cNvGraphicFramePr>
              <p:nvPr>
                <p:extLst>
                  <p:ext uri="{D42A27DB-BD31-4B8C-83A1-F6EECF244321}">
                    <p14:modId xmlns:p14="http://schemas.microsoft.com/office/powerpoint/2010/main" val="2680443936"/>
                  </p:ext>
                </p:extLst>
              </p:nvPr>
            </p:nvGraphicFramePr>
            <p:xfrm>
              <a:off x="272661" y="1210641"/>
              <a:ext cx="1941150" cy="4436718"/>
            </p:xfrm>
            <a:graphic>
              <a:graphicData uri="http://schemas.openxmlformats.org/drawingml/2006/table">
                <a:tbl>
                  <a:tblPr firstRow="1" bandRow="1">
                    <a:tableStyleId>{F5AB1C69-6EDB-4FF4-983F-18BD219EF322}</a:tableStyleId>
                  </a:tblPr>
                  <a:tblGrid>
                    <a:gridCol w="478110">
                      <a:extLst>
                        <a:ext uri="{9D8B030D-6E8A-4147-A177-3AD203B41FA5}">
                          <a16:colId xmlns:a16="http://schemas.microsoft.com/office/drawing/2014/main" val="1264438891"/>
                        </a:ext>
                      </a:extLst>
                    </a:gridCol>
                    <a:gridCol w="664143">
                      <a:extLst>
                        <a:ext uri="{9D8B030D-6E8A-4147-A177-3AD203B41FA5}">
                          <a16:colId xmlns:a16="http://schemas.microsoft.com/office/drawing/2014/main" val="874713956"/>
                        </a:ext>
                      </a:extLst>
                    </a:gridCol>
                    <a:gridCol w="798897">
                      <a:extLst>
                        <a:ext uri="{9D8B030D-6E8A-4147-A177-3AD203B41FA5}">
                          <a16:colId xmlns:a16="http://schemas.microsoft.com/office/drawing/2014/main" val="619241719"/>
                        </a:ext>
                      </a:extLst>
                    </a:gridCol>
                  </a:tblGrid>
                  <a:tr h="347910">
                    <a:tc>
                      <a:txBody>
                        <a:bodyPr/>
                        <a:lstStyle/>
                        <a:p>
                          <a:endParaRPr lang="en-US"/>
                        </a:p>
                      </a:txBody>
                      <a:tcPr marL="127374" marR="127374" marT="63687" marB="63687">
                        <a:blipFill>
                          <a:blip r:embed="rId3"/>
                          <a:stretch>
                            <a:fillRect l="-2632" t="-3704" r="-310526" b="-1211111"/>
                          </a:stretch>
                        </a:blipFill>
                      </a:tcPr>
                    </a:tc>
                    <a:tc>
                      <a:txBody>
                        <a:bodyPr/>
                        <a:lstStyle/>
                        <a:p>
                          <a:endParaRPr lang="en-US"/>
                        </a:p>
                      </a:txBody>
                      <a:tcPr marL="127374" marR="127374" marT="63687" marB="63687">
                        <a:blipFill>
                          <a:blip r:embed="rId3"/>
                          <a:stretch>
                            <a:fillRect l="-73585" t="-3704" r="-122642" b="-1211111"/>
                          </a:stretch>
                        </a:blipFill>
                      </a:tcPr>
                    </a:tc>
                    <a:tc>
                      <a:txBody>
                        <a:bodyPr/>
                        <a:lstStyle/>
                        <a:p>
                          <a:endParaRPr lang="en-US"/>
                        </a:p>
                      </a:txBody>
                      <a:tcPr marL="127374" marR="127374" marT="63687" marB="63687">
                        <a:blipFill>
                          <a:blip r:embed="rId3"/>
                          <a:stretch>
                            <a:fillRect l="-146032" t="-3704" r="-3175" b="-1211111"/>
                          </a:stretch>
                        </a:blipFill>
                      </a:tcPr>
                    </a:tc>
                    <a:extLst>
                      <a:ext uri="{0D108BD9-81ED-4DB2-BD59-A6C34878D82A}">
                        <a16:rowId xmlns:a16="http://schemas.microsoft.com/office/drawing/2014/main" val="2942142408"/>
                      </a:ext>
                    </a:extLst>
                  </a:tr>
                  <a:tr h="340734">
                    <a:tc rowSpan="2">
                      <a:txBody>
                        <a:bodyPr/>
                        <a:lstStyle/>
                        <a:p>
                          <a:pPr algn="ctr"/>
                          <a:r>
                            <a:rPr lang="en-US" sz="1400" dirty="0"/>
                            <a:t>0T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-0.09</a:t>
                          </a:r>
                        </a:p>
                      </a:txBody>
                      <a:tcPr marL="127374" marR="127374" marT="63687" marB="63687" anchor="ctr">
                        <a:solidFill>
                          <a:schemeClr val="bg2"/>
                        </a:solidFill>
                      </a:tcPr>
                    </a:tc>
                    <a:extLst>
                      <a:ext uri="{0D108BD9-81ED-4DB2-BD59-A6C34878D82A}">
                        <a16:rowId xmlns:a16="http://schemas.microsoft.com/office/drawing/2014/main" val="44457065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643836788"/>
                      </a:ext>
                    </a:extLst>
                  </a:tr>
                  <a:tr h="340734">
                    <a:tc rowSpan="2">
                      <a:txBody>
                        <a:bodyPr/>
                        <a:lstStyle/>
                        <a:p>
                          <a:pPr algn="ctr"/>
                          <a:r>
                            <a:rPr lang="en-US" sz="1400" dirty="0"/>
                            <a:t>1T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408221318"/>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861140178"/>
                      </a:ext>
                    </a:extLst>
                  </a:tr>
                  <a:tr h="340734">
                    <a:tc rowSpan="2">
                      <a:txBody>
                        <a:bodyPr/>
                        <a:lstStyle/>
                        <a:p>
                          <a:pPr algn="ctr"/>
                          <a:r>
                            <a:rPr lang="en-US" sz="1400" dirty="0"/>
                            <a:t>2T</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087452701"/>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392976598"/>
                      </a:ext>
                    </a:extLst>
                  </a:tr>
                  <a:tr h="340734">
                    <a:tc rowSpan="2">
                      <a:txBody>
                        <a:bodyPr/>
                        <a:lstStyle/>
                        <a:p>
                          <a:pPr algn="ctr"/>
                          <a:r>
                            <a:rPr lang="en-US" sz="1400" dirty="0"/>
                            <a:t>0F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1574860480"/>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b="1" dirty="0"/>
                            <a:t>-0.1</a:t>
                          </a:r>
                        </a:p>
                      </a:txBody>
                      <a:tcPr marL="127374" marR="127374" marT="63687" marB="63687" anchor="ctr">
                        <a:solidFill>
                          <a:schemeClr val="bg2"/>
                        </a:solidFill>
                      </a:tcPr>
                    </a:tc>
                    <a:extLst>
                      <a:ext uri="{0D108BD9-81ED-4DB2-BD59-A6C34878D82A}">
                        <a16:rowId xmlns:a16="http://schemas.microsoft.com/office/drawing/2014/main" val="3338396548"/>
                      </a:ext>
                    </a:extLst>
                  </a:tr>
                  <a:tr h="340734">
                    <a:tc rowSpan="2">
                      <a:txBody>
                        <a:bodyPr/>
                        <a:lstStyle/>
                        <a:p>
                          <a:pPr algn="ctr"/>
                          <a:r>
                            <a:rPr lang="en-US" sz="1400" dirty="0"/>
                            <a:t>1F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274523986"/>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4156893376"/>
                      </a:ext>
                    </a:extLst>
                  </a:tr>
                  <a:tr h="340734">
                    <a:tc rowSpan="2">
                      <a:txBody>
                        <a:bodyPr/>
                        <a:lstStyle/>
                        <a:p>
                          <a:pPr algn="ctr"/>
                          <a:r>
                            <a:rPr lang="en-US" sz="1400" dirty="0"/>
                            <a:t>2F</a:t>
                          </a:r>
                        </a:p>
                      </a:txBody>
                      <a:tcPr marL="127374" marR="127374" marT="63687" marB="63687" anchor="ctr"/>
                    </a:tc>
                    <a:tc>
                      <a:txBody>
                        <a:bodyPr/>
                        <a:lstStyle/>
                        <a:p>
                          <a:pPr algn="ctr"/>
                          <a:r>
                            <a:rPr lang="en-US" sz="1400" i="1" dirty="0"/>
                            <a:t>eat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204837222"/>
                      </a:ext>
                    </a:extLst>
                  </a:tr>
                  <a:tr h="340734">
                    <a:tc vMerge="1">
                      <a:txBody>
                        <a:bodyPr/>
                        <a:lstStyle/>
                        <a:p>
                          <a:pPr algn="ctr"/>
                          <a:endParaRPr lang="en-US" sz="1400" dirty="0"/>
                        </a:p>
                      </a:txBody>
                      <a:tcPr marL="127374" marR="127374" marT="63687" marB="63687" anchor="ctr"/>
                    </a:tc>
                    <a:tc>
                      <a:txBody>
                        <a:bodyPr/>
                        <a:lstStyle/>
                        <a:p>
                          <a:pPr algn="ctr"/>
                          <a:r>
                            <a:rPr lang="en-US" sz="1400" i="1" dirty="0"/>
                            <a:t>wait</a:t>
                          </a:r>
                        </a:p>
                      </a:txBody>
                      <a:tcPr marL="127374" marR="127374" marT="63687" marB="63687" anchor="ctr">
                        <a:solidFill>
                          <a:schemeClr val="bg2"/>
                        </a:solidFill>
                      </a:tcPr>
                    </a:tc>
                    <a:tc>
                      <a:txBody>
                        <a:bodyPr/>
                        <a:lstStyle/>
                        <a:p>
                          <a:pPr algn="ctr"/>
                          <a:r>
                            <a:rPr lang="en-US" sz="1400" dirty="0"/>
                            <a:t>0.0</a:t>
                          </a:r>
                        </a:p>
                      </a:txBody>
                      <a:tcPr marL="127374" marR="127374" marT="63687" marB="63687" anchor="ctr">
                        <a:solidFill>
                          <a:schemeClr val="bg2"/>
                        </a:solidFill>
                      </a:tcPr>
                    </a:tc>
                    <a:extLst>
                      <a:ext uri="{0D108BD9-81ED-4DB2-BD59-A6C34878D82A}">
                        <a16:rowId xmlns:a16="http://schemas.microsoft.com/office/drawing/2014/main" val="3522791819"/>
                      </a:ext>
                    </a:extLst>
                  </a:tr>
                </a:tbl>
              </a:graphicData>
            </a:graphic>
          </p:graphicFrame>
        </mc:Fallback>
      </mc:AlternateContent>
      <p:sp>
        <p:nvSpPr>
          <p:cNvPr id="11" name="Oval 10">
            <a:extLst>
              <a:ext uri="{FF2B5EF4-FFF2-40B4-BE49-F238E27FC236}">
                <a16:creationId xmlns:a16="http://schemas.microsoft.com/office/drawing/2014/main" id="{8687EFF8-4021-2E28-F00D-3B5506149E09}"/>
              </a:ext>
            </a:extLst>
          </p:cNvPr>
          <p:cNvSpPr/>
          <p:nvPr/>
        </p:nvSpPr>
        <p:spPr>
          <a:xfrm>
            <a:off x="4379495" y="1135117"/>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0T</a:t>
            </a:r>
          </a:p>
        </p:txBody>
      </p:sp>
      <p:sp>
        <p:nvSpPr>
          <p:cNvPr id="13" name="Merge 12">
            <a:extLst>
              <a:ext uri="{FF2B5EF4-FFF2-40B4-BE49-F238E27FC236}">
                <a16:creationId xmlns:a16="http://schemas.microsoft.com/office/drawing/2014/main" id="{B19646A2-CF04-DC29-0D77-983D5832A0E0}"/>
              </a:ext>
            </a:extLst>
          </p:cNvPr>
          <p:cNvSpPr/>
          <p:nvPr/>
        </p:nvSpPr>
        <p:spPr>
          <a:xfrm>
            <a:off x="4454746" y="2940664"/>
            <a:ext cx="994625" cy="785308"/>
          </a:xfrm>
          <a:prstGeom prst="flowChartMer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tx1"/>
                </a:solidFill>
              </a:rPr>
              <a:t>eat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FD0F78B6-3126-A486-2125-48340E77FDBA}"/>
              </a:ext>
            </a:extLst>
          </p:cNvPr>
          <p:cNvCxnSpPr>
            <a:cxnSpLocks/>
            <a:stCxn id="11" idx="4"/>
            <a:endCxn id="13" idx="0"/>
          </p:cNvCxnSpPr>
          <p:nvPr/>
        </p:nvCxnSpPr>
        <p:spPr>
          <a:xfrm flipH="1">
            <a:off x="4952059" y="2280523"/>
            <a:ext cx="139" cy="66014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433F4962-98DC-1AA6-9E91-1CEE26CC48BE}"/>
              </a:ext>
            </a:extLst>
          </p:cNvPr>
          <p:cNvSpPr/>
          <p:nvPr/>
        </p:nvSpPr>
        <p:spPr>
          <a:xfrm>
            <a:off x="4379355" y="4174556"/>
            <a:ext cx="1145406" cy="114540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0F</a:t>
            </a:r>
          </a:p>
        </p:txBody>
      </p:sp>
      <p:cxnSp>
        <p:nvCxnSpPr>
          <p:cNvPr id="3" name="Straight Arrow Connector 2">
            <a:extLst>
              <a:ext uri="{FF2B5EF4-FFF2-40B4-BE49-F238E27FC236}">
                <a16:creationId xmlns:a16="http://schemas.microsoft.com/office/drawing/2014/main" id="{368AF5C1-D108-F245-ADEB-F4DBEEA783B7}"/>
              </a:ext>
            </a:extLst>
          </p:cNvPr>
          <p:cNvCxnSpPr>
            <a:cxnSpLocks/>
            <a:stCxn id="13" idx="2"/>
            <a:endCxn id="2" idx="0"/>
          </p:cNvCxnSpPr>
          <p:nvPr/>
        </p:nvCxnSpPr>
        <p:spPr>
          <a:xfrm flipH="1">
            <a:off x="4952058" y="3725972"/>
            <a:ext cx="1" cy="4485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BAD3D5E-A1B1-434B-E2E5-0B3F9C8485D3}"/>
                  </a:ext>
                </a:extLst>
              </p:cNvPr>
              <p:cNvSpPr/>
              <p:nvPr/>
            </p:nvSpPr>
            <p:spPr>
              <a:xfrm>
                <a:off x="3373828" y="4536754"/>
                <a:ext cx="827773" cy="519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 </m:t>
                      </m:r>
                    </m:oMath>
                  </m:oMathPara>
                </a14:m>
                <a:endParaRPr lang="en-US" dirty="0"/>
              </a:p>
            </p:txBody>
          </p:sp>
        </mc:Choice>
        <mc:Fallback xmlns="">
          <p:sp>
            <p:nvSpPr>
              <p:cNvPr id="17" name="Rectangle 16">
                <a:extLst>
                  <a:ext uri="{FF2B5EF4-FFF2-40B4-BE49-F238E27FC236}">
                    <a16:creationId xmlns:a16="http://schemas.microsoft.com/office/drawing/2014/main" id="{8BAD3D5E-A1B1-434B-E2E5-0B3F9C8485D3}"/>
                  </a:ext>
                </a:extLst>
              </p:cNvPr>
              <p:cNvSpPr>
                <a:spLocks noRot="1" noChangeAspect="1" noMove="1" noResize="1" noEditPoints="1" noAdjustHandles="1" noChangeArrowheads="1" noChangeShapeType="1" noTextEdit="1"/>
              </p:cNvSpPr>
              <p:nvPr/>
            </p:nvSpPr>
            <p:spPr>
              <a:xfrm>
                <a:off x="3373828" y="4536754"/>
                <a:ext cx="827773" cy="519764"/>
              </a:xfrm>
              <a:prstGeom prst="rect">
                <a:avLst/>
              </a:prstGeom>
              <a:blipFill>
                <a:blip r:embed="rId4"/>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40DFE23-9121-8397-14ED-40F77B9FC9A3}"/>
              </a:ext>
            </a:extLst>
          </p:cNvPr>
          <p:cNvSpPr/>
          <p:nvPr/>
        </p:nvSpPr>
        <p:spPr>
          <a:xfrm>
            <a:off x="272661" y="1592814"/>
            <a:ext cx="1941150" cy="280808"/>
          </a:xfrm>
          <a:prstGeom prst="rect">
            <a:avLst/>
          </a:prstGeom>
          <a:noFill/>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ular Callout 6">
                <a:extLst>
                  <a:ext uri="{FF2B5EF4-FFF2-40B4-BE49-F238E27FC236}">
                    <a16:creationId xmlns:a16="http://schemas.microsoft.com/office/drawing/2014/main" id="{82CBF8EC-D78C-6C04-66CD-6C4ABB4082BE}"/>
                  </a:ext>
                </a:extLst>
              </p:cNvPr>
              <p:cNvSpPr/>
              <p:nvPr/>
            </p:nvSpPr>
            <p:spPr>
              <a:xfrm>
                <a:off x="2413974" y="1442893"/>
                <a:ext cx="1765218" cy="421104"/>
              </a:xfrm>
              <a:prstGeom prst="wedgeRectCallout">
                <a:avLst>
                  <a:gd name="adj1" fmla="val -57001"/>
                  <a:gd name="adj2" fmla="val 20403"/>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latin typeface="Lato" panose="020F0502020204030203" pitchFamily="34" charset="77"/>
                  </a:rPr>
                  <a:t>Suppose</a:t>
                </a:r>
                <a:r>
                  <a:rPr lang="en-US" sz="1600" b="1" dirty="0"/>
                  <a:t> </a:t>
                </a:r>
                <a14:m>
                  <m:oMath xmlns:m="http://schemas.openxmlformats.org/officeDocument/2006/math">
                    <m:r>
                      <a:rPr lang="en-US" sz="1600" b="1" i="1" smtClean="0">
                        <a:latin typeface="Cambria Math" panose="02040503050406030204" pitchFamily="18" charset="0"/>
                      </a:rPr>
                      <m:t>𝜸</m:t>
                    </m:r>
                    <m:r>
                      <a:rPr lang="en-US" sz="1600" b="1" i="1" smtClean="0">
                        <a:latin typeface="Cambria Math" panose="02040503050406030204" pitchFamily="18" charset="0"/>
                      </a:rPr>
                      <m:t>=</m:t>
                    </m:r>
                    <m:r>
                      <a:rPr lang="en-US" sz="1600" b="1" i="1" smtClean="0">
                        <a:latin typeface="Cambria Math" panose="02040503050406030204" pitchFamily="18" charset="0"/>
                      </a:rPr>
                      <m:t>𝟎</m:t>
                    </m:r>
                    <m:r>
                      <a:rPr lang="en-US" sz="1600" b="1" i="1" smtClean="0">
                        <a:latin typeface="Cambria Math" panose="02040503050406030204" pitchFamily="18" charset="0"/>
                      </a:rPr>
                      <m:t>.</m:t>
                    </m:r>
                    <m:r>
                      <a:rPr lang="en-US" sz="1600" b="1" i="1" smtClean="0">
                        <a:latin typeface="Cambria Math" panose="02040503050406030204" pitchFamily="18" charset="0"/>
                      </a:rPr>
                      <m:t>𝟗</m:t>
                    </m:r>
                  </m:oMath>
                </a14:m>
                <a:endParaRPr lang="en-US" sz="1600" dirty="0"/>
              </a:p>
            </p:txBody>
          </p:sp>
        </mc:Choice>
        <mc:Fallback xmlns="">
          <p:sp>
            <p:nvSpPr>
              <p:cNvPr id="7" name="Rectangular Callout 6">
                <a:extLst>
                  <a:ext uri="{FF2B5EF4-FFF2-40B4-BE49-F238E27FC236}">
                    <a16:creationId xmlns:a16="http://schemas.microsoft.com/office/drawing/2014/main" id="{82CBF8EC-D78C-6C04-66CD-6C4ABB4082BE}"/>
                  </a:ext>
                </a:extLst>
              </p:cNvPr>
              <p:cNvSpPr>
                <a:spLocks noRot="1" noChangeAspect="1" noMove="1" noResize="1" noEditPoints="1" noAdjustHandles="1" noChangeArrowheads="1" noChangeShapeType="1" noTextEdit="1"/>
              </p:cNvSpPr>
              <p:nvPr/>
            </p:nvSpPr>
            <p:spPr>
              <a:xfrm>
                <a:off x="2413974" y="1442893"/>
                <a:ext cx="1765218" cy="421104"/>
              </a:xfrm>
              <a:prstGeom prst="wedgeRectCallout">
                <a:avLst>
                  <a:gd name="adj1" fmla="val -57001"/>
                  <a:gd name="adj2" fmla="val 20403"/>
                </a:avLst>
              </a:prstGeom>
              <a:blipFill>
                <a:blip r:embed="rId5"/>
                <a:stretch>
                  <a:fillRect b="-5714"/>
                </a:stretch>
              </a:blipFill>
            </p:spPr>
            <p:txBody>
              <a:bodyPr/>
              <a:lstStyle/>
              <a:p>
                <a:r>
                  <a:rPr lang="en-US">
                    <a:noFill/>
                  </a:rPr>
                  <a:t> </a:t>
                </a:r>
              </a:p>
            </p:txBody>
          </p:sp>
        </mc:Fallback>
      </mc:AlternateContent>
    </p:spTree>
    <p:extLst>
      <p:ext uri="{BB962C8B-B14F-4D97-AF65-F5344CB8AC3E}">
        <p14:creationId xmlns:p14="http://schemas.microsoft.com/office/powerpoint/2010/main" val="195672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What’s the Connection to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normAutofit lnSpcReduction="10000"/>
              </a:bodyPr>
              <a:lstStyle/>
              <a:p>
                <a:r>
                  <a:rPr lang="en-US" dirty="0"/>
                  <a:t>We’ve been discussing planning in MDPs all this time</a:t>
                </a:r>
                <a:br>
                  <a:rPr lang="en-US" dirty="0"/>
                </a:br>
                <a:endParaRPr lang="en-US" dirty="0"/>
              </a:p>
              <a:p>
                <a:r>
                  <a:rPr lang="en-US" dirty="0"/>
                  <a:t>Reinforcement learning (RL) also deals with computing value functions and policies in MDPs</a:t>
                </a:r>
                <a:br>
                  <a:rPr lang="en-US" dirty="0"/>
                </a:br>
                <a:endParaRPr lang="en-US" dirty="0"/>
              </a:p>
              <a:p>
                <a:r>
                  <a:rPr lang="en-US" dirty="0"/>
                  <a:t>What’s the difference?</a:t>
                </a:r>
                <a:br>
                  <a:rPr lang="en-US" dirty="0"/>
                </a:br>
                <a:endParaRPr lang="en-US" dirty="0"/>
              </a:p>
              <a:p>
                <a:r>
                  <a:rPr lang="en-US" dirty="0">
                    <a:solidFill>
                      <a:schemeClr val="bg1"/>
                    </a:solidFill>
                  </a:rPr>
                  <a:t>In RL, we </a:t>
                </a:r>
                <a:r>
                  <a:rPr lang="en-US" i="1" dirty="0">
                    <a:solidFill>
                      <a:schemeClr val="bg1"/>
                    </a:solidFill>
                  </a:rPr>
                  <a:t>don’t know the MDP. </a:t>
                </a:r>
                <a:r>
                  <a:rPr lang="en-US" dirty="0">
                    <a:solidFill>
                      <a:schemeClr val="bg1"/>
                    </a:solidFill>
                  </a:rPr>
                  <a:t>Specifically, </a:t>
                </a:r>
                <a14:m>
                  <m:oMath xmlns:m="http://schemas.openxmlformats.org/officeDocument/2006/math">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𝑠</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𝑎</m:t>
                    </m:r>
                    <m:r>
                      <a:rPr lang="en-US" b="0" i="1" smtClean="0">
                        <a:solidFill>
                          <a:schemeClr val="bg1"/>
                        </a:solidFill>
                        <a:latin typeface="Cambria Math" panose="02040503050406030204" pitchFamily="18" charset="0"/>
                      </a:rPr>
                      <m:t>)</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𝑅</m:t>
                    </m:r>
                  </m:oMath>
                </a14:m>
                <a:r>
                  <a:rPr lang="en-US" dirty="0">
                    <a:solidFill>
                      <a:schemeClr val="bg1"/>
                    </a:solidFill>
                  </a:rPr>
                  <a:t>.</a:t>
                </a:r>
                <a:br>
                  <a:rPr lang="en-US" dirty="0">
                    <a:solidFill>
                      <a:schemeClr val="bg1"/>
                    </a:solidFill>
                  </a:rPr>
                </a:br>
                <a:endParaRPr lang="en-US" dirty="0">
                  <a:solidFill>
                    <a:schemeClr val="bg1"/>
                  </a:solidFill>
                </a:endParaRPr>
              </a:p>
              <a:p>
                <a:r>
                  <a:rPr lang="en-US" dirty="0">
                    <a:solidFill>
                      <a:schemeClr val="bg1"/>
                    </a:solidFill>
                  </a:rPr>
                  <a:t>So what do we know?</a:t>
                </a:r>
                <a:endParaRPr lang="en-US" dirty="0"/>
              </a:p>
              <a:p>
                <a:endParaRPr lang="en-US" dirty="0"/>
              </a:p>
            </p:txBody>
          </p:sp>
        </mc:Choice>
        <mc:Fallback xmlns="">
          <p:sp>
            <p:nvSpPr>
              <p:cNvPr id="3" name="Content Placeholder 2">
                <a:extLst>
                  <a:ext uri="{FF2B5EF4-FFF2-40B4-BE49-F238E27FC236}">
                    <a16:creationId xmlns:a16="http://schemas.microsoft.com/office/drawing/2014/main" id="{16E5A935-7568-6D49-9EEC-19C38F9E707B}"/>
                  </a:ext>
                </a:extLst>
              </p:cNvPr>
              <p:cNvSpPr>
                <a:spLocks noGrp="1" noRot="1" noChangeAspect="1" noMove="1" noResize="1" noEditPoints="1" noAdjustHandles="1" noChangeArrowheads="1" noChangeShapeType="1" noTextEdit="1"/>
              </p:cNvSpPr>
              <p:nvPr>
                <p:ph idx="1"/>
              </p:nvPr>
            </p:nvSpPr>
            <p:spPr>
              <a:blipFill>
                <a:blip r:embed="rId2"/>
                <a:stretch>
                  <a:fillRect l="-1086" t="-3488" r="-2051"/>
                </a:stretch>
              </a:blipFill>
            </p:spPr>
            <p:txBody>
              <a:bodyPr/>
              <a:lstStyle/>
              <a:p>
                <a:r>
                  <a:rPr lang="en-US">
                    <a:noFill/>
                  </a:rPr>
                  <a:t> </a:t>
                </a:r>
              </a:p>
            </p:txBody>
          </p:sp>
        </mc:Fallback>
      </mc:AlternateContent>
    </p:spTree>
    <p:extLst>
      <p:ext uri="{BB962C8B-B14F-4D97-AF65-F5344CB8AC3E}">
        <p14:creationId xmlns:p14="http://schemas.microsoft.com/office/powerpoint/2010/main" val="33040577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r>
                  <a:rPr lang="en-US" dirty="0"/>
                  <a:t>Many MDP planning and RL methods are some variation of:</a:t>
                </a: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50</a:t>
            </a:fld>
            <a:endParaRPr lang="en-US"/>
          </a:p>
        </p:txBody>
      </p:sp>
    </p:spTree>
    <p:extLst>
      <p:ext uri="{BB962C8B-B14F-4D97-AF65-F5344CB8AC3E}">
        <p14:creationId xmlns:p14="http://schemas.microsoft.com/office/powerpoint/2010/main" val="3049161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51</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9251501"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Lato" panose="020F0502020204030203" pitchFamily="34" charset="77"/>
              </a:rPr>
              <a:t>Value Iteration</a:t>
            </a:r>
          </a:p>
        </p:txBody>
      </p:sp>
      <p:sp>
        <p:nvSpPr>
          <p:cNvPr id="7" name="Rectangular Callout 6">
            <a:extLst>
              <a:ext uri="{FF2B5EF4-FFF2-40B4-BE49-F238E27FC236}">
                <a16:creationId xmlns:a16="http://schemas.microsoft.com/office/drawing/2014/main" id="{69373DF7-C003-5E9F-5F02-D0C696692A11}"/>
              </a:ext>
            </a:extLst>
          </p:cNvPr>
          <p:cNvSpPr/>
          <p:nvPr/>
        </p:nvSpPr>
        <p:spPr>
          <a:xfrm>
            <a:off x="7015086" y="3025556"/>
            <a:ext cx="3191027" cy="508372"/>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Loop over </a:t>
            </a:r>
            <a:r>
              <a:rPr lang="en-US" sz="2400" i="1" dirty="0">
                <a:latin typeface="Lato" panose="020F0502020204030203" pitchFamily="34" charset="77"/>
              </a:rPr>
              <a:t>all</a:t>
            </a:r>
            <a:r>
              <a:rPr lang="en-US" sz="2400" dirty="0">
                <a:latin typeface="Lato" panose="020F0502020204030203" pitchFamily="34" charset="77"/>
              </a:rPr>
              <a:t> </a:t>
            </a:r>
          </a:p>
        </p:txBody>
      </p:sp>
      <p:sp>
        <p:nvSpPr>
          <p:cNvPr id="8" name="Rectangular Callout 7">
            <a:extLst>
              <a:ext uri="{FF2B5EF4-FFF2-40B4-BE49-F238E27FC236}">
                <a16:creationId xmlns:a16="http://schemas.microsoft.com/office/drawing/2014/main" id="{78915A32-5FAB-A8EC-9172-88ADA6D17261}"/>
              </a:ext>
            </a:extLst>
          </p:cNvPr>
          <p:cNvSpPr/>
          <p:nvPr/>
        </p:nvSpPr>
        <p:spPr>
          <a:xfrm>
            <a:off x="7015086" y="3936239"/>
            <a:ext cx="3191027" cy="508372"/>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exactly</a:t>
            </a:r>
          </a:p>
        </p:txBody>
      </p:sp>
    </p:spTree>
    <p:extLst>
      <p:ext uri="{BB962C8B-B14F-4D97-AF65-F5344CB8AC3E}">
        <p14:creationId xmlns:p14="http://schemas.microsoft.com/office/powerpoint/2010/main" val="267577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52</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10007037"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Lato" panose="020F0502020204030203" pitchFamily="34" charset="77"/>
              </a:rPr>
              <a:t>Expectimax</a:t>
            </a:r>
            <a:r>
              <a:rPr lang="en-US" sz="2800" dirty="0">
                <a:latin typeface="Lato" panose="020F0502020204030203" pitchFamily="34" charset="77"/>
              </a:rPr>
              <a:t> Search</a:t>
            </a:r>
          </a:p>
        </p:txBody>
      </p:sp>
      <p:sp>
        <p:nvSpPr>
          <p:cNvPr id="7" name="Rectangular Callout 6">
            <a:extLst>
              <a:ext uri="{FF2B5EF4-FFF2-40B4-BE49-F238E27FC236}">
                <a16:creationId xmlns:a16="http://schemas.microsoft.com/office/drawing/2014/main" id="{69373DF7-C003-5E9F-5F02-D0C696692A11}"/>
              </a:ext>
            </a:extLst>
          </p:cNvPr>
          <p:cNvSpPr/>
          <p:nvPr/>
        </p:nvSpPr>
        <p:spPr>
          <a:xfrm>
            <a:off x="7170234" y="2698595"/>
            <a:ext cx="3791415" cy="83533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Consider </a:t>
            </a:r>
            <a:r>
              <a:rPr lang="en-US" sz="2400" i="1" dirty="0">
                <a:latin typeface="Lato" panose="020F0502020204030203" pitchFamily="34" charset="77"/>
              </a:rPr>
              <a:t>reachable</a:t>
            </a:r>
            <a:r>
              <a:rPr lang="en-US" sz="2400" dirty="0">
                <a:latin typeface="Lato" panose="020F0502020204030203" pitchFamily="34" charset="77"/>
              </a:rPr>
              <a:t> states </a:t>
            </a:r>
            <a:r>
              <a:rPr lang="en-US" sz="2400" i="1" dirty="0">
                <a:latin typeface="Lato" panose="020F0502020204030203" pitchFamily="34" charset="77"/>
              </a:rPr>
              <a:t>backwards</a:t>
            </a:r>
            <a:r>
              <a:rPr lang="en-US" sz="2400" dirty="0">
                <a:latin typeface="Lato" panose="020F0502020204030203" pitchFamily="34" charset="77"/>
              </a:rPr>
              <a:t> in time</a:t>
            </a:r>
            <a:endParaRPr lang="en-US" sz="2400" i="1" dirty="0">
              <a:latin typeface="Lato" panose="020F0502020204030203" pitchFamily="34" charset="77"/>
            </a:endParaRPr>
          </a:p>
        </p:txBody>
      </p:sp>
      <p:sp>
        <p:nvSpPr>
          <p:cNvPr id="8" name="Rectangular Callout 7">
            <a:extLst>
              <a:ext uri="{FF2B5EF4-FFF2-40B4-BE49-F238E27FC236}">
                <a16:creationId xmlns:a16="http://schemas.microsoft.com/office/drawing/2014/main" id="{78915A32-5FAB-A8EC-9172-88ADA6D17261}"/>
              </a:ext>
            </a:extLst>
          </p:cNvPr>
          <p:cNvSpPr/>
          <p:nvPr/>
        </p:nvSpPr>
        <p:spPr>
          <a:xfrm>
            <a:off x="7170234" y="3936239"/>
            <a:ext cx="3791415" cy="508372"/>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exactly</a:t>
            </a:r>
          </a:p>
        </p:txBody>
      </p:sp>
    </p:spTree>
    <p:extLst>
      <p:ext uri="{BB962C8B-B14F-4D97-AF65-F5344CB8AC3E}">
        <p14:creationId xmlns:p14="http://schemas.microsoft.com/office/powerpoint/2010/main" val="3696709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53</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10007037"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Lato" panose="020F0502020204030203" pitchFamily="34" charset="77"/>
              </a:rPr>
              <a:t>Real-Time Dynamic Programming</a:t>
            </a:r>
          </a:p>
        </p:txBody>
      </p:sp>
      <p:sp>
        <p:nvSpPr>
          <p:cNvPr id="7" name="Rectangular Callout 6">
            <a:extLst>
              <a:ext uri="{FF2B5EF4-FFF2-40B4-BE49-F238E27FC236}">
                <a16:creationId xmlns:a16="http://schemas.microsoft.com/office/drawing/2014/main" id="{69373DF7-C003-5E9F-5F02-D0C696692A11}"/>
              </a:ext>
            </a:extLst>
          </p:cNvPr>
          <p:cNvSpPr/>
          <p:nvPr/>
        </p:nvSpPr>
        <p:spPr>
          <a:xfrm>
            <a:off x="7170234" y="2698595"/>
            <a:ext cx="3791415" cy="83533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Sample </a:t>
            </a:r>
            <a:r>
              <a:rPr lang="en-US" sz="2400" i="1" dirty="0">
                <a:latin typeface="Lato" panose="020F0502020204030203" pitchFamily="34" charset="77"/>
              </a:rPr>
              <a:t>trajectories </a:t>
            </a:r>
            <a:r>
              <a:rPr lang="en-US" sz="2400" dirty="0">
                <a:latin typeface="Lato" panose="020F0502020204030203" pitchFamily="34" charset="77"/>
              </a:rPr>
              <a:t>using current greedy policy</a:t>
            </a:r>
            <a:endParaRPr lang="en-US" sz="2400" i="1" dirty="0">
              <a:latin typeface="Lato" panose="020F0502020204030203" pitchFamily="34" charset="77"/>
            </a:endParaRPr>
          </a:p>
        </p:txBody>
      </p:sp>
      <p:sp>
        <p:nvSpPr>
          <p:cNvPr id="8" name="Rectangular Callout 7">
            <a:extLst>
              <a:ext uri="{FF2B5EF4-FFF2-40B4-BE49-F238E27FC236}">
                <a16:creationId xmlns:a16="http://schemas.microsoft.com/office/drawing/2014/main" id="{78915A32-5FAB-A8EC-9172-88ADA6D17261}"/>
              </a:ext>
            </a:extLst>
          </p:cNvPr>
          <p:cNvSpPr/>
          <p:nvPr/>
        </p:nvSpPr>
        <p:spPr>
          <a:xfrm>
            <a:off x="7170234" y="3936239"/>
            <a:ext cx="3791415" cy="508372"/>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exactly</a:t>
            </a:r>
          </a:p>
        </p:txBody>
      </p:sp>
    </p:spTree>
    <p:extLst>
      <p:ext uri="{BB962C8B-B14F-4D97-AF65-F5344CB8AC3E}">
        <p14:creationId xmlns:p14="http://schemas.microsoft.com/office/powerpoint/2010/main" val="4110560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54</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10007037"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Lato" panose="020F0502020204030203" pitchFamily="34" charset="77"/>
              </a:rPr>
              <a:t>Sparse Sampling</a:t>
            </a:r>
          </a:p>
        </p:txBody>
      </p:sp>
      <p:sp>
        <p:nvSpPr>
          <p:cNvPr id="7" name="Rectangular Callout 6">
            <a:extLst>
              <a:ext uri="{FF2B5EF4-FFF2-40B4-BE49-F238E27FC236}">
                <a16:creationId xmlns:a16="http://schemas.microsoft.com/office/drawing/2014/main" id="{69373DF7-C003-5E9F-5F02-D0C696692A11}"/>
              </a:ext>
            </a:extLst>
          </p:cNvPr>
          <p:cNvSpPr/>
          <p:nvPr/>
        </p:nvSpPr>
        <p:spPr>
          <a:xfrm>
            <a:off x="7170234" y="2698595"/>
            <a:ext cx="3791415" cy="83533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Consider </a:t>
            </a:r>
            <a:r>
              <a:rPr lang="en-US" sz="2400" i="1" dirty="0">
                <a:latin typeface="Lato" panose="020F0502020204030203" pitchFamily="34" charset="77"/>
              </a:rPr>
              <a:t>reachable</a:t>
            </a:r>
            <a:r>
              <a:rPr lang="en-US" sz="2400" dirty="0">
                <a:latin typeface="Lato" panose="020F0502020204030203" pitchFamily="34" charset="77"/>
              </a:rPr>
              <a:t> states </a:t>
            </a:r>
            <a:r>
              <a:rPr lang="en-US" sz="2400" i="1" dirty="0">
                <a:latin typeface="Lato" panose="020F0502020204030203" pitchFamily="34" charset="77"/>
              </a:rPr>
              <a:t>backwards</a:t>
            </a:r>
            <a:r>
              <a:rPr lang="en-US" sz="2400" dirty="0">
                <a:latin typeface="Lato" panose="020F0502020204030203" pitchFamily="34" charset="77"/>
              </a:rPr>
              <a:t> in time</a:t>
            </a:r>
            <a:endParaRPr lang="en-US" sz="2400" i="1" dirty="0">
              <a:latin typeface="Lato" panose="020F0502020204030203" pitchFamily="34" charset="77"/>
            </a:endParaRPr>
          </a:p>
        </p:txBody>
      </p:sp>
      <p:sp>
        <p:nvSpPr>
          <p:cNvPr id="8" name="Rectangular Callout 7">
            <a:extLst>
              <a:ext uri="{FF2B5EF4-FFF2-40B4-BE49-F238E27FC236}">
                <a16:creationId xmlns:a16="http://schemas.microsoft.com/office/drawing/2014/main" id="{78915A32-5FAB-A8EC-9172-88ADA6D17261}"/>
              </a:ext>
            </a:extLst>
          </p:cNvPr>
          <p:cNvSpPr/>
          <p:nvPr/>
        </p:nvSpPr>
        <p:spPr>
          <a:xfrm>
            <a:off x="7170234" y="3989231"/>
            <a:ext cx="3791415" cy="835333"/>
          </a:xfrm>
          <a:prstGeom prst="wedgeRectCallout">
            <a:avLst>
              <a:gd name="adj1" fmla="val -58502"/>
              <a:gd name="adj2" fmla="val -2000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approximately </a:t>
            </a:r>
            <a:r>
              <a:rPr lang="en-US" sz="2400" dirty="0">
                <a:latin typeface="Lato" panose="020F0502020204030203" pitchFamily="34" charset="77"/>
              </a:rPr>
              <a:t>by sampling</a:t>
            </a:r>
            <a:endParaRPr lang="en-US" sz="2400" i="1" dirty="0">
              <a:latin typeface="Lato" panose="020F0502020204030203" pitchFamily="34" charset="77"/>
            </a:endParaRPr>
          </a:p>
        </p:txBody>
      </p:sp>
    </p:spTree>
    <p:extLst>
      <p:ext uri="{BB962C8B-B14F-4D97-AF65-F5344CB8AC3E}">
        <p14:creationId xmlns:p14="http://schemas.microsoft.com/office/powerpoint/2010/main" val="6625021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55</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10007037"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Lato" panose="020F0502020204030203" pitchFamily="34" charset="77"/>
              </a:rPr>
              <a:t>Monte-Carlo Tree Search</a:t>
            </a:r>
          </a:p>
        </p:txBody>
      </p:sp>
      <p:sp>
        <p:nvSpPr>
          <p:cNvPr id="8" name="Rectangular Callout 7">
            <a:extLst>
              <a:ext uri="{FF2B5EF4-FFF2-40B4-BE49-F238E27FC236}">
                <a16:creationId xmlns:a16="http://schemas.microsoft.com/office/drawing/2014/main" id="{78915A32-5FAB-A8EC-9172-88ADA6D17261}"/>
              </a:ext>
            </a:extLst>
          </p:cNvPr>
          <p:cNvSpPr/>
          <p:nvPr/>
        </p:nvSpPr>
        <p:spPr>
          <a:xfrm>
            <a:off x="7170234" y="3989231"/>
            <a:ext cx="3791415" cy="835333"/>
          </a:xfrm>
          <a:prstGeom prst="wedgeRectCallout">
            <a:avLst>
              <a:gd name="adj1" fmla="val -58502"/>
              <a:gd name="adj2" fmla="val -2000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approximately </a:t>
            </a:r>
            <a:r>
              <a:rPr lang="en-US" sz="2400" dirty="0">
                <a:latin typeface="Lato" panose="020F0502020204030203" pitchFamily="34" charset="77"/>
              </a:rPr>
              <a:t>by sampling</a:t>
            </a:r>
            <a:endParaRPr lang="en-US" sz="2400" i="1" dirty="0">
              <a:latin typeface="Lato" panose="020F0502020204030203" pitchFamily="34" charset="77"/>
            </a:endParaRPr>
          </a:p>
        </p:txBody>
      </p:sp>
      <p:sp>
        <p:nvSpPr>
          <p:cNvPr id="9" name="Rectangular Callout 8">
            <a:extLst>
              <a:ext uri="{FF2B5EF4-FFF2-40B4-BE49-F238E27FC236}">
                <a16:creationId xmlns:a16="http://schemas.microsoft.com/office/drawing/2014/main" id="{6A57CBF6-18FF-4902-9A10-12F26FEF4C5C}"/>
              </a:ext>
            </a:extLst>
          </p:cNvPr>
          <p:cNvSpPr/>
          <p:nvPr/>
        </p:nvSpPr>
        <p:spPr>
          <a:xfrm>
            <a:off x="7170234" y="2698595"/>
            <a:ext cx="3791415" cy="83533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Sample </a:t>
            </a:r>
            <a:r>
              <a:rPr lang="en-US" sz="2400" i="1" dirty="0">
                <a:latin typeface="Lato" panose="020F0502020204030203" pitchFamily="34" charset="77"/>
              </a:rPr>
              <a:t>trajectories </a:t>
            </a:r>
            <a:r>
              <a:rPr lang="en-US" sz="2400" dirty="0">
                <a:latin typeface="Lato" panose="020F0502020204030203" pitchFamily="34" charset="77"/>
              </a:rPr>
              <a:t>using explore-exploit policy</a:t>
            </a:r>
            <a:endParaRPr lang="en-US" sz="2400" i="1" dirty="0">
              <a:latin typeface="Lato" panose="020F0502020204030203" pitchFamily="34" charset="77"/>
            </a:endParaRPr>
          </a:p>
        </p:txBody>
      </p:sp>
    </p:spTree>
    <p:extLst>
      <p:ext uri="{BB962C8B-B14F-4D97-AF65-F5344CB8AC3E}">
        <p14:creationId xmlns:p14="http://schemas.microsoft.com/office/powerpoint/2010/main" val="3655653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56</a:t>
            </a:fld>
            <a:endParaRPr lang="en-US"/>
          </a:p>
        </p:txBody>
      </p:sp>
      <p:sp>
        <p:nvSpPr>
          <p:cNvPr id="6" name="Rectangle 5">
            <a:extLst>
              <a:ext uri="{FF2B5EF4-FFF2-40B4-BE49-F238E27FC236}">
                <a16:creationId xmlns:a16="http://schemas.microsoft.com/office/drawing/2014/main" id="{CD565CFD-B48B-C00A-8A85-DC5935033D47}"/>
              </a:ext>
            </a:extLst>
          </p:cNvPr>
          <p:cNvSpPr/>
          <p:nvPr/>
        </p:nvSpPr>
        <p:spPr>
          <a:xfrm>
            <a:off x="954612" y="1825625"/>
            <a:ext cx="10007037" cy="587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Lato" panose="020F0502020204030203" pitchFamily="34" charset="77"/>
              </a:rPr>
              <a:t>Q-Learning</a:t>
            </a:r>
          </a:p>
        </p:txBody>
      </p:sp>
      <p:sp>
        <p:nvSpPr>
          <p:cNvPr id="8" name="Rectangular Callout 7">
            <a:extLst>
              <a:ext uri="{FF2B5EF4-FFF2-40B4-BE49-F238E27FC236}">
                <a16:creationId xmlns:a16="http://schemas.microsoft.com/office/drawing/2014/main" id="{78915A32-5FAB-A8EC-9172-88ADA6D17261}"/>
              </a:ext>
            </a:extLst>
          </p:cNvPr>
          <p:cNvSpPr/>
          <p:nvPr/>
        </p:nvSpPr>
        <p:spPr>
          <a:xfrm>
            <a:off x="7170234" y="3989231"/>
            <a:ext cx="3791415" cy="977405"/>
          </a:xfrm>
          <a:prstGeom prst="wedgeRectCallout">
            <a:avLst>
              <a:gd name="adj1" fmla="val -57233"/>
              <a:gd name="adj2" fmla="val -2823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Compute </a:t>
            </a:r>
            <a:r>
              <a:rPr lang="en-US" sz="2400" i="1" dirty="0">
                <a:latin typeface="Lato" panose="020F0502020204030203" pitchFamily="34" charset="77"/>
              </a:rPr>
              <a:t>approximately </a:t>
            </a:r>
            <a:r>
              <a:rPr lang="en-US" sz="2400" dirty="0">
                <a:latin typeface="Lato" panose="020F0502020204030203" pitchFamily="34" charset="77"/>
              </a:rPr>
              <a:t>using single transition</a:t>
            </a:r>
            <a:endParaRPr lang="en-US" sz="2400" i="1" dirty="0">
              <a:latin typeface="Lato" panose="020F0502020204030203" pitchFamily="34" charset="77"/>
            </a:endParaRPr>
          </a:p>
        </p:txBody>
      </p:sp>
      <p:sp>
        <p:nvSpPr>
          <p:cNvPr id="9" name="Rectangular Callout 8">
            <a:extLst>
              <a:ext uri="{FF2B5EF4-FFF2-40B4-BE49-F238E27FC236}">
                <a16:creationId xmlns:a16="http://schemas.microsoft.com/office/drawing/2014/main" id="{6A57CBF6-18FF-4902-9A10-12F26FEF4C5C}"/>
              </a:ext>
            </a:extLst>
          </p:cNvPr>
          <p:cNvSpPr/>
          <p:nvPr/>
        </p:nvSpPr>
        <p:spPr>
          <a:xfrm>
            <a:off x="7170234" y="2698595"/>
            <a:ext cx="3791415" cy="83533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The single transition just witnessed</a:t>
            </a:r>
            <a:endParaRPr lang="en-US" sz="2400" i="1" dirty="0">
              <a:latin typeface="Lato" panose="020F0502020204030203" pitchFamily="34" charset="77"/>
            </a:endParaRPr>
          </a:p>
        </p:txBody>
      </p:sp>
    </p:spTree>
    <p:extLst>
      <p:ext uri="{BB962C8B-B14F-4D97-AF65-F5344CB8AC3E}">
        <p14:creationId xmlns:p14="http://schemas.microsoft.com/office/powerpoint/2010/main" val="2786949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r>
                  <a:rPr lang="en-US" dirty="0"/>
                  <a:t>Many MDP planning and RL methods are some variation of:</a:t>
                </a: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57</a:t>
            </a:fld>
            <a:endParaRPr lang="en-US"/>
          </a:p>
        </p:txBody>
      </p:sp>
      <p:sp>
        <p:nvSpPr>
          <p:cNvPr id="10" name="Rectangle 9">
            <a:extLst>
              <a:ext uri="{FF2B5EF4-FFF2-40B4-BE49-F238E27FC236}">
                <a16:creationId xmlns:a16="http://schemas.microsoft.com/office/drawing/2014/main" id="{2A7D6565-36ED-D573-67A0-873A4F332A00}"/>
              </a:ext>
            </a:extLst>
          </p:cNvPr>
          <p:cNvSpPr/>
          <p:nvPr/>
        </p:nvSpPr>
        <p:spPr>
          <a:xfrm>
            <a:off x="8042016" y="2749262"/>
            <a:ext cx="3402423" cy="234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Lato" panose="020F0502020204030203" pitchFamily="34" charset="77"/>
              </a:rPr>
              <a:t>Central question: how to </a:t>
            </a:r>
            <a:r>
              <a:rPr lang="en-US" sz="3200" i="1" dirty="0">
                <a:latin typeface="Lato" panose="020F0502020204030203" pitchFamily="34" charset="77"/>
              </a:rPr>
              <a:t>schedule</a:t>
            </a:r>
            <a:r>
              <a:rPr lang="en-US" sz="3200" dirty="0">
                <a:latin typeface="Lato" panose="020F0502020204030203" pitchFamily="34" charset="77"/>
              </a:rPr>
              <a:t> state-action updates?</a:t>
            </a:r>
          </a:p>
        </p:txBody>
      </p:sp>
      <p:cxnSp>
        <p:nvCxnSpPr>
          <p:cNvPr id="21" name="Straight Arrow Connector 20">
            <a:extLst>
              <a:ext uri="{FF2B5EF4-FFF2-40B4-BE49-F238E27FC236}">
                <a16:creationId xmlns:a16="http://schemas.microsoft.com/office/drawing/2014/main" id="{896815E3-D6FB-528D-A354-9A5EA0B3CAA4}"/>
              </a:ext>
            </a:extLst>
          </p:cNvPr>
          <p:cNvCxnSpPr/>
          <p:nvPr/>
        </p:nvCxnSpPr>
        <p:spPr>
          <a:xfrm>
            <a:off x="6795436" y="3361623"/>
            <a:ext cx="1020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404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A269-90C3-326E-0AAC-C9BDE0ADA591}"/>
              </a:ext>
            </a:extLst>
          </p:cNvPr>
          <p:cNvSpPr>
            <a:spLocks noGrp="1"/>
          </p:cNvSpPr>
          <p:nvPr>
            <p:ph type="title"/>
          </p:nvPr>
        </p:nvSpPr>
        <p:spPr/>
        <p:txBody>
          <a:bodyPr>
            <a:normAutofit/>
          </a:bodyPr>
          <a:lstStyle/>
          <a:p>
            <a:pPr algn="ctr"/>
            <a:r>
              <a:rPr lang="en-US" sz="3600" dirty="0"/>
              <a:t>Bellman Backups: The </a:t>
            </a:r>
            <a:r>
              <a:rPr lang="en-US" sz="2800" dirty="0"/>
              <a:t>❤️</a:t>
            </a:r>
            <a:r>
              <a:rPr lang="en-US" sz="3600" dirty="0"/>
              <a:t> of MDP Planning and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AFA23-C2D4-F205-EE9E-5DE3B7E7CA37}"/>
                  </a:ext>
                </a:extLst>
              </p:cNvPr>
              <p:cNvSpPr>
                <a:spLocks noGrp="1"/>
              </p:cNvSpPr>
              <p:nvPr>
                <p:ph idx="1"/>
              </p:nvPr>
            </p:nvSpPr>
            <p:spPr/>
            <p:txBody>
              <a:bodyPr/>
              <a:lstStyle/>
              <a:p>
                <a:pPr marL="0" indent="0">
                  <a:buNone/>
                </a:pPr>
                <a:r>
                  <a:rPr lang="en-US" dirty="0"/>
                  <a:t>Many MDP planning and RL methods are some variation of:</a:t>
                </a:r>
                <a:br>
                  <a:rPr lang="en-US" b="1" dirty="0"/>
                </a:br>
                <a:br>
                  <a:rPr lang="en-US" b="1" dirty="0"/>
                </a:br>
                <a:r>
                  <a:rPr lang="en-US" b="1" dirty="0"/>
                  <a:t>Repeat:</a:t>
                </a:r>
                <a:endParaRPr lang="en-US" dirty="0"/>
              </a:p>
              <a:p>
                <a:pPr marL="514350" indent="-514350">
                  <a:buAutoNum type="arabicPeriod"/>
                </a:pPr>
                <a:r>
                  <a:rPr lang="en-US" dirty="0"/>
                  <a:t>Choose some state</a:t>
                </a:r>
                <a:r>
                  <a:rPr lang="en-US" sz="2800" dirty="0"/>
                  <a:t> </a:t>
                </a:r>
                <a14:m>
                  <m:oMath xmlns:m="http://schemas.openxmlformats.org/officeDocument/2006/math">
                    <m:r>
                      <a:rPr lang="en-US" sz="2800" i="1" smtClean="0">
                        <a:latin typeface="Cambria Math" panose="02040503050406030204" pitchFamily="18" charset="0"/>
                      </a:rPr>
                      <m:t>𝑠</m:t>
                    </m:r>
                    <m:r>
                      <a:rPr lang="en-US" sz="2800"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oMath>
                </a14:m>
                <a:br>
                  <a:rPr lang="en-US" b="0" dirty="0"/>
                </a:br>
                <a:endParaRPr lang="en-US" b="0" dirty="0"/>
              </a:p>
              <a:p>
                <a:pPr marL="514350" indent="-514350">
                  <a:buAutoNum type="arabicPeriod"/>
                </a:pPr>
                <a:r>
                  <a:rPr lang="en-US" dirty="0"/>
                  <a:t>Bellman backup to improve </a:t>
                </a:r>
                <a14:m>
                  <m:oMath xmlns:m="http://schemas.openxmlformats.org/officeDocument/2006/math">
                    <m:r>
                      <a:rPr lang="en-US" sz="2800" i="1" smtClean="0">
                        <a:latin typeface="Cambria Math" panose="02040503050406030204" pitchFamily="18" charset="0"/>
                      </a:rPr>
                      <m:t>𝑄</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b="0" i="1" smtClean="0">
                            <a:latin typeface="Cambria Math" panose="02040503050406030204" pitchFamily="18" charset="0"/>
                          </a:rPr>
                          <m:t>, </m:t>
                        </m:r>
                        <m:r>
                          <a:rPr lang="en-US" sz="2800" b="0" i="1" smtClean="0">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5F2AFA23-C2D4-F205-EE9E-5DE3B7E7CA3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8EC957B-D7DE-FF4F-BF42-900EC3A4A55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FB75959B-9C8F-9ECF-E942-A378D96576F1}"/>
              </a:ext>
            </a:extLst>
          </p:cNvPr>
          <p:cNvSpPr>
            <a:spLocks noGrp="1"/>
          </p:cNvSpPr>
          <p:nvPr>
            <p:ph type="sldNum" sz="quarter" idx="12"/>
          </p:nvPr>
        </p:nvSpPr>
        <p:spPr/>
        <p:txBody>
          <a:bodyPr/>
          <a:lstStyle/>
          <a:p>
            <a:fld id="{A2060099-932A-9345-A983-616282D95534}" type="slidenum">
              <a:rPr lang="en-US" smtClean="0"/>
              <a:t>58</a:t>
            </a:fld>
            <a:endParaRPr lang="en-US"/>
          </a:p>
        </p:txBody>
      </p:sp>
      <p:sp>
        <p:nvSpPr>
          <p:cNvPr id="10" name="Rectangle 9">
            <a:extLst>
              <a:ext uri="{FF2B5EF4-FFF2-40B4-BE49-F238E27FC236}">
                <a16:creationId xmlns:a16="http://schemas.microsoft.com/office/drawing/2014/main" id="{2A7D6565-36ED-D573-67A0-873A4F332A00}"/>
              </a:ext>
            </a:extLst>
          </p:cNvPr>
          <p:cNvSpPr/>
          <p:nvPr/>
        </p:nvSpPr>
        <p:spPr>
          <a:xfrm>
            <a:off x="8042016" y="2749262"/>
            <a:ext cx="3402423" cy="234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Lato" panose="020F0502020204030203" pitchFamily="34" charset="77"/>
              </a:rPr>
              <a:t>Central question: how to </a:t>
            </a:r>
            <a:r>
              <a:rPr lang="en-US" sz="3200" i="1" dirty="0">
                <a:latin typeface="Lato" panose="020F0502020204030203" pitchFamily="34" charset="77"/>
              </a:rPr>
              <a:t>schedule</a:t>
            </a:r>
            <a:r>
              <a:rPr lang="en-US" sz="3200" dirty="0">
                <a:latin typeface="Lato" panose="020F0502020204030203" pitchFamily="34" charset="77"/>
              </a:rPr>
              <a:t> state-action updates?</a:t>
            </a:r>
          </a:p>
        </p:txBody>
      </p:sp>
      <p:cxnSp>
        <p:nvCxnSpPr>
          <p:cNvPr id="21" name="Straight Arrow Connector 20">
            <a:extLst>
              <a:ext uri="{FF2B5EF4-FFF2-40B4-BE49-F238E27FC236}">
                <a16:creationId xmlns:a16="http://schemas.microsoft.com/office/drawing/2014/main" id="{896815E3-D6FB-528D-A354-9A5EA0B3CAA4}"/>
              </a:ext>
            </a:extLst>
          </p:cNvPr>
          <p:cNvCxnSpPr/>
          <p:nvPr/>
        </p:nvCxnSpPr>
        <p:spPr>
          <a:xfrm>
            <a:off x="6795436" y="3361623"/>
            <a:ext cx="10202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ular Callout 6">
            <a:extLst>
              <a:ext uri="{FF2B5EF4-FFF2-40B4-BE49-F238E27FC236}">
                <a16:creationId xmlns:a16="http://schemas.microsoft.com/office/drawing/2014/main" id="{D71C092F-95E1-FE37-D6F6-EC0D8BC9020E}"/>
              </a:ext>
            </a:extLst>
          </p:cNvPr>
          <p:cNvSpPr/>
          <p:nvPr/>
        </p:nvSpPr>
        <p:spPr>
          <a:xfrm>
            <a:off x="1857677" y="5094192"/>
            <a:ext cx="4851132" cy="882881"/>
          </a:xfrm>
          <a:prstGeom prst="wedgeRectCallout">
            <a:avLst>
              <a:gd name="adj1" fmla="val -28269"/>
              <a:gd name="adj2" fmla="val -100047"/>
            </a:avLst>
          </a:prstGeom>
          <a:solidFill>
            <a:schemeClr val="accent6">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latin typeface="Lato" panose="020F0502020204030203" pitchFamily="34" charset="77"/>
              </a:rPr>
              <a:t>In RL, would it ever make sense to choose a never-before-seen state / action?</a:t>
            </a:r>
          </a:p>
        </p:txBody>
      </p:sp>
    </p:spTree>
    <p:extLst>
      <p:ext uri="{BB962C8B-B14F-4D97-AF65-F5344CB8AC3E}">
        <p14:creationId xmlns:p14="http://schemas.microsoft.com/office/powerpoint/2010/main" val="612555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A65-4213-6510-0962-3879DC266E83}"/>
              </a:ext>
            </a:extLst>
          </p:cNvPr>
          <p:cNvSpPr>
            <a:spLocks noGrp="1"/>
          </p:cNvSpPr>
          <p:nvPr>
            <p:ph type="title"/>
          </p:nvPr>
        </p:nvSpPr>
        <p:spPr/>
        <p:txBody>
          <a:bodyPr/>
          <a:lstStyle/>
          <a:p>
            <a:r>
              <a:rPr lang="en-US" dirty="0"/>
              <a:t>Experience Replay</a:t>
            </a:r>
          </a:p>
        </p:txBody>
      </p:sp>
      <p:pic>
        <p:nvPicPr>
          <p:cNvPr id="7" name="Content Placeholder 6" descr="A graph of a graph showing a number of numbers and a line&#10;&#10;Description automatically generated with medium confidence">
            <a:extLst>
              <a:ext uri="{FF2B5EF4-FFF2-40B4-BE49-F238E27FC236}">
                <a16:creationId xmlns:a16="http://schemas.microsoft.com/office/drawing/2014/main" id="{9443105C-4F0F-C182-0FF2-2265B3BE827B}"/>
              </a:ext>
            </a:extLst>
          </p:cNvPr>
          <p:cNvPicPr>
            <a:picLocks noGrp="1" noChangeAspect="1"/>
          </p:cNvPicPr>
          <p:nvPr>
            <p:ph idx="1"/>
          </p:nvPr>
        </p:nvPicPr>
        <p:blipFill>
          <a:blip r:embed="rId2"/>
          <a:stretch>
            <a:fillRect/>
          </a:stretch>
        </p:blipFill>
        <p:spPr>
          <a:xfrm>
            <a:off x="6413487" y="1690688"/>
            <a:ext cx="5235324" cy="3141194"/>
          </a:xfrm>
        </p:spPr>
      </p:pic>
      <p:sp>
        <p:nvSpPr>
          <p:cNvPr id="4" name="Footer Placeholder 3">
            <a:extLst>
              <a:ext uri="{FF2B5EF4-FFF2-40B4-BE49-F238E27FC236}">
                <a16:creationId xmlns:a16="http://schemas.microsoft.com/office/drawing/2014/main" id="{BE5E1645-21BC-C8BC-66D6-308A746C1BA6}"/>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599E6237-34A7-08F4-25AE-CD2A6B6CFDE8}"/>
              </a:ext>
            </a:extLst>
          </p:cNvPr>
          <p:cNvSpPr>
            <a:spLocks noGrp="1"/>
          </p:cNvSpPr>
          <p:nvPr>
            <p:ph type="sldNum" sz="quarter" idx="12"/>
          </p:nvPr>
        </p:nvSpPr>
        <p:spPr/>
        <p:txBody>
          <a:bodyPr/>
          <a:lstStyle/>
          <a:p>
            <a:fld id="{A2060099-932A-9345-A983-616282D95534}" type="slidenum">
              <a:rPr lang="en-US" smtClean="0"/>
              <a:t>59</a:t>
            </a:fld>
            <a:endParaRPr lang="en-US"/>
          </a:p>
        </p:txBody>
      </p:sp>
      <p:sp>
        <p:nvSpPr>
          <p:cNvPr id="8" name="TextBox 7">
            <a:extLst>
              <a:ext uri="{FF2B5EF4-FFF2-40B4-BE49-F238E27FC236}">
                <a16:creationId xmlns:a16="http://schemas.microsoft.com/office/drawing/2014/main" id="{47E429F2-39BB-ADFA-7352-4446EF522A5A}"/>
              </a:ext>
            </a:extLst>
          </p:cNvPr>
          <p:cNvSpPr txBox="1"/>
          <p:nvPr/>
        </p:nvSpPr>
        <p:spPr>
          <a:xfrm>
            <a:off x="750770" y="1848052"/>
            <a:ext cx="58232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Lato" panose="020F0502020204030203" pitchFamily="34" charset="77"/>
              </a:rPr>
              <a:t>Updating based only on most recent state and action is limiting</a:t>
            </a:r>
            <a:br>
              <a:rPr lang="en-US" sz="2800" dirty="0">
                <a:latin typeface="Lato" panose="020F0502020204030203" pitchFamily="34" charset="77"/>
              </a:rPr>
            </a:br>
            <a:endParaRPr lang="en-US" sz="2800" dirty="0">
              <a:latin typeface="Lato" panose="020F0502020204030203" pitchFamily="34" charset="77"/>
            </a:endParaRPr>
          </a:p>
          <a:p>
            <a:pPr marL="285750" indent="-285750">
              <a:buFont typeface="Arial" panose="020B0604020202020204" pitchFamily="34" charset="0"/>
              <a:buChar char="•"/>
            </a:pPr>
            <a:r>
              <a:rPr lang="en-US" sz="2800" dirty="0">
                <a:latin typeface="Lato" panose="020F0502020204030203" pitchFamily="34" charset="77"/>
              </a:rPr>
              <a:t>Instead, maintain history of transitions (“buffer”)</a:t>
            </a:r>
            <a:br>
              <a:rPr lang="en-US" sz="2800" dirty="0">
                <a:latin typeface="Lato" panose="020F0502020204030203" pitchFamily="34" charset="77"/>
              </a:rPr>
            </a:br>
            <a:endParaRPr lang="en-US" sz="2800" dirty="0">
              <a:latin typeface="Lato" panose="020F0502020204030203" pitchFamily="34" charset="77"/>
            </a:endParaRPr>
          </a:p>
          <a:p>
            <a:pPr marL="285750" indent="-285750">
              <a:buFont typeface="Arial" panose="020B0604020202020204" pitchFamily="34" charset="0"/>
              <a:buChar char="•"/>
            </a:pPr>
            <a:r>
              <a:rPr lang="en-US" sz="2800" dirty="0">
                <a:latin typeface="Lato" panose="020F0502020204030203" pitchFamily="34" charset="77"/>
              </a:rPr>
              <a:t>Randomly sample from the buffer and update Q accordingly</a:t>
            </a:r>
          </a:p>
        </p:txBody>
      </p:sp>
    </p:spTree>
    <p:extLst>
      <p:ext uri="{BB962C8B-B14F-4D97-AF65-F5344CB8AC3E}">
        <p14:creationId xmlns:p14="http://schemas.microsoft.com/office/powerpoint/2010/main" val="33289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B668-E174-0645-A995-E2FBB1953D98}"/>
              </a:ext>
            </a:extLst>
          </p:cNvPr>
          <p:cNvSpPr>
            <a:spLocks noGrp="1"/>
          </p:cNvSpPr>
          <p:nvPr>
            <p:ph type="title"/>
          </p:nvPr>
        </p:nvSpPr>
        <p:spPr/>
        <p:txBody>
          <a:bodyPr/>
          <a:lstStyle/>
          <a:p>
            <a:r>
              <a:rPr lang="en-US" dirty="0"/>
              <a:t>What’s the Connection to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E5A935-7568-6D49-9EEC-19C38F9E707B}"/>
                  </a:ext>
                </a:extLst>
              </p:cNvPr>
              <p:cNvSpPr>
                <a:spLocks noGrp="1"/>
              </p:cNvSpPr>
              <p:nvPr>
                <p:ph idx="1"/>
              </p:nvPr>
            </p:nvSpPr>
            <p:spPr/>
            <p:txBody>
              <a:bodyPr>
                <a:normAutofit lnSpcReduction="10000"/>
              </a:bodyPr>
              <a:lstStyle/>
              <a:p>
                <a:r>
                  <a:rPr lang="en-US" dirty="0"/>
                  <a:t>We’ve been discussing planning in MDPs all this time</a:t>
                </a:r>
                <a:br>
                  <a:rPr lang="en-US" dirty="0"/>
                </a:br>
                <a:endParaRPr lang="en-US" dirty="0"/>
              </a:p>
              <a:p>
                <a:r>
                  <a:rPr lang="en-US" dirty="0"/>
                  <a:t>Reinforcement learning (RL) also deals with computing value functions and policies in MDPs</a:t>
                </a:r>
                <a:br>
                  <a:rPr lang="en-US" dirty="0"/>
                </a:br>
                <a:endParaRPr lang="en-US" dirty="0"/>
              </a:p>
              <a:p>
                <a:r>
                  <a:rPr lang="en-US" dirty="0"/>
                  <a:t>What’s the difference?</a:t>
                </a:r>
                <a:br>
                  <a:rPr lang="en-US" dirty="0"/>
                </a:br>
                <a:endParaRPr lang="en-US" dirty="0"/>
              </a:p>
              <a:p>
                <a:r>
                  <a:rPr lang="en-US" dirty="0"/>
                  <a:t>In RL, we </a:t>
                </a:r>
                <a:r>
                  <a:rPr lang="en-US" i="1" dirty="0"/>
                  <a:t>don’t know the MDP. </a:t>
                </a:r>
                <a:r>
                  <a:rPr lang="en-US" dirty="0"/>
                  <a:t>Specifically,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𝑅</m:t>
                    </m:r>
                  </m:oMath>
                </a14:m>
                <a:r>
                  <a:rPr lang="en-US" dirty="0"/>
                  <a:t>.</a:t>
                </a:r>
                <a:br>
                  <a:rPr lang="en-US" dirty="0"/>
                </a:br>
                <a:endParaRPr lang="en-US" dirty="0"/>
              </a:p>
              <a:p>
                <a:r>
                  <a:rPr lang="en-US" dirty="0"/>
                  <a:t>So what do we know?</a:t>
                </a:r>
              </a:p>
              <a:p>
                <a:endParaRPr lang="en-US" dirty="0"/>
              </a:p>
            </p:txBody>
          </p:sp>
        </mc:Choice>
        <mc:Fallback xmlns="">
          <p:sp>
            <p:nvSpPr>
              <p:cNvPr id="3" name="Content Placeholder 2">
                <a:extLst>
                  <a:ext uri="{FF2B5EF4-FFF2-40B4-BE49-F238E27FC236}">
                    <a16:creationId xmlns:a16="http://schemas.microsoft.com/office/drawing/2014/main" id="{16E5A935-7568-6D49-9EEC-19C38F9E707B}"/>
                  </a:ext>
                </a:extLst>
              </p:cNvPr>
              <p:cNvSpPr>
                <a:spLocks noGrp="1" noRot="1" noChangeAspect="1" noMove="1" noResize="1" noEditPoints="1" noAdjustHandles="1" noChangeArrowheads="1" noChangeShapeType="1" noTextEdit="1"/>
              </p:cNvSpPr>
              <p:nvPr>
                <p:ph idx="1"/>
              </p:nvPr>
            </p:nvSpPr>
            <p:spPr>
              <a:blipFill>
                <a:blip r:embed="rId2"/>
                <a:stretch>
                  <a:fillRect l="-1086" t="-3488" r="-2051"/>
                </a:stretch>
              </a:blipFill>
            </p:spPr>
            <p:txBody>
              <a:bodyPr/>
              <a:lstStyle/>
              <a:p>
                <a:r>
                  <a:rPr lang="en-US">
                    <a:noFill/>
                  </a:rPr>
                  <a:t> </a:t>
                </a:r>
              </a:p>
            </p:txBody>
          </p:sp>
        </mc:Fallback>
      </mc:AlternateContent>
    </p:spTree>
    <p:extLst>
      <p:ext uri="{BB962C8B-B14F-4D97-AF65-F5344CB8AC3E}">
        <p14:creationId xmlns:p14="http://schemas.microsoft.com/office/powerpoint/2010/main" val="3845876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A65-4213-6510-0962-3879DC266E83}"/>
              </a:ext>
            </a:extLst>
          </p:cNvPr>
          <p:cNvSpPr>
            <a:spLocks noGrp="1"/>
          </p:cNvSpPr>
          <p:nvPr>
            <p:ph type="title"/>
          </p:nvPr>
        </p:nvSpPr>
        <p:spPr/>
        <p:txBody>
          <a:bodyPr/>
          <a:lstStyle/>
          <a:p>
            <a:r>
              <a:rPr lang="en-US" dirty="0"/>
              <a:t>Prioritized Experience Replay</a:t>
            </a:r>
          </a:p>
        </p:txBody>
      </p:sp>
      <p:sp>
        <p:nvSpPr>
          <p:cNvPr id="3" name="Content Placeholder 2">
            <a:extLst>
              <a:ext uri="{FF2B5EF4-FFF2-40B4-BE49-F238E27FC236}">
                <a16:creationId xmlns:a16="http://schemas.microsoft.com/office/drawing/2014/main" id="{2F1433A1-8464-F90A-8113-0032CDC2EF9F}"/>
              </a:ext>
            </a:extLst>
          </p:cNvPr>
          <p:cNvSpPr>
            <a:spLocks noGrp="1"/>
          </p:cNvSpPr>
          <p:nvPr>
            <p:ph idx="1"/>
          </p:nvPr>
        </p:nvSpPr>
        <p:spPr/>
        <p:txBody>
          <a:bodyPr/>
          <a:lstStyle/>
          <a:p>
            <a:r>
              <a:rPr lang="en-US" dirty="0"/>
              <a:t>Experience replay is better, but sampling </a:t>
            </a:r>
            <a:r>
              <a:rPr lang="en-US" i="1" dirty="0"/>
              <a:t>uniformly</a:t>
            </a:r>
            <a:r>
              <a:rPr lang="en-US" dirty="0"/>
              <a:t> from the history is still limiting</a:t>
            </a:r>
            <a:br>
              <a:rPr lang="en-US" dirty="0"/>
            </a:br>
            <a:endParaRPr lang="en-US" dirty="0"/>
          </a:p>
          <a:p>
            <a:r>
              <a:rPr lang="en-US" dirty="0"/>
              <a:t>Many transitions sampled will result in no change</a:t>
            </a:r>
            <a:br>
              <a:rPr lang="en-US" dirty="0"/>
            </a:br>
            <a:endParaRPr lang="en-US" dirty="0"/>
          </a:p>
          <a:p>
            <a:r>
              <a:rPr lang="en-US" dirty="0"/>
              <a:t>Instead, sample based on </a:t>
            </a:r>
            <a:r>
              <a:rPr lang="en-US" i="1" dirty="0"/>
              <a:t>expected learning progress</a:t>
            </a:r>
            <a:br>
              <a:rPr lang="en-US" dirty="0"/>
            </a:br>
            <a:endParaRPr lang="en-US" dirty="0"/>
          </a:p>
          <a:p>
            <a:r>
              <a:rPr lang="en-US" dirty="0"/>
              <a:t>Approximate learning progress with TD error</a:t>
            </a:r>
            <a:br>
              <a:rPr lang="en-US" dirty="0"/>
            </a:br>
            <a:endParaRPr lang="en-US" dirty="0"/>
          </a:p>
          <a:p>
            <a:endParaRPr lang="en-US" dirty="0"/>
          </a:p>
        </p:txBody>
      </p:sp>
      <p:sp>
        <p:nvSpPr>
          <p:cNvPr id="4" name="Footer Placeholder 3">
            <a:extLst>
              <a:ext uri="{FF2B5EF4-FFF2-40B4-BE49-F238E27FC236}">
                <a16:creationId xmlns:a16="http://schemas.microsoft.com/office/drawing/2014/main" id="{BE5E1645-21BC-C8BC-66D6-308A746C1BA6}"/>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599E6237-34A7-08F4-25AE-CD2A6B6CFDE8}"/>
              </a:ext>
            </a:extLst>
          </p:cNvPr>
          <p:cNvSpPr>
            <a:spLocks noGrp="1"/>
          </p:cNvSpPr>
          <p:nvPr>
            <p:ph type="sldNum" sz="quarter" idx="12"/>
          </p:nvPr>
        </p:nvSpPr>
        <p:spPr/>
        <p:txBody>
          <a:bodyPr/>
          <a:lstStyle/>
          <a:p>
            <a:fld id="{A2060099-932A-9345-A983-616282D95534}" type="slidenum">
              <a:rPr lang="en-US" smtClean="0"/>
              <a:t>60</a:t>
            </a:fld>
            <a:endParaRPr lang="en-US"/>
          </a:p>
        </p:txBody>
      </p:sp>
    </p:spTree>
    <p:extLst>
      <p:ext uri="{BB962C8B-B14F-4D97-AF65-F5344CB8AC3E}">
        <p14:creationId xmlns:p14="http://schemas.microsoft.com/office/powerpoint/2010/main" val="2107019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B1EB-F54B-2A82-DE96-4440F9E65141}"/>
              </a:ext>
            </a:extLst>
          </p:cNvPr>
          <p:cNvSpPr>
            <a:spLocks noGrp="1"/>
          </p:cNvSpPr>
          <p:nvPr>
            <p:ph type="title"/>
          </p:nvPr>
        </p:nvSpPr>
        <p:spPr/>
        <p:txBody>
          <a:bodyPr/>
          <a:lstStyle/>
          <a:p>
            <a:r>
              <a:rPr lang="en-US" dirty="0"/>
              <a:t>Model-Free vs. Model-Based RL</a:t>
            </a:r>
          </a:p>
        </p:txBody>
      </p:sp>
      <p:sp>
        <p:nvSpPr>
          <p:cNvPr id="4" name="Footer Placeholder 3">
            <a:extLst>
              <a:ext uri="{FF2B5EF4-FFF2-40B4-BE49-F238E27FC236}">
                <a16:creationId xmlns:a16="http://schemas.microsoft.com/office/drawing/2014/main" id="{B4C82D3F-6EB1-F855-3838-8966157AF33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DE818711-5F41-7816-D51E-C6F44B28CADD}"/>
              </a:ext>
            </a:extLst>
          </p:cNvPr>
          <p:cNvSpPr>
            <a:spLocks noGrp="1"/>
          </p:cNvSpPr>
          <p:nvPr>
            <p:ph type="sldNum" sz="quarter" idx="12"/>
          </p:nvPr>
        </p:nvSpPr>
        <p:spPr/>
        <p:txBody>
          <a:bodyPr/>
          <a:lstStyle/>
          <a:p>
            <a:fld id="{A2060099-932A-9345-A983-616282D95534}" type="slidenum">
              <a:rPr lang="en-US" smtClean="0"/>
              <a:t>61</a:t>
            </a:fld>
            <a:endParaRPr lang="en-US"/>
          </a:p>
        </p:txBody>
      </p:sp>
      <p:grpSp>
        <p:nvGrpSpPr>
          <p:cNvPr id="10" name="Group 9">
            <a:extLst>
              <a:ext uri="{FF2B5EF4-FFF2-40B4-BE49-F238E27FC236}">
                <a16:creationId xmlns:a16="http://schemas.microsoft.com/office/drawing/2014/main" id="{827D0030-1093-EA6D-B419-B23C55797581}"/>
              </a:ext>
            </a:extLst>
          </p:cNvPr>
          <p:cNvGrpSpPr/>
          <p:nvPr/>
        </p:nvGrpSpPr>
        <p:grpSpPr>
          <a:xfrm>
            <a:off x="7786838" y="4046076"/>
            <a:ext cx="3426250" cy="1166208"/>
            <a:chOff x="2503273" y="2448979"/>
            <a:chExt cx="7256400" cy="2469893"/>
          </a:xfrm>
        </p:grpSpPr>
        <p:pic>
          <p:nvPicPr>
            <p:cNvPr id="6" name="Picture 5" descr="Icon&#10;&#10;Description automatically generated with medium confidence">
              <a:extLst>
                <a:ext uri="{FF2B5EF4-FFF2-40B4-BE49-F238E27FC236}">
                  <a16:creationId xmlns:a16="http://schemas.microsoft.com/office/drawing/2014/main" id="{1ECA5926-013E-0B98-9AF4-2FB00FF7DE65}"/>
                </a:ext>
              </a:extLst>
            </p:cNvPr>
            <p:cNvPicPr>
              <a:picLocks noChangeAspect="1"/>
            </p:cNvPicPr>
            <p:nvPr/>
          </p:nvPicPr>
          <p:blipFill>
            <a:blip r:embed="rId2"/>
            <a:stretch>
              <a:fillRect/>
            </a:stretch>
          </p:blipFill>
          <p:spPr>
            <a:xfrm>
              <a:off x="2503273" y="2613135"/>
              <a:ext cx="1905000" cy="1905000"/>
            </a:xfrm>
            <a:prstGeom prst="rect">
              <a:avLst/>
            </a:prstGeom>
          </p:spPr>
        </p:pic>
        <p:pic>
          <p:nvPicPr>
            <p:cNvPr id="7" name="Picture 2" descr="arrows-curved-arrow | EDI2XML">
              <a:extLst>
                <a:ext uri="{FF2B5EF4-FFF2-40B4-BE49-F238E27FC236}">
                  <a16:creationId xmlns:a16="http://schemas.microsoft.com/office/drawing/2014/main" id="{456E9856-F457-E6E2-AF81-39234001F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987" y="2448979"/>
              <a:ext cx="2552357" cy="11166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rrows-curved-arrow | EDI2XML">
              <a:extLst>
                <a:ext uri="{FF2B5EF4-FFF2-40B4-BE49-F238E27FC236}">
                  <a16:creationId xmlns:a16="http://schemas.microsoft.com/office/drawing/2014/main" id="{D09E1762-960E-96B8-EA31-1ABDE3AC1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786987" y="3802216"/>
              <a:ext cx="2552357" cy="11166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orld Clipart | Earth drawings, Clip art, Clip art pictures">
              <a:extLst>
                <a:ext uri="{FF2B5EF4-FFF2-40B4-BE49-F238E27FC236}">
                  <a16:creationId xmlns:a16="http://schemas.microsoft.com/office/drawing/2014/main" id="{70E0EECD-C8D9-1836-FEF8-465129C57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655" y="2613135"/>
              <a:ext cx="2200018" cy="219024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Cloud Callout 10">
            <a:extLst>
              <a:ext uri="{FF2B5EF4-FFF2-40B4-BE49-F238E27FC236}">
                <a16:creationId xmlns:a16="http://schemas.microsoft.com/office/drawing/2014/main" id="{8F13361E-BFA9-62AA-D115-07FE2D7C1859}"/>
              </a:ext>
            </a:extLst>
          </p:cNvPr>
          <p:cNvSpPr/>
          <p:nvPr/>
        </p:nvSpPr>
        <p:spPr>
          <a:xfrm>
            <a:off x="7786838" y="1891979"/>
            <a:ext cx="3117221" cy="1796648"/>
          </a:xfrm>
          <a:prstGeom prst="cloudCallout">
            <a:avLst>
              <a:gd name="adj1" fmla="val -26391"/>
              <a:gd name="adj2" fmla="val 7428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545AD-E286-DA35-59DE-D777686F961F}"/>
              </a:ext>
            </a:extLst>
          </p:cNvPr>
          <p:cNvGrpSpPr/>
          <p:nvPr/>
        </p:nvGrpSpPr>
        <p:grpSpPr>
          <a:xfrm>
            <a:off x="8311370" y="2428291"/>
            <a:ext cx="1862937" cy="634096"/>
            <a:chOff x="2503273" y="2448979"/>
            <a:chExt cx="7256400" cy="2469893"/>
          </a:xfrm>
        </p:grpSpPr>
        <p:pic>
          <p:nvPicPr>
            <p:cNvPr id="13" name="Picture 12" descr="Icon&#10;&#10;Description automatically generated with medium confidence">
              <a:extLst>
                <a:ext uri="{FF2B5EF4-FFF2-40B4-BE49-F238E27FC236}">
                  <a16:creationId xmlns:a16="http://schemas.microsoft.com/office/drawing/2014/main" id="{2140D19B-08FE-7453-0536-8BF01C06F423}"/>
                </a:ext>
              </a:extLst>
            </p:cNvPr>
            <p:cNvPicPr>
              <a:picLocks noChangeAspect="1"/>
            </p:cNvPicPr>
            <p:nvPr/>
          </p:nvPicPr>
          <p:blipFill>
            <a:blip r:embed="rId2"/>
            <a:stretch>
              <a:fillRect/>
            </a:stretch>
          </p:blipFill>
          <p:spPr>
            <a:xfrm>
              <a:off x="2503273" y="2613135"/>
              <a:ext cx="1905000" cy="1905000"/>
            </a:xfrm>
            <a:prstGeom prst="rect">
              <a:avLst/>
            </a:prstGeom>
          </p:spPr>
        </p:pic>
        <p:pic>
          <p:nvPicPr>
            <p:cNvPr id="14" name="Picture 2" descr="arrows-curved-arrow | EDI2XML">
              <a:extLst>
                <a:ext uri="{FF2B5EF4-FFF2-40B4-BE49-F238E27FC236}">
                  <a16:creationId xmlns:a16="http://schemas.microsoft.com/office/drawing/2014/main" id="{8016EC54-A5AD-B74C-D0BB-1A7922746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987" y="2448979"/>
              <a:ext cx="2552357" cy="111665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arrows-curved-arrow | EDI2XML">
              <a:extLst>
                <a:ext uri="{FF2B5EF4-FFF2-40B4-BE49-F238E27FC236}">
                  <a16:creationId xmlns:a16="http://schemas.microsoft.com/office/drawing/2014/main" id="{321F34D3-F09B-BD46-7C61-F38D7E129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786987" y="3802216"/>
              <a:ext cx="2552357" cy="11166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World Clipart | Earth drawings, Clip art, Clip art pictures">
              <a:extLst>
                <a:ext uri="{FF2B5EF4-FFF2-40B4-BE49-F238E27FC236}">
                  <a16:creationId xmlns:a16="http://schemas.microsoft.com/office/drawing/2014/main" id="{E6479668-1D4A-3AE2-F937-1C0382C4C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655" y="2613135"/>
              <a:ext cx="2200018" cy="2190240"/>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a:extLst>
              <a:ext uri="{FF2B5EF4-FFF2-40B4-BE49-F238E27FC236}">
                <a16:creationId xmlns:a16="http://schemas.microsoft.com/office/drawing/2014/main" id="{623DB677-FF5D-00C5-B81F-0425B63C6E3D}"/>
              </a:ext>
            </a:extLst>
          </p:cNvPr>
          <p:cNvSpPr txBox="1"/>
          <p:nvPr/>
        </p:nvSpPr>
        <p:spPr>
          <a:xfrm>
            <a:off x="8558647" y="5379143"/>
            <a:ext cx="1818126" cy="369332"/>
          </a:xfrm>
          <a:prstGeom prst="rect">
            <a:avLst/>
          </a:prstGeom>
          <a:noFill/>
        </p:spPr>
        <p:txBody>
          <a:bodyPr wrap="none" rtlCol="0">
            <a:spAutoFit/>
          </a:bodyPr>
          <a:lstStyle/>
          <a:p>
            <a:r>
              <a:rPr lang="en-US" dirty="0">
                <a:latin typeface="Lato" panose="020F0502020204030203" pitchFamily="34" charset="77"/>
              </a:rPr>
              <a:t>Model-based RL</a:t>
            </a:r>
          </a:p>
        </p:txBody>
      </p:sp>
      <p:sp>
        <p:nvSpPr>
          <p:cNvPr id="18" name="Content Placeholder 2">
            <a:extLst>
              <a:ext uri="{FF2B5EF4-FFF2-40B4-BE49-F238E27FC236}">
                <a16:creationId xmlns:a16="http://schemas.microsoft.com/office/drawing/2014/main" id="{0137E20D-ABC9-0E66-6EB6-750A163C593B}"/>
              </a:ext>
            </a:extLst>
          </p:cNvPr>
          <p:cNvSpPr>
            <a:spLocks noGrp="1"/>
          </p:cNvSpPr>
          <p:nvPr>
            <p:ph idx="1"/>
          </p:nvPr>
        </p:nvSpPr>
        <p:spPr>
          <a:xfrm>
            <a:off x="838200" y="1690688"/>
            <a:ext cx="6769821" cy="4351338"/>
          </a:xfrm>
        </p:spPr>
        <p:txBody>
          <a:bodyPr>
            <a:normAutofit/>
          </a:bodyPr>
          <a:lstStyle/>
          <a:p>
            <a:pPr marL="0" indent="0">
              <a:buNone/>
            </a:pPr>
            <a:r>
              <a:rPr lang="en-US" dirty="0"/>
              <a:t>Q-learning is </a:t>
            </a:r>
            <a:r>
              <a:rPr lang="en-US" i="1" dirty="0"/>
              <a:t>model-free</a:t>
            </a:r>
            <a:r>
              <a:rPr lang="en-US" dirty="0"/>
              <a:t>: it requires no explicit transition model</a:t>
            </a:r>
            <a:br>
              <a:rPr lang="en-US" dirty="0"/>
            </a:br>
            <a:endParaRPr lang="en-US" dirty="0"/>
          </a:p>
          <a:p>
            <a:pPr marL="0" indent="0">
              <a:buNone/>
            </a:pPr>
            <a:r>
              <a:rPr lang="en-US" dirty="0"/>
              <a:t>Other RL methods are </a:t>
            </a:r>
            <a:r>
              <a:rPr lang="en-US" i="1" dirty="0"/>
              <a:t>model-based</a:t>
            </a:r>
            <a:r>
              <a:rPr lang="en-US" dirty="0"/>
              <a:t>: </a:t>
            </a:r>
            <a:br>
              <a:rPr lang="en-US" dirty="0"/>
            </a:br>
            <a:endParaRPr lang="en-US" dirty="0"/>
          </a:p>
          <a:p>
            <a:pPr marL="514350" indent="-514350">
              <a:buFont typeface="+mj-lt"/>
              <a:buAutoNum type="arabicPeriod"/>
            </a:pPr>
            <a:r>
              <a:rPr lang="en-US" dirty="0"/>
              <a:t>Use online experience to learn transition model</a:t>
            </a:r>
            <a:br>
              <a:rPr lang="en-US" dirty="0"/>
            </a:br>
            <a:endParaRPr lang="en-US" dirty="0"/>
          </a:p>
          <a:p>
            <a:pPr marL="514350" indent="-514350">
              <a:buFont typeface="+mj-lt"/>
              <a:buAutoNum type="arabicPeriod"/>
            </a:pPr>
            <a:r>
              <a:rPr lang="en-US" dirty="0"/>
              <a:t>Plan in the learned transition model (offline or online)</a:t>
            </a:r>
          </a:p>
        </p:txBody>
      </p:sp>
    </p:spTree>
    <p:extLst>
      <p:ext uri="{BB962C8B-B14F-4D97-AF65-F5344CB8AC3E}">
        <p14:creationId xmlns:p14="http://schemas.microsoft.com/office/powerpoint/2010/main" val="3112894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B1EB-F54B-2A82-DE96-4440F9E65141}"/>
              </a:ext>
            </a:extLst>
          </p:cNvPr>
          <p:cNvSpPr>
            <a:spLocks noGrp="1"/>
          </p:cNvSpPr>
          <p:nvPr>
            <p:ph type="title"/>
          </p:nvPr>
        </p:nvSpPr>
        <p:spPr/>
        <p:txBody>
          <a:bodyPr/>
          <a:lstStyle/>
          <a:p>
            <a:r>
              <a:rPr lang="en-US" dirty="0"/>
              <a:t>MBRL Example: Dyna-Q</a:t>
            </a:r>
          </a:p>
        </p:txBody>
      </p:sp>
      <p:sp>
        <p:nvSpPr>
          <p:cNvPr id="4" name="Footer Placeholder 3">
            <a:extLst>
              <a:ext uri="{FF2B5EF4-FFF2-40B4-BE49-F238E27FC236}">
                <a16:creationId xmlns:a16="http://schemas.microsoft.com/office/drawing/2014/main" id="{B4C82D3F-6EB1-F855-3838-8966157AF33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DE818711-5F41-7816-D51E-C6F44B28CADD}"/>
              </a:ext>
            </a:extLst>
          </p:cNvPr>
          <p:cNvSpPr>
            <a:spLocks noGrp="1"/>
          </p:cNvSpPr>
          <p:nvPr>
            <p:ph type="sldNum" sz="quarter" idx="12"/>
          </p:nvPr>
        </p:nvSpPr>
        <p:spPr/>
        <p:txBody>
          <a:bodyPr/>
          <a:lstStyle/>
          <a:p>
            <a:fld id="{A2060099-932A-9345-A983-616282D95534}" type="slidenum">
              <a:rPr lang="en-US" smtClean="0"/>
              <a:t>62</a:t>
            </a:fld>
            <a:endParaRPr lang="en-US"/>
          </a:p>
        </p:txBody>
      </p:sp>
      <p:pic>
        <p:nvPicPr>
          <p:cNvPr id="7" name="Picture 6">
            <a:extLst>
              <a:ext uri="{FF2B5EF4-FFF2-40B4-BE49-F238E27FC236}">
                <a16:creationId xmlns:a16="http://schemas.microsoft.com/office/drawing/2014/main" id="{EDA5B79B-970D-C0A7-AB79-D0D708110206}"/>
              </a:ext>
            </a:extLst>
          </p:cNvPr>
          <p:cNvPicPr>
            <a:picLocks noChangeAspect="1"/>
          </p:cNvPicPr>
          <p:nvPr/>
        </p:nvPicPr>
        <p:blipFill>
          <a:blip r:embed="rId2"/>
          <a:stretch>
            <a:fillRect/>
          </a:stretch>
        </p:blipFill>
        <p:spPr>
          <a:xfrm>
            <a:off x="2209800" y="1690688"/>
            <a:ext cx="7772400" cy="4244416"/>
          </a:xfrm>
          <a:prstGeom prst="rect">
            <a:avLst/>
          </a:prstGeom>
        </p:spPr>
      </p:pic>
    </p:spTree>
    <p:extLst>
      <p:ext uri="{BB962C8B-B14F-4D97-AF65-F5344CB8AC3E}">
        <p14:creationId xmlns:p14="http://schemas.microsoft.com/office/powerpoint/2010/main" val="981898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6F3850-CE30-42E6-C448-FD0F04B3FE9D}"/>
              </a:ext>
            </a:extLst>
          </p:cNvPr>
          <p:cNvPicPr>
            <a:picLocks noChangeAspect="1"/>
          </p:cNvPicPr>
          <p:nvPr/>
        </p:nvPicPr>
        <p:blipFill>
          <a:blip r:embed="rId2"/>
          <a:stretch>
            <a:fillRect/>
          </a:stretch>
        </p:blipFill>
        <p:spPr>
          <a:xfrm>
            <a:off x="2209800" y="1690688"/>
            <a:ext cx="7772400" cy="4244416"/>
          </a:xfrm>
          <a:prstGeom prst="rect">
            <a:avLst/>
          </a:prstGeom>
        </p:spPr>
      </p:pic>
      <p:sp>
        <p:nvSpPr>
          <p:cNvPr id="2" name="Title 1">
            <a:extLst>
              <a:ext uri="{FF2B5EF4-FFF2-40B4-BE49-F238E27FC236}">
                <a16:creationId xmlns:a16="http://schemas.microsoft.com/office/drawing/2014/main" id="{57C4B1EB-F54B-2A82-DE96-4440F9E65141}"/>
              </a:ext>
            </a:extLst>
          </p:cNvPr>
          <p:cNvSpPr>
            <a:spLocks noGrp="1"/>
          </p:cNvSpPr>
          <p:nvPr>
            <p:ph type="title"/>
          </p:nvPr>
        </p:nvSpPr>
        <p:spPr/>
        <p:txBody>
          <a:bodyPr/>
          <a:lstStyle/>
          <a:p>
            <a:r>
              <a:rPr lang="en-US" dirty="0"/>
              <a:t>MBRL Example: Dyna-Q</a:t>
            </a:r>
          </a:p>
        </p:txBody>
      </p:sp>
      <p:sp>
        <p:nvSpPr>
          <p:cNvPr id="4" name="Footer Placeholder 3">
            <a:extLst>
              <a:ext uri="{FF2B5EF4-FFF2-40B4-BE49-F238E27FC236}">
                <a16:creationId xmlns:a16="http://schemas.microsoft.com/office/drawing/2014/main" id="{B4C82D3F-6EB1-F855-3838-8966157AF33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DE818711-5F41-7816-D51E-C6F44B28CADD}"/>
              </a:ext>
            </a:extLst>
          </p:cNvPr>
          <p:cNvSpPr>
            <a:spLocks noGrp="1"/>
          </p:cNvSpPr>
          <p:nvPr>
            <p:ph type="sldNum" sz="quarter" idx="12"/>
          </p:nvPr>
        </p:nvSpPr>
        <p:spPr/>
        <p:txBody>
          <a:bodyPr/>
          <a:lstStyle/>
          <a:p>
            <a:fld id="{A2060099-932A-9345-A983-616282D95534}" type="slidenum">
              <a:rPr lang="en-US" smtClean="0"/>
              <a:t>63</a:t>
            </a:fld>
            <a:endParaRPr lang="en-US"/>
          </a:p>
        </p:txBody>
      </p:sp>
      <p:sp>
        <p:nvSpPr>
          <p:cNvPr id="3" name="Rectangular Callout 2">
            <a:extLst>
              <a:ext uri="{FF2B5EF4-FFF2-40B4-BE49-F238E27FC236}">
                <a16:creationId xmlns:a16="http://schemas.microsoft.com/office/drawing/2014/main" id="{B68F8064-C815-76C6-34F2-77A0024E49A2}"/>
              </a:ext>
            </a:extLst>
          </p:cNvPr>
          <p:cNvSpPr/>
          <p:nvPr/>
        </p:nvSpPr>
        <p:spPr>
          <a:xfrm>
            <a:off x="7170234" y="2698595"/>
            <a:ext cx="3831442" cy="1325563"/>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Lato" panose="020F0502020204030203" pitchFamily="34" charset="77"/>
              </a:rPr>
              <a:t>We are doing </a:t>
            </a:r>
            <a:r>
              <a:rPr lang="en-US" sz="2400" i="1" dirty="0">
                <a:latin typeface="Lato" panose="020F0502020204030203" pitchFamily="34" charset="77"/>
              </a:rPr>
              <a:t>both</a:t>
            </a:r>
            <a:r>
              <a:rPr lang="en-US" sz="2400" dirty="0">
                <a:latin typeface="Lato" panose="020F0502020204030203" pitchFamily="34" charset="77"/>
              </a:rPr>
              <a:t> model-free RL (Q learning) </a:t>
            </a:r>
            <a:r>
              <a:rPr lang="en-US" sz="2400" i="1" dirty="0">
                <a:latin typeface="Lato" panose="020F0502020204030203" pitchFamily="34" charset="77"/>
              </a:rPr>
              <a:t>and</a:t>
            </a:r>
            <a:r>
              <a:rPr lang="en-US" sz="2400" dirty="0">
                <a:latin typeface="Lato" panose="020F0502020204030203" pitchFamily="34" charset="77"/>
              </a:rPr>
              <a:t> model-based RL (planning)</a:t>
            </a:r>
            <a:endParaRPr lang="en-US" sz="2400" i="1" dirty="0">
              <a:latin typeface="Lato" panose="020F0502020204030203" pitchFamily="34" charset="77"/>
            </a:endParaRPr>
          </a:p>
        </p:txBody>
      </p:sp>
    </p:spTree>
    <p:extLst>
      <p:ext uri="{BB962C8B-B14F-4D97-AF65-F5344CB8AC3E}">
        <p14:creationId xmlns:p14="http://schemas.microsoft.com/office/powerpoint/2010/main" val="9559551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B1EB-F54B-2A82-DE96-4440F9E65141}"/>
              </a:ext>
            </a:extLst>
          </p:cNvPr>
          <p:cNvSpPr>
            <a:spLocks noGrp="1"/>
          </p:cNvSpPr>
          <p:nvPr>
            <p:ph type="title"/>
          </p:nvPr>
        </p:nvSpPr>
        <p:spPr/>
        <p:txBody>
          <a:bodyPr/>
          <a:lstStyle/>
          <a:p>
            <a:r>
              <a:rPr lang="en-US" dirty="0"/>
              <a:t>MBRL Example: Dyna-Q</a:t>
            </a:r>
          </a:p>
        </p:txBody>
      </p:sp>
      <p:sp>
        <p:nvSpPr>
          <p:cNvPr id="4" name="Footer Placeholder 3">
            <a:extLst>
              <a:ext uri="{FF2B5EF4-FFF2-40B4-BE49-F238E27FC236}">
                <a16:creationId xmlns:a16="http://schemas.microsoft.com/office/drawing/2014/main" id="{B4C82D3F-6EB1-F855-3838-8966157AF33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DE818711-5F41-7816-D51E-C6F44B28CADD}"/>
              </a:ext>
            </a:extLst>
          </p:cNvPr>
          <p:cNvSpPr>
            <a:spLocks noGrp="1"/>
          </p:cNvSpPr>
          <p:nvPr>
            <p:ph type="sldNum" sz="quarter" idx="12"/>
          </p:nvPr>
        </p:nvSpPr>
        <p:spPr/>
        <p:txBody>
          <a:bodyPr/>
          <a:lstStyle/>
          <a:p>
            <a:fld id="{A2060099-932A-9345-A983-616282D95534}" type="slidenum">
              <a:rPr lang="en-US" smtClean="0"/>
              <a:t>64</a:t>
            </a:fld>
            <a:endParaRPr lang="en-US"/>
          </a:p>
        </p:txBody>
      </p:sp>
      <p:pic>
        <p:nvPicPr>
          <p:cNvPr id="7" name="Picture 6">
            <a:extLst>
              <a:ext uri="{FF2B5EF4-FFF2-40B4-BE49-F238E27FC236}">
                <a16:creationId xmlns:a16="http://schemas.microsoft.com/office/drawing/2014/main" id="{5356EA14-554D-935B-A270-22F4CDA046F9}"/>
              </a:ext>
            </a:extLst>
          </p:cNvPr>
          <p:cNvPicPr>
            <a:picLocks noChangeAspect="1"/>
          </p:cNvPicPr>
          <p:nvPr/>
        </p:nvPicPr>
        <p:blipFill>
          <a:blip r:embed="rId2"/>
          <a:stretch>
            <a:fillRect/>
          </a:stretch>
        </p:blipFill>
        <p:spPr>
          <a:xfrm>
            <a:off x="2209800" y="1690688"/>
            <a:ext cx="7772400" cy="4244416"/>
          </a:xfrm>
          <a:prstGeom prst="rect">
            <a:avLst/>
          </a:prstGeom>
        </p:spPr>
      </p:pic>
      <p:sp>
        <p:nvSpPr>
          <p:cNvPr id="3" name="Rectangular Callout 2">
            <a:extLst>
              <a:ext uri="{FF2B5EF4-FFF2-40B4-BE49-F238E27FC236}">
                <a16:creationId xmlns:a16="http://schemas.microsoft.com/office/drawing/2014/main" id="{B68F8064-C815-76C6-34F2-77A0024E49A2}"/>
              </a:ext>
            </a:extLst>
          </p:cNvPr>
          <p:cNvSpPr/>
          <p:nvPr/>
        </p:nvSpPr>
        <p:spPr>
          <a:xfrm>
            <a:off x="6268451" y="2127595"/>
            <a:ext cx="5419023" cy="1971905"/>
          </a:xfrm>
          <a:prstGeom prst="wedgeRectCallout">
            <a:avLst>
              <a:gd name="adj1" fmla="val -55709"/>
              <a:gd name="adj2" fmla="val 20324"/>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b="1" dirty="0">
                <a:latin typeface="Lato" panose="020F0502020204030203" pitchFamily="34" charset="77"/>
              </a:rPr>
              <a:t>Brainstorm and discuss</a:t>
            </a:r>
            <a:r>
              <a:rPr lang="en-US" sz="2400" dirty="0">
                <a:latin typeface="Lato" panose="020F0502020204030203" pitchFamily="34" charset="77"/>
              </a:rPr>
              <a:t>:</a:t>
            </a:r>
          </a:p>
          <a:p>
            <a:pPr marL="457200" indent="-457200">
              <a:buAutoNum type="arabicPeriod"/>
            </a:pPr>
            <a:r>
              <a:rPr lang="en-US" sz="2400" dirty="0">
                <a:latin typeface="Lato" panose="020F0502020204030203" pitchFamily="34" charset="77"/>
              </a:rPr>
              <a:t>What are some reasonable choices for model learning and planning?</a:t>
            </a:r>
          </a:p>
          <a:p>
            <a:pPr marL="457200" indent="-457200">
              <a:buAutoNum type="arabicPeriod"/>
            </a:pPr>
            <a:r>
              <a:rPr lang="en-US" sz="2400" dirty="0">
                <a:latin typeface="Lato" panose="020F0502020204030203" pitchFamily="34" charset="77"/>
              </a:rPr>
              <a:t>What are possible issues with those choices? </a:t>
            </a:r>
            <a:endParaRPr lang="en-US" sz="2400" b="1" i="1" dirty="0">
              <a:latin typeface="Lato" panose="020F0502020204030203" pitchFamily="34" charset="77"/>
            </a:endParaRPr>
          </a:p>
        </p:txBody>
      </p:sp>
      <p:sp>
        <p:nvSpPr>
          <p:cNvPr id="8" name="Left Arrow 7">
            <a:extLst>
              <a:ext uri="{FF2B5EF4-FFF2-40B4-BE49-F238E27FC236}">
                <a16:creationId xmlns:a16="http://schemas.microsoft.com/office/drawing/2014/main" id="{073CDFA6-6635-2302-808E-14D97C42B562}"/>
              </a:ext>
            </a:extLst>
          </p:cNvPr>
          <p:cNvSpPr/>
          <p:nvPr/>
        </p:nvSpPr>
        <p:spPr>
          <a:xfrm>
            <a:off x="6025415" y="4851132"/>
            <a:ext cx="513347" cy="248803"/>
          </a:xfrm>
          <a:prstGeom prst="lef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6C0F2C32-8C54-4E9A-9D03-DA6D35C52A03}"/>
              </a:ext>
            </a:extLst>
          </p:cNvPr>
          <p:cNvSpPr/>
          <p:nvPr/>
        </p:nvSpPr>
        <p:spPr>
          <a:xfrm>
            <a:off x="6025414" y="5165858"/>
            <a:ext cx="513347" cy="248803"/>
          </a:xfrm>
          <a:prstGeom prst="lef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904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B1EB-F54B-2A82-DE96-4440F9E65141}"/>
              </a:ext>
            </a:extLst>
          </p:cNvPr>
          <p:cNvSpPr>
            <a:spLocks noGrp="1"/>
          </p:cNvSpPr>
          <p:nvPr>
            <p:ph type="title"/>
          </p:nvPr>
        </p:nvSpPr>
        <p:spPr/>
        <p:txBody>
          <a:bodyPr/>
          <a:lstStyle/>
          <a:p>
            <a:r>
              <a:rPr lang="en-US" dirty="0"/>
              <a:t>Model-Free vs. Model-Based RL</a:t>
            </a:r>
          </a:p>
        </p:txBody>
      </p:sp>
      <p:sp>
        <p:nvSpPr>
          <p:cNvPr id="3" name="Content Placeholder 2">
            <a:extLst>
              <a:ext uri="{FF2B5EF4-FFF2-40B4-BE49-F238E27FC236}">
                <a16:creationId xmlns:a16="http://schemas.microsoft.com/office/drawing/2014/main" id="{0AE98718-4602-F0AA-E43B-7E6FA6085F68}"/>
              </a:ext>
            </a:extLst>
          </p:cNvPr>
          <p:cNvSpPr>
            <a:spLocks noGrp="1"/>
          </p:cNvSpPr>
          <p:nvPr>
            <p:ph idx="1"/>
          </p:nvPr>
        </p:nvSpPr>
        <p:spPr>
          <a:xfrm>
            <a:off x="838200" y="2172293"/>
            <a:ext cx="10515600" cy="1851225"/>
          </a:xfrm>
          <a:ln>
            <a:solidFill>
              <a:schemeClr val="tx1"/>
            </a:solidFill>
          </a:ln>
        </p:spPr>
        <p:txBody>
          <a:bodyPr anchor="ctr"/>
          <a:lstStyle/>
          <a:p>
            <a:pPr marL="0" indent="0">
              <a:buNone/>
            </a:pPr>
            <a:r>
              <a:rPr lang="en-US" dirty="0"/>
              <a:t>“Our view is that the contrast between the alternatives in all these debates has been exaggerated, that more insight can be gained by recognizing the similarities between these two sides than by opposing them.” Sutton &amp; </a:t>
            </a:r>
            <a:r>
              <a:rPr lang="en-US" dirty="0" err="1"/>
              <a:t>Barto</a:t>
            </a:r>
            <a:r>
              <a:rPr lang="en-US" dirty="0"/>
              <a:t> (2018)</a:t>
            </a:r>
          </a:p>
        </p:txBody>
      </p:sp>
      <p:sp>
        <p:nvSpPr>
          <p:cNvPr id="4" name="Footer Placeholder 3">
            <a:extLst>
              <a:ext uri="{FF2B5EF4-FFF2-40B4-BE49-F238E27FC236}">
                <a16:creationId xmlns:a16="http://schemas.microsoft.com/office/drawing/2014/main" id="{B4C82D3F-6EB1-F855-3838-8966157AF33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DE818711-5F41-7816-D51E-C6F44B28CADD}"/>
              </a:ext>
            </a:extLst>
          </p:cNvPr>
          <p:cNvSpPr>
            <a:spLocks noGrp="1"/>
          </p:cNvSpPr>
          <p:nvPr>
            <p:ph type="sldNum" sz="quarter" idx="12"/>
          </p:nvPr>
        </p:nvSpPr>
        <p:spPr/>
        <p:txBody>
          <a:bodyPr/>
          <a:lstStyle/>
          <a:p>
            <a:fld id="{A2060099-932A-9345-A983-616282D95534}" type="slidenum">
              <a:rPr lang="en-US" smtClean="0"/>
              <a:t>65</a:t>
            </a:fld>
            <a:endParaRPr lang="en-US"/>
          </a:p>
        </p:txBody>
      </p:sp>
      <p:sp>
        <p:nvSpPr>
          <p:cNvPr id="6" name="Title 1">
            <a:extLst>
              <a:ext uri="{FF2B5EF4-FFF2-40B4-BE49-F238E27FC236}">
                <a16:creationId xmlns:a16="http://schemas.microsoft.com/office/drawing/2014/main" id="{7791D561-96D8-C90F-A74D-51BF7DD84D68}"/>
              </a:ext>
            </a:extLst>
          </p:cNvPr>
          <p:cNvSpPr txBox="1">
            <a:spLocks/>
          </p:cNvSpPr>
          <p:nvPr/>
        </p:nvSpPr>
        <p:spPr>
          <a:xfrm>
            <a:off x="838200" y="4435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Lato" panose="020F0502020204030203" pitchFamily="34" charset="77"/>
                <a:ea typeface="+mj-ea"/>
                <a:cs typeface="+mj-cs"/>
              </a:defRPr>
            </a:lvl1pPr>
          </a:lstStyle>
          <a:p>
            <a:pPr algn="ctr"/>
            <a:r>
              <a:rPr lang="en-US" sz="3600" dirty="0"/>
              <a:t>(The same can be said for planning vs. RL in general)</a:t>
            </a:r>
          </a:p>
        </p:txBody>
      </p:sp>
    </p:spTree>
    <p:extLst>
      <p:ext uri="{BB962C8B-B14F-4D97-AF65-F5344CB8AC3E}">
        <p14:creationId xmlns:p14="http://schemas.microsoft.com/office/powerpoint/2010/main" val="1507183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F411945-16CA-0A2F-1816-1BEAE7AAC0C1}"/>
              </a:ext>
            </a:extLst>
          </p:cNvPr>
          <p:cNvSpPr>
            <a:spLocks noGrp="1"/>
          </p:cNvSpPr>
          <p:nvPr>
            <p:ph type="title"/>
          </p:nvPr>
        </p:nvSpPr>
        <p:spPr/>
        <p:txBody>
          <a:bodyPr/>
          <a:lstStyle/>
          <a:p>
            <a:pPr algn="ctr"/>
            <a:r>
              <a:rPr lang="en-US" dirty="0"/>
              <a:t>Today’s Agenda</a:t>
            </a:r>
          </a:p>
        </p:txBody>
      </p:sp>
      <p:sp>
        <p:nvSpPr>
          <p:cNvPr id="7" name="Content Placeholder 6">
            <a:extLst>
              <a:ext uri="{FF2B5EF4-FFF2-40B4-BE49-F238E27FC236}">
                <a16:creationId xmlns:a16="http://schemas.microsoft.com/office/drawing/2014/main" id="{8FF5F6AD-A0AE-E71B-524F-647B57E182DE}"/>
              </a:ext>
            </a:extLst>
          </p:cNvPr>
          <p:cNvSpPr>
            <a:spLocks noGrp="1"/>
          </p:cNvSpPr>
          <p:nvPr>
            <p:ph idx="1"/>
          </p:nvPr>
        </p:nvSpPr>
        <p:spPr/>
        <p:txBody>
          <a:bodyPr/>
          <a:lstStyle/>
          <a:p>
            <a:pPr marL="514350" indent="-514350">
              <a:buFont typeface="+mj-lt"/>
              <a:buAutoNum type="arabicPeriod"/>
            </a:pPr>
            <a:r>
              <a:rPr lang="en-US" dirty="0"/>
              <a:t>Review what we’ve covered so far</a:t>
            </a:r>
          </a:p>
          <a:p>
            <a:pPr marL="514350" indent="-514350">
              <a:buFont typeface="+mj-lt"/>
              <a:buAutoNum type="arabicPeriod"/>
            </a:pPr>
            <a:r>
              <a:rPr lang="en-US" dirty="0"/>
              <a:t>Talk about relationship between planning and RL</a:t>
            </a:r>
          </a:p>
          <a:p>
            <a:pPr marL="514350" indent="-514350">
              <a:buFont typeface="+mj-lt"/>
              <a:buAutoNum type="arabicPeriod"/>
            </a:pPr>
            <a:r>
              <a:rPr lang="en-US" b="1" dirty="0"/>
              <a:t>Discuss details for part 2 of course: papers and projects</a:t>
            </a:r>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569EE8D3-C6E0-CD19-3D22-DEF654F92913}"/>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622B1AF1-8317-32C9-294C-9B7CD6ACB033}"/>
              </a:ext>
            </a:extLst>
          </p:cNvPr>
          <p:cNvSpPr>
            <a:spLocks noGrp="1"/>
          </p:cNvSpPr>
          <p:nvPr>
            <p:ph type="sldNum" sz="quarter" idx="12"/>
          </p:nvPr>
        </p:nvSpPr>
        <p:spPr/>
        <p:txBody>
          <a:bodyPr/>
          <a:lstStyle/>
          <a:p>
            <a:fld id="{A2060099-932A-9345-A983-616282D95534}" type="slidenum">
              <a:rPr lang="en-US" smtClean="0"/>
              <a:t>66</a:t>
            </a:fld>
            <a:endParaRPr lang="en-US"/>
          </a:p>
        </p:txBody>
      </p:sp>
    </p:spTree>
    <p:extLst>
      <p:ext uri="{BB962C8B-B14F-4D97-AF65-F5344CB8AC3E}">
        <p14:creationId xmlns:p14="http://schemas.microsoft.com/office/powerpoint/2010/main" val="1763952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C818-1F00-A2B7-21BA-E5F1115ED932}"/>
              </a:ext>
            </a:extLst>
          </p:cNvPr>
          <p:cNvSpPr>
            <a:spLocks noGrp="1"/>
          </p:cNvSpPr>
          <p:nvPr>
            <p:ph type="title"/>
          </p:nvPr>
        </p:nvSpPr>
        <p:spPr>
          <a:xfrm>
            <a:off x="838200" y="136525"/>
            <a:ext cx="10515600" cy="1325563"/>
          </a:xfrm>
        </p:spPr>
        <p:txBody>
          <a:bodyPr/>
          <a:lstStyle/>
          <a:p>
            <a:pPr algn="ctr"/>
            <a:r>
              <a:rPr lang="en-US" dirty="0"/>
              <a:t>Paper Presentations</a:t>
            </a:r>
          </a:p>
        </p:txBody>
      </p:sp>
      <p:sp>
        <p:nvSpPr>
          <p:cNvPr id="3" name="Content Placeholder 2">
            <a:extLst>
              <a:ext uri="{FF2B5EF4-FFF2-40B4-BE49-F238E27FC236}">
                <a16:creationId xmlns:a16="http://schemas.microsoft.com/office/drawing/2014/main" id="{145B35C9-EA76-8DC7-D19B-D984B66DAB2C}"/>
              </a:ext>
            </a:extLst>
          </p:cNvPr>
          <p:cNvSpPr>
            <a:spLocks noGrp="1"/>
          </p:cNvSpPr>
          <p:nvPr>
            <p:ph idx="1"/>
          </p:nvPr>
        </p:nvSpPr>
        <p:spPr>
          <a:xfrm>
            <a:off x="838200" y="1284515"/>
            <a:ext cx="10515600" cy="927164"/>
          </a:xfrm>
        </p:spPr>
        <p:txBody>
          <a:bodyPr>
            <a:normAutofit lnSpcReduction="10000"/>
          </a:bodyPr>
          <a:lstStyle/>
          <a:p>
            <a:r>
              <a:rPr lang="en-US" dirty="0"/>
              <a:t>We will have 3 presenters and 3 papers per class</a:t>
            </a:r>
          </a:p>
          <a:p>
            <a:r>
              <a:rPr lang="en-US" dirty="0"/>
              <a:t>The presenters should present as a team! Here’s an ideal agenda:</a:t>
            </a:r>
          </a:p>
        </p:txBody>
      </p:sp>
      <p:sp>
        <p:nvSpPr>
          <p:cNvPr id="4" name="Footer Placeholder 3">
            <a:extLst>
              <a:ext uri="{FF2B5EF4-FFF2-40B4-BE49-F238E27FC236}">
                <a16:creationId xmlns:a16="http://schemas.microsoft.com/office/drawing/2014/main" id="{5A31A36C-F12D-C891-7B61-55A6ACD03DF8}"/>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4930C940-744D-04D0-CBF3-0D473F64667D}"/>
              </a:ext>
            </a:extLst>
          </p:cNvPr>
          <p:cNvSpPr>
            <a:spLocks noGrp="1"/>
          </p:cNvSpPr>
          <p:nvPr>
            <p:ph type="sldNum" sz="quarter" idx="12"/>
          </p:nvPr>
        </p:nvSpPr>
        <p:spPr/>
        <p:txBody>
          <a:bodyPr/>
          <a:lstStyle/>
          <a:p>
            <a:fld id="{A2060099-932A-9345-A983-616282D95534}" type="slidenum">
              <a:rPr lang="en-US" smtClean="0"/>
              <a:t>67</a:t>
            </a:fld>
            <a:endParaRPr lang="en-US"/>
          </a:p>
        </p:txBody>
      </p:sp>
      <p:graphicFrame>
        <p:nvGraphicFramePr>
          <p:cNvPr id="6" name="Table 6">
            <a:extLst>
              <a:ext uri="{FF2B5EF4-FFF2-40B4-BE49-F238E27FC236}">
                <a16:creationId xmlns:a16="http://schemas.microsoft.com/office/drawing/2014/main" id="{7017BB5C-41FB-7D42-FA9C-B39878ECB1DE}"/>
              </a:ext>
            </a:extLst>
          </p:cNvPr>
          <p:cNvGraphicFramePr>
            <a:graphicFrameLocks noGrp="1"/>
          </p:cNvGraphicFramePr>
          <p:nvPr>
            <p:extLst>
              <p:ext uri="{D42A27DB-BD31-4B8C-83A1-F6EECF244321}">
                <p14:modId xmlns:p14="http://schemas.microsoft.com/office/powerpoint/2010/main" val="1926409092"/>
              </p:ext>
            </p:extLst>
          </p:nvPr>
        </p:nvGraphicFramePr>
        <p:xfrm>
          <a:off x="1551234" y="2371715"/>
          <a:ext cx="8544874" cy="3793415"/>
        </p:xfrm>
        <a:graphic>
          <a:graphicData uri="http://schemas.openxmlformats.org/drawingml/2006/table">
            <a:tbl>
              <a:tblPr firstRow="1" bandRow="1">
                <a:tableStyleId>{D7AC3CCA-C797-4891-BE02-D94E43425B78}</a:tableStyleId>
              </a:tblPr>
              <a:tblGrid>
                <a:gridCol w="1974392">
                  <a:extLst>
                    <a:ext uri="{9D8B030D-6E8A-4147-A177-3AD203B41FA5}">
                      <a16:colId xmlns:a16="http://schemas.microsoft.com/office/drawing/2014/main" val="2013978500"/>
                    </a:ext>
                  </a:extLst>
                </a:gridCol>
                <a:gridCol w="6570482">
                  <a:extLst>
                    <a:ext uri="{9D8B030D-6E8A-4147-A177-3AD203B41FA5}">
                      <a16:colId xmlns:a16="http://schemas.microsoft.com/office/drawing/2014/main" val="3476018813"/>
                    </a:ext>
                  </a:extLst>
                </a:gridCol>
              </a:tblGrid>
              <a:tr h="763968">
                <a:tc>
                  <a:txBody>
                    <a:bodyPr/>
                    <a:lstStyle/>
                    <a:p>
                      <a:r>
                        <a:rPr lang="en-US" sz="2400" b="0" dirty="0">
                          <a:latin typeface="Lato" panose="020F0502020204030203" pitchFamily="34" charset="77"/>
                        </a:rPr>
                        <a:t>Presenter 1</a:t>
                      </a:r>
                    </a:p>
                  </a:txBody>
                  <a:tcPr/>
                </a:tc>
                <a:tc>
                  <a:txBody>
                    <a:bodyPr/>
                    <a:lstStyle/>
                    <a:p>
                      <a:r>
                        <a:rPr lang="en-US" sz="2400" b="0" dirty="0">
                          <a:latin typeface="Lato" panose="020F0502020204030203" pitchFamily="34" charset="77"/>
                        </a:rPr>
                        <a:t>Background (spanning all 3 papers, connecting to what we’ve seen previously in class)</a:t>
                      </a:r>
                    </a:p>
                  </a:txBody>
                  <a:tcPr/>
                </a:tc>
                <a:extLst>
                  <a:ext uri="{0D108BD9-81ED-4DB2-BD59-A6C34878D82A}">
                    <a16:rowId xmlns:a16="http://schemas.microsoft.com/office/drawing/2014/main" val="3207893638"/>
                  </a:ext>
                </a:extLst>
              </a:tr>
              <a:tr h="553750">
                <a:tc>
                  <a:txBody>
                    <a:bodyPr/>
                    <a:lstStyle/>
                    <a:p>
                      <a:endParaRPr lang="en-US" sz="2400">
                        <a:latin typeface="Lato" panose="020F0502020204030203" pitchFamily="34" charset="77"/>
                      </a:endParaRPr>
                    </a:p>
                  </a:txBody>
                  <a:tcPr/>
                </a:tc>
                <a:tc>
                  <a:txBody>
                    <a:bodyPr/>
                    <a:lstStyle/>
                    <a:p>
                      <a:r>
                        <a:rPr lang="en-US" sz="2400" dirty="0">
                          <a:latin typeface="Lato" panose="020F0502020204030203" pitchFamily="34" charset="77"/>
                        </a:rPr>
                        <a:t>Overview of a shorter/simpler paper</a:t>
                      </a:r>
                    </a:p>
                  </a:txBody>
                  <a:tcPr/>
                </a:tc>
                <a:extLst>
                  <a:ext uri="{0D108BD9-81ED-4DB2-BD59-A6C34878D82A}">
                    <a16:rowId xmlns:a16="http://schemas.microsoft.com/office/drawing/2014/main" val="2630489406"/>
                  </a:ext>
                </a:extLst>
              </a:tr>
              <a:tr h="569052">
                <a:tc>
                  <a:txBody>
                    <a:bodyPr/>
                    <a:lstStyle/>
                    <a:p>
                      <a:r>
                        <a:rPr lang="en-US" sz="2400" dirty="0">
                          <a:latin typeface="Lato" panose="020F0502020204030203" pitchFamily="34" charset="77"/>
                        </a:rPr>
                        <a:t>Presenter 2</a:t>
                      </a:r>
                    </a:p>
                  </a:txBody>
                  <a:tcPr/>
                </a:tc>
                <a:tc>
                  <a:txBody>
                    <a:bodyPr/>
                    <a:lstStyle/>
                    <a:p>
                      <a:r>
                        <a:rPr lang="en-US" sz="2400" dirty="0">
                          <a:latin typeface="Lato" panose="020F0502020204030203" pitchFamily="34" charset="77"/>
                        </a:rPr>
                        <a:t>Deep dive into “main” paper</a:t>
                      </a:r>
                    </a:p>
                  </a:txBody>
                  <a:tcPr/>
                </a:tc>
                <a:extLst>
                  <a:ext uri="{0D108BD9-81ED-4DB2-BD59-A6C34878D82A}">
                    <a16:rowId xmlns:a16="http://schemas.microsoft.com/office/drawing/2014/main" val="333007801"/>
                  </a:ext>
                </a:extLst>
              </a:tr>
              <a:tr h="785869">
                <a:tc>
                  <a:txBody>
                    <a:bodyPr/>
                    <a:lstStyle/>
                    <a:p>
                      <a:endParaRPr lang="en-US" sz="2400" dirty="0">
                        <a:latin typeface="Lato" panose="020F0502020204030203" pitchFamily="34" charset="77"/>
                      </a:endParaRPr>
                    </a:p>
                  </a:txBody>
                  <a:tcPr/>
                </a:tc>
                <a:tc>
                  <a:txBody>
                    <a:bodyPr/>
                    <a:lstStyle/>
                    <a:p>
                      <a:r>
                        <a:rPr lang="en-US" sz="2400" dirty="0">
                          <a:latin typeface="Lato" panose="020F0502020204030203" pitchFamily="34" charset="77"/>
                        </a:rPr>
                        <a:t>Optionally: some code, demo, interactive element, or other things above-and-beyond </a:t>
                      </a:r>
                    </a:p>
                  </a:txBody>
                  <a:tcPr/>
                </a:tc>
                <a:extLst>
                  <a:ext uri="{0D108BD9-81ED-4DB2-BD59-A6C34878D82A}">
                    <a16:rowId xmlns:a16="http://schemas.microsoft.com/office/drawing/2014/main" val="1795549137"/>
                  </a:ext>
                </a:extLst>
              </a:tr>
              <a:tr h="543926">
                <a:tc>
                  <a:txBody>
                    <a:bodyPr/>
                    <a:lstStyle/>
                    <a:p>
                      <a:r>
                        <a:rPr lang="en-US" sz="2400" dirty="0">
                          <a:latin typeface="Lato" panose="020F0502020204030203" pitchFamily="34" charset="77"/>
                        </a:rPr>
                        <a:t>Presenter 3</a:t>
                      </a:r>
                    </a:p>
                  </a:txBody>
                  <a:tcPr/>
                </a:tc>
                <a:tc>
                  <a:txBody>
                    <a:bodyPr/>
                    <a:lstStyle/>
                    <a:p>
                      <a:r>
                        <a:rPr lang="en-US" sz="2400" dirty="0">
                          <a:latin typeface="Lato" panose="020F0502020204030203" pitchFamily="34" charset="77"/>
                        </a:rPr>
                        <a:t>Overview of the remaining paper</a:t>
                      </a:r>
                    </a:p>
                  </a:txBody>
                  <a:tcPr/>
                </a:tc>
                <a:extLst>
                  <a:ext uri="{0D108BD9-81ED-4DB2-BD59-A6C34878D82A}">
                    <a16:rowId xmlns:a16="http://schemas.microsoft.com/office/drawing/2014/main" val="82003300"/>
                  </a:ext>
                </a:extLst>
              </a:tr>
              <a:tr h="480767">
                <a:tc>
                  <a:txBody>
                    <a:bodyPr/>
                    <a:lstStyle/>
                    <a:p>
                      <a:endParaRPr lang="en-US" sz="2400" dirty="0">
                        <a:latin typeface="Lato" panose="020F0502020204030203" pitchFamily="34" charset="77"/>
                      </a:endParaRPr>
                    </a:p>
                  </a:txBody>
                  <a:tcPr/>
                </a:tc>
                <a:tc>
                  <a:txBody>
                    <a:bodyPr/>
                    <a:lstStyle/>
                    <a:p>
                      <a:r>
                        <a:rPr lang="en-US" sz="2400" dirty="0">
                          <a:latin typeface="Lato" panose="020F0502020204030203" pitchFamily="34" charset="77"/>
                        </a:rPr>
                        <a:t>Reflecting on all the papers and lessons learned</a:t>
                      </a:r>
                    </a:p>
                  </a:txBody>
                  <a:tcPr/>
                </a:tc>
                <a:extLst>
                  <a:ext uri="{0D108BD9-81ED-4DB2-BD59-A6C34878D82A}">
                    <a16:rowId xmlns:a16="http://schemas.microsoft.com/office/drawing/2014/main" val="3462886577"/>
                  </a:ext>
                </a:extLst>
              </a:tr>
            </a:tbl>
          </a:graphicData>
        </a:graphic>
      </p:graphicFrame>
    </p:spTree>
    <p:extLst>
      <p:ext uri="{BB962C8B-B14F-4D97-AF65-F5344CB8AC3E}">
        <p14:creationId xmlns:p14="http://schemas.microsoft.com/office/powerpoint/2010/main" val="164539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C818-1F00-A2B7-21BA-E5F1115ED932}"/>
              </a:ext>
            </a:extLst>
          </p:cNvPr>
          <p:cNvSpPr>
            <a:spLocks noGrp="1"/>
          </p:cNvSpPr>
          <p:nvPr>
            <p:ph type="title"/>
          </p:nvPr>
        </p:nvSpPr>
        <p:spPr>
          <a:xfrm>
            <a:off x="838200" y="136525"/>
            <a:ext cx="10515600" cy="1325563"/>
          </a:xfrm>
        </p:spPr>
        <p:txBody>
          <a:bodyPr/>
          <a:lstStyle/>
          <a:p>
            <a:pPr algn="ctr"/>
            <a:r>
              <a:rPr lang="en-US" dirty="0"/>
              <a:t>Paper Presentations</a:t>
            </a:r>
          </a:p>
        </p:txBody>
      </p:sp>
      <p:sp>
        <p:nvSpPr>
          <p:cNvPr id="3" name="Content Placeholder 2">
            <a:extLst>
              <a:ext uri="{FF2B5EF4-FFF2-40B4-BE49-F238E27FC236}">
                <a16:creationId xmlns:a16="http://schemas.microsoft.com/office/drawing/2014/main" id="{145B35C9-EA76-8DC7-D19B-D984B66DAB2C}"/>
              </a:ext>
            </a:extLst>
          </p:cNvPr>
          <p:cNvSpPr>
            <a:spLocks noGrp="1"/>
          </p:cNvSpPr>
          <p:nvPr>
            <p:ph idx="1"/>
          </p:nvPr>
        </p:nvSpPr>
        <p:spPr>
          <a:xfrm>
            <a:off x="838200" y="1649639"/>
            <a:ext cx="10515600" cy="4267874"/>
          </a:xfrm>
        </p:spPr>
        <p:txBody>
          <a:bodyPr>
            <a:normAutofit/>
          </a:bodyPr>
          <a:lstStyle/>
          <a:p>
            <a:r>
              <a:rPr lang="en-US" dirty="0"/>
              <a:t>The prepared presentation should last about </a:t>
            </a:r>
            <a:r>
              <a:rPr lang="en-US" b="1" dirty="0"/>
              <a:t>50 minutes</a:t>
            </a:r>
            <a:r>
              <a:rPr lang="en-US" dirty="0"/>
              <a:t> in total</a:t>
            </a:r>
          </a:p>
          <a:p>
            <a:r>
              <a:rPr lang="en-US" dirty="0"/>
              <a:t>With remaining </a:t>
            </a:r>
            <a:r>
              <a:rPr lang="en-US" b="1" dirty="0"/>
              <a:t>25-30 minutes</a:t>
            </a:r>
            <a:r>
              <a:rPr lang="en-US" dirty="0"/>
              <a:t>, we will have brainstorming breakouts, where the goal is to generate research project ideas (for some future, hypothetical time)</a:t>
            </a:r>
          </a:p>
          <a:p>
            <a:r>
              <a:rPr lang="en-US" dirty="0"/>
              <a:t>First, we will brainstorm individually for </a:t>
            </a:r>
            <a:r>
              <a:rPr lang="en-US" b="1" dirty="0"/>
              <a:t>5 minutes</a:t>
            </a:r>
          </a:p>
          <a:p>
            <a:r>
              <a:rPr lang="en-US" dirty="0"/>
              <a:t>Then, we will share (</a:t>
            </a:r>
            <a:r>
              <a:rPr lang="en-US" b="1" dirty="0"/>
              <a:t>5 minutes</a:t>
            </a:r>
            <a:r>
              <a:rPr lang="en-US" dirty="0"/>
              <a:t>) and try to cluster into </a:t>
            </a:r>
            <a:r>
              <a:rPr lang="en-US" b="1" dirty="0"/>
              <a:t>3-6 themes</a:t>
            </a:r>
            <a:endParaRPr lang="en-US" dirty="0"/>
          </a:p>
          <a:p>
            <a:r>
              <a:rPr lang="en-US" dirty="0"/>
              <a:t>Then, we will break off into theme groups and continue brainstorming for </a:t>
            </a:r>
            <a:r>
              <a:rPr lang="en-US" b="1" dirty="0"/>
              <a:t>10 minutes</a:t>
            </a:r>
            <a:endParaRPr lang="en-US" dirty="0"/>
          </a:p>
          <a:p>
            <a:r>
              <a:rPr lang="en-US" dirty="0"/>
              <a:t>With remaining time, we will report back to the class</a:t>
            </a:r>
          </a:p>
        </p:txBody>
      </p:sp>
      <p:sp>
        <p:nvSpPr>
          <p:cNvPr id="4" name="Footer Placeholder 3">
            <a:extLst>
              <a:ext uri="{FF2B5EF4-FFF2-40B4-BE49-F238E27FC236}">
                <a16:creationId xmlns:a16="http://schemas.microsoft.com/office/drawing/2014/main" id="{5A31A36C-F12D-C891-7B61-55A6ACD03DF8}"/>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4930C940-744D-04D0-CBF3-0D473F64667D}"/>
              </a:ext>
            </a:extLst>
          </p:cNvPr>
          <p:cNvSpPr>
            <a:spLocks noGrp="1"/>
          </p:cNvSpPr>
          <p:nvPr>
            <p:ph type="sldNum" sz="quarter" idx="12"/>
          </p:nvPr>
        </p:nvSpPr>
        <p:spPr/>
        <p:txBody>
          <a:bodyPr/>
          <a:lstStyle/>
          <a:p>
            <a:fld id="{A2060099-932A-9345-A983-616282D95534}" type="slidenum">
              <a:rPr lang="en-US" smtClean="0"/>
              <a:t>68</a:t>
            </a:fld>
            <a:endParaRPr lang="en-US"/>
          </a:p>
        </p:txBody>
      </p:sp>
    </p:spTree>
    <p:extLst>
      <p:ext uri="{BB962C8B-B14F-4D97-AF65-F5344CB8AC3E}">
        <p14:creationId xmlns:p14="http://schemas.microsoft.com/office/powerpoint/2010/main" val="27331587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C818-1F00-A2B7-21BA-E5F1115ED932}"/>
              </a:ext>
            </a:extLst>
          </p:cNvPr>
          <p:cNvSpPr>
            <a:spLocks noGrp="1"/>
          </p:cNvSpPr>
          <p:nvPr>
            <p:ph type="title"/>
          </p:nvPr>
        </p:nvSpPr>
        <p:spPr/>
        <p:txBody>
          <a:bodyPr>
            <a:normAutofit/>
          </a:bodyPr>
          <a:lstStyle/>
          <a:p>
            <a:pPr algn="ctr"/>
            <a:r>
              <a:rPr lang="en-US" sz="3600" dirty="0"/>
              <a:t>Paper Presentations: Expectations and Grading</a:t>
            </a:r>
          </a:p>
        </p:txBody>
      </p:sp>
      <p:sp>
        <p:nvSpPr>
          <p:cNvPr id="3" name="Content Placeholder 2">
            <a:extLst>
              <a:ext uri="{FF2B5EF4-FFF2-40B4-BE49-F238E27FC236}">
                <a16:creationId xmlns:a16="http://schemas.microsoft.com/office/drawing/2014/main" id="{145B35C9-EA76-8DC7-D19B-D984B66DAB2C}"/>
              </a:ext>
            </a:extLst>
          </p:cNvPr>
          <p:cNvSpPr>
            <a:spLocks noGrp="1"/>
          </p:cNvSpPr>
          <p:nvPr>
            <p:ph idx="1"/>
          </p:nvPr>
        </p:nvSpPr>
        <p:spPr/>
        <p:txBody>
          <a:bodyPr/>
          <a:lstStyle/>
          <a:p>
            <a:pPr marL="0" indent="0">
              <a:buNone/>
            </a:pPr>
            <a:r>
              <a:rPr lang="en-US" b="1" dirty="0"/>
              <a:t>Grading will be based on</a:t>
            </a:r>
            <a:r>
              <a:rPr lang="en-US" dirty="0"/>
              <a:t>:</a:t>
            </a:r>
          </a:p>
          <a:p>
            <a:r>
              <a:rPr lang="en-US" dirty="0"/>
              <a:t>Clarity of presentation</a:t>
            </a:r>
          </a:p>
          <a:p>
            <a:r>
              <a:rPr lang="en-US" dirty="0"/>
              <a:t>Overall effort</a:t>
            </a:r>
          </a:p>
          <a:p>
            <a:r>
              <a:rPr lang="en-US" dirty="0"/>
              <a:t>Connections between papers and topics</a:t>
            </a:r>
          </a:p>
          <a:p>
            <a:r>
              <a:rPr lang="en-US" dirty="0"/>
              <a:t>Audience engagement</a:t>
            </a:r>
          </a:p>
          <a:p>
            <a:r>
              <a:rPr lang="en-US" dirty="0"/>
              <a:t>Feedback from your fellow presenters (collected privately)</a:t>
            </a:r>
          </a:p>
          <a:p>
            <a:pPr marL="0" indent="0">
              <a:buNone/>
            </a:pPr>
            <a:endParaRPr lang="en-US" dirty="0"/>
          </a:p>
          <a:p>
            <a:pPr marL="0" indent="0">
              <a:buNone/>
            </a:pPr>
            <a:r>
              <a:rPr lang="en-US" b="1" dirty="0"/>
              <a:t>Total grade </a:t>
            </a:r>
            <a:r>
              <a:rPr lang="en-US" dirty="0"/>
              <a:t>= 50% shared grade for group + 50% individual grade</a:t>
            </a:r>
          </a:p>
        </p:txBody>
      </p:sp>
      <p:sp>
        <p:nvSpPr>
          <p:cNvPr id="4" name="Footer Placeholder 3">
            <a:extLst>
              <a:ext uri="{FF2B5EF4-FFF2-40B4-BE49-F238E27FC236}">
                <a16:creationId xmlns:a16="http://schemas.microsoft.com/office/drawing/2014/main" id="{5A31A36C-F12D-C891-7B61-55A6ACD03DF8}"/>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4930C940-744D-04D0-CBF3-0D473F64667D}"/>
              </a:ext>
            </a:extLst>
          </p:cNvPr>
          <p:cNvSpPr>
            <a:spLocks noGrp="1"/>
          </p:cNvSpPr>
          <p:nvPr>
            <p:ph type="sldNum" sz="quarter" idx="12"/>
          </p:nvPr>
        </p:nvSpPr>
        <p:spPr/>
        <p:txBody>
          <a:bodyPr/>
          <a:lstStyle/>
          <a:p>
            <a:fld id="{A2060099-932A-9345-A983-616282D95534}" type="slidenum">
              <a:rPr lang="en-US" smtClean="0"/>
              <a:t>69</a:t>
            </a:fld>
            <a:endParaRPr lang="en-US"/>
          </a:p>
        </p:txBody>
      </p:sp>
    </p:spTree>
    <p:extLst>
      <p:ext uri="{BB962C8B-B14F-4D97-AF65-F5344CB8AC3E}">
        <p14:creationId xmlns:p14="http://schemas.microsoft.com/office/powerpoint/2010/main" val="413412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EDB9-C8C3-AD49-B583-0D64D4CC1921}"/>
              </a:ext>
            </a:extLst>
          </p:cNvPr>
          <p:cNvSpPr>
            <a:spLocks noGrp="1"/>
          </p:cNvSpPr>
          <p:nvPr>
            <p:ph type="title"/>
          </p:nvPr>
        </p:nvSpPr>
        <p:spPr/>
        <p:txBody>
          <a:bodyPr/>
          <a:lstStyle/>
          <a:p>
            <a:r>
              <a:rPr lang="en-US" dirty="0"/>
              <a:t>The Basic RL Model*</a:t>
            </a:r>
          </a:p>
        </p:txBody>
      </p:sp>
      <p:pic>
        <p:nvPicPr>
          <p:cNvPr id="5" name="Picture 4" descr="Icon&#10;&#10;Description automatically generated with medium confidence">
            <a:extLst>
              <a:ext uri="{FF2B5EF4-FFF2-40B4-BE49-F238E27FC236}">
                <a16:creationId xmlns:a16="http://schemas.microsoft.com/office/drawing/2014/main" id="{A7D7A2B4-311B-E942-947F-5E3590B754B6}"/>
              </a:ext>
            </a:extLst>
          </p:cNvPr>
          <p:cNvPicPr>
            <a:picLocks noChangeAspect="1"/>
          </p:cNvPicPr>
          <p:nvPr/>
        </p:nvPicPr>
        <p:blipFill>
          <a:blip r:embed="rId2"/>
          <a:stretch>
            <a:fillRect/>
          </a:stretch>
        </p:blipFill>
        <p:spPr>
          <a:xfrm>
            <a:off x="2503273" y="2613135"/>
            <a:ext cx="1905000" cy="1905000"/>
          </a:xfrm>
          <a:prstGeom prst="rect">
            <a:avLst/>
          </a:prstGeom>
        </p:spPr>
      </p:pic>
      <p:pic>
        <p:nvPicPr>
          <p:cNvPr id="1026" name="Picture 2" descr="arrows-curved-arrow | EDI2XML">
            <a:extLst>
              <a:ext uri="{FF2B5EF4-FFF2-40B4-BE49-F238E27FC236}">
                <a16:creationId xmlns:a16="http://schemas.microsoft.com/office/drawing/2014/main" id="{A7752E58-CD45-5848-85C8-4FBE20639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987" y="2448979"/>
            <a:ext cx="2552357" cy="11166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rrows-curved-arrow | EDI2XML">
            <a:extLst>
              <a:ext uri="{FF2B5EF4-FFF2-40B4-BE49-F238E27FC236}">
                <a16:creationId xmlns:a16="http://schemas.microsoft.com/office/drawing/2014/main" id="{2406ED08-6E70-254A-9FB3-8EF209ADA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4786987" y="3802216"/>
            <a:ext cx="2552357" cy="11166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BA845A-4FDE-794B-8F34-D42D93034E29}"/>
                  </a:ext>
                </a:extLst>
              </p:cNvPr>
              <p:cNvSpPr txBox="1"/>
              <p:nvPr/>
            </p:nvSpPr>
            <p:spPr>
              <a:xfrm>
                <a:off x="5284618" y="2063904"/>
                <a:ext cx="1557093"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𝒜</m:t>
                    </m:r>
                  </m:oMath>
                </a14:m>
                <a:endParaRPr lang="en-US" dirty="0"/>
              </a:p>
            </p:txBody>
          </p:sp>
        </mc:Choice>
        <mc:Fallback xmlns="">
          <p:sp>
            <p:nvSpPr>
              <p:cNvPr id="9" name="TextBox 8">
                <a:extLst>
                  <a:ext uri="{FF2B5EF4-FFF2-40B4-BE49-F238E27FC236}">
                    <a16:creationId xmlns:a16="http://schemas.microsoft.com/office/drawing/2014/main" id="{9BBA845A-4FDE-794B-8F34-D42D93034E29}"/>
                  </a:ext>
                </a:extLst>
              </p:cNvPr>
              <p:cNvSpPr txBox="1">
                <a:spLocks noRot="1" noChangeAspect="1" noMove="1" noResize="1" noEditPoints="1" noAdjustHandles="1" noChangeArrowheads="1" noChangeShapeType="1" noTextEdit="1"/>
              </p:cNvSpPr>
              <p:nvPr/>
            </p:nvSpPr>
            <p:spPr>
              <a:xfrm>
                <a:off x="5284618" y="2063904"/>
                <a:ext cx="1557093" cy="369332"/>
              </a:xfrm>
              <a:prstGeom prst="rect">
                <a:avLst/>
              </a:prstGeom>
              <a:blipFill>
                <a:blip r:embed="rId4"/>
                <a:stretch>
                  <a:fillRect l="-4065"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562A9C7-8CFD-D94B-A600-87AA21CA8ED9}"/>
                  </a:ext>
                </a:extLst>
              </p:cNvPr>
              <p:cNvSpPr txBox="1"/>
              <p:nvPr/>
            </p:nvSpPr>
            <p:spPr>
              <a:xfrm>
                <a:off x="5390864" y="4920374"/>
                <a:ext cx="1344599"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dirty="0"/>
              </a:p>
            </p:txBody>
          </p:sp>
        </mc:Choice>
        <mc:Fallback xmlns="">
          <p:sp>
            <p:nvSpPr>
              <p:cNvPr id="12" name="TextBox 11">
                <a:extLst>
                  <a:ext uri="{FF2B5EF4-FFF2-40B4-BE49-F238E27FC236}">
                    <a16:creationId xmlns:a16="http://schemas.microsoft.com/office/drawing/2014/main" id="{E562A9C7-8CFD-D94B-A600-87AA21CA8ED9}"/>
                  </a:ext>
                </a:extLst>
              </p:cNvPr>
              <p:cNvSpPr txBox="1">
                <a:spLocks noRot="1" noChangeAspect="1" noMove="1" noResize="1" noEditPoints="1" noAdjustHandles="1" noChangeArrowheads="1" noChangeShapeType="1" noTextEdit="1"/>
              </p:cNvSpPr>
              <p:nvPr/>
            </p:nvSpPr>
            <p:spPr>
              <a:xfrm>
                <a:off x="5390864" y="4920374"/>
                <a:ext cx="1344599" cy="369332"/>
              </a:xfrm>
              <a:prstGeom prst="rect">
                <a:avLst/>
              </a:prstGeom>
              <a:blipFill>
                <a:blip r:embed="rId5"/>
                <a:stretch>
                  <a:fillRect l="-3738" t="-6667" b="-26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F00FD1D-3FEB-7C45-9D9F-A0F6B1756D14}"/>
              </a:ext>
            </a:extLst>
          </p:cNvPr>
          <p:cNvSpPr txBox="1"/>
          <p:nvPr/>
        </p:nvSpPr>
        <p:spPr>
          <a:xfrm>
            <a:off x="2440215" y="6100035"/>
            <a:ext cx="7245894" cy="369332"/>
          </a:xfrm>
          <a:prstGeom prst="rect">
            <a:avLst/>
          </a:prstGeom>
          <a:noFill/>
        </p:spPr>
        <p:txBody>
          <a:bodyPr wrap="none" rtlCol="0">
            <a:spAutoFit/>
          </a:bodyPr>
          <a:lstStyle/>
          <a:p>
            <a:r>
              <a:rPr lang="en-US" dirty="0">
                <a:latin typeface="Lato" panose="020F0502020204030203" pitchFamily="34" charset="77"/>
              </a:rPr>
              <a:t>*Assuming states are fully observed, which is not always assumed in RL</a:t>
            </a:r>
          </a:p>
        </p:txBody>
      </p:sp>
      <p:pic>
        <p:nvPicPr>
          <p:cNvPr id="1028" name="Picture 4" descr="World Clipart | Earth drawings, Clip art, Clip art pictures">
            <a:extLst>
              <a:ext uri="{FF2B5EF4-FFF2-40B4-BE49-F238E27FC236}">
                <a16:creationId xmlns:a16="http://schemas.microsoft.com/office/drawing/2014/main" id="{FA339389-B220-4547-A19B-BE9CAA471C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9655" y="2613135"/>
            <a:ext cx="2200018" cy="21902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8B3634-FF53-E040-BE88-B8E17514280C}"/>
                  </a:ext>
                </a:extLst>
              </p:cNvPr>
              <p:cNvSpPr txBox="1"/>
              <p:nvPr/>
            </p:nvSpPr>
            <p:spPr>
              <a:xfrm>
                <a:off x="5221297" y="5324788"/>
                <a:ext cx="1683731"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r>
                  <a:rPr lang="en-US"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oMath>
                </a14:m>
                <a:endParaRPr lang="en-US" dirty="0"/>
              </a:p>
            </p:txBody>
          </p:sp>
        </mc:Choice>
        <mc:Fallback xmlns="">
          <p:sp>
            <p:nvSpPr>
              <p:cNvPr id="15" name="TextBox 14">
                <a:extLst>
                  <a:ext uri="{FF2B5EF4-FFF2-40B4-BE49-F238E27FC236}">
                    <a16:creationId xmlns:a16="http://schemas.microsoft.com/office/drawing/2014/main" id="{798B3634-FF53-E040-BE88-B8E17514280C}"/>
                  </a:ext>
                </a:extLst>
              </p:cNvPr>
              <p:cNvSpPr txBox="1">
                <a:spLocks noRot="1" noChangeAspect="1" noMove="1" noResize="1" noEditPoints="1" noAdjustHandles="1" noChangeArrowheads="1" noChangeShapeType="1" noTextEdit="1"/>
              </p:cNvSpPr>
              <p:nvPr/>
            </p:nvSpPr>
            <p:spPr>
              <a:xfrm>
                <a:off x="5221297" y="5324788"/>
                <a:ext cx="1683731" cy="369332"/>
              </a:xfrm>
              <a:prstGeom prst="rect">
                <a:avLst/>
              </a:prstGeom>
              <a:blipFill>
                <a:blip r:embed="rId7"/>
                <a:stretch>
                  <a:fillRect l="-3008"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147499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366A-62FA-3F48-5A41-3B475F036D00}"/>
              </a:ext>
            </a:extLst>
          </p:cNvPr>
          <p:cNvSpPr>
            <a:spLocks noGrp="1"/>
          </p:cNvSpPr>
          <p:nvPr>
            <p:ph type="title"/>
          </p:nvPr>
        </p:nvSpPr>
        <p:spPr/>
        <p:txBody>
          <a:bodyPr/>
          <a:lstStyle/>
          <a:p>
            <a:pPr algn="ctr"/>
            <a:r>
              <a:rPr lang="en-US" dirty="0"/>
              <a:t>Paper Matching</a:t>
            </a:r>
          </a:p>
        </p:txBody>
      </p:sp>
      <p:sp>
        <p:nvSpPr>
          <p:cNvPr id="3" name="Content Placeholder 2">
            <a:extLst>
              <a:ext uri="{FF2B5EF4-FFF2-40B4-BE49-F238E27FC236}">
                <a16:creationId xmlns:a16="http://schemas.microsoft.com/office/drawing/2014/main" id="{B60D1021-F987-1155-2D56-62DF9F17FB25}"/>
              </a:ext>
            </a:extLst>
          </p:cNvPr>
          <p:cNvSpPr>
            <a:spLocks noGrp="1"/>
          </p:cNvSpPr>
          <p:nvPr>
            <p:ph idx="1"/>
          </p:nvPr>
        </p:nvSpPr>
        <p:spPr/>
        <p:txBody>
          <a:bodyPr/>
          <a:lstStyle/>
          <a:p>
            <a:pPr marL="0" indent="0">
              <a:buNone/>
            </a:pPr>
            <a:r>
              <a:rPr lang="en-US" dirty="0"/>
              <a:t>Complete the form sent through Ed</a:t>
            </a:r>
          </a:p>
          <a:p>
            <a:pPr marL="0" indent="0">
              <a:buNone/>
            </a:pPr>
            <a:endParaRPr lang="en-US" dirty="0"/>
          </a:p>
          <a:p>
            <a:pPr marL="0" indent="0">
              <a:buNone/>
            </a:pPr>
            <a:r>
              <a:rPr lang="en-US" b="1" dirty="0"/>
              <a:t>Deadline to complete: </a:t>
            </a:r>
            <a:r>
              <a:rPr lang="en-US" dirty="0"/>
              <a:t>Friday, September 19</a:t>
            </a:r>
          </a:p>
        </p:txBody>
      </p:sp>
      <p:sp>
        <p:nvSpPr>
          <p:cNvPr id="4" name="Footer Placeholder 3">
            <a:extLst>
              <a:ext uri="{FF2B5EF4-FFF2-40B4-BE49-F238E27FC236}">
                <a16:creationId xmlns:a16="http://schemas.microsoft.com/office/drawing/2014/main" id="{F237F915-38A8-EBB7-2C1B-16D0AF909EC4}"/>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589D7B62-22EE-5957-0E89-EA6C653F2AAB}"/>
              </a:ext>
            </a:extLst>
          </p:cNvPr>
          <p:cNvSpPr>
            <a:spLocks noGrp="1"/>
          </p:cNvSpPr>
          <p:nvPr>
            <p:ph type="sldNum" sz="quarter" idx="12"/>
          </p:nvPr>
        </p:nvSpPr>
        <p:spPr/>
        <p:txBody>
          <a:bodyPr/>
          <a:lstStyle/>
          <a:p>
            <a:fld id="{A2060099-932A-9345-A983-616282D95534}" type="slidenum">
              <a:rPr lang="en-US" smtClean="0"/>
              <a:t>70</a:t>
            </a:fld>
            <a:endParaRPr lang="en-US"/>
          </a:p>
        </p:txBody>
      </p:sp>
    </p:spTree>
    <p:extLst>
      <p:ext uri="{BB962C8B-B14F-4D97-AF65-F5344CB8AC3E}">
        <p14:creationId xmlns:p14="http://schemas.microsoft.com/office/powerpoint/2010/main" val="41998753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C818-1F00-A2B7-21BA-E5F1115ED932}"/>
              </a:ext>
            </a:extLst>
          </p:cNvPr>
          <p:cNvSpPr>
            <a:spLocks noGrp="1"/>
          </p:cNvSpPr>
          <p:nvPr>
            <p:ph type="title"/>
          </p:nvPr>
        </p:nvSpPr>
        <p:spPr/>
        <p:txBody>
          <a:bodyPr/>
          <a:lstStyle/>
          <a:p>
            <a:pPr algn="ctr"/>
            <a:r>
              <a:rPr lang="en-US" dirty="0"/>
              <a:t>Pre-Class Paper Reviews</a:t>
            </a:r>
          </a:p>
        </p:txBody>
      </p:sp>
      <p:sp>
        <p:nvSpPr>
          <p:cNvPr id="3" name="Content Placeholder 2">
            <a:extLst>
              <a:ext uri="{FF2B5EF4-FFF2-40B4-BE49-F238E27FC236}">
                <a16:creationId xmlns:a16="http://schemas.microsoft.com/office/drawing/2014/main" id="{145B35C9-EA76-8DC7-D19B-D984B66DAB2C}"/>
              </a:ext>
            </a:extLst>
          </p:cNvPr>
          <p:cNvSpPr>
            <a:spLocks noGrp="1"/>
          </p:cNvSpPr>
          <p:nvPr>
            <p:ph idx="1"/>
          </p:nvPr>
        </p:nvSpPr>
        <p:spPr/>
        <p:txBody>
          <a:bodyPr/>
          <a:lstStyle/>
          <a:p>
            <a:r>
              <a:rPr lang="en-US" dirty="0"/>
              <a:t>Everyone must read all 3 papers before each class</a:t>
            </a:r>
          </a:p>
          <a:p>
            <a:r>
              <a:rPr lang="en-US" dirty="0"/>
              <a:t>Choose 1 of the 3 papers to write a review</a:t>
            </a:r>
          </a:p>
          <a:p>
            <a:r>
              <a:rPr lang="en-US" dirty="0"/>
              <a:t>For reviews: imagine you are actually reviewing this paper for possible acceptance to a conference or journal!</a:t>
            </a:r>
          </a:p>
          <a:p>
            <a:r>
              <a:rPr lang="en-US" dirty="0"/>
              <a:t>Let’s look at the review outline…</a:t>
            </a:r>
          </a:p>
        </p:txBody>
      </p:sp>
      <p:sp>
        <p:nvSpPr>
          <p:cNvPr id="4" name="Footer Placeholder 3">
            <a:extLst>
              <a:ext uri="{FF2B5EF4-FFF2-40B4-BE49-F238E27FC236}">
                <a16:creationId xmlns:a16="http://schemas.microsoft.com/office/drawing/2014/main" id="{5A31A36C-F12D-C891-7B61-55A6ACD03DF8}"/>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4930C940-744D-04D0-CBF3-0D473F64667D}"/>
              </a:ext>
            </a:extLst>
          </p:cNvPr>
          <p:cNvSpPr>
            <a:spLocks noGrp="1"/>
          </p:cNvSpPr>
          <p:nvPr>
            <p:ph type="sldNum" sz="quarter" idx="12"/>
          </p:nvPr>
        </p:nvSpPr>
        <p:spPr/>
        <p:txBody>
          <a:bodyPr/>
          <a:lstStyle/>
          <a:p>
            <a:fld id="{A2060099-932A-9345-A983-616282D95534}" type="slidenum">
              <a:rPr lang="en-US" smtClean="0"/>
              <a:t>71</a:t>
            </a:fld>
            <a:endParaRPr lang="en-US"/>
          </a:p>
        </p:txBody>
      </p:sp>
    </p:spTree>
    <p:extLst>
      <p:ext uri="{BB962C8B-B14F-4D97-AF65-F5344CB8AC3E}">
        <p14:creationId xmlns:p14="http://schemas.microsoft.com/office/powerpoint/2010/main" val="24476579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396D-6F9D-E5EB-FD25-773E6C8F7776}"/>
              </a:ext>
            </a:extLst>
          </p:cNvPr>
          <p:cNvSpPr>
            <a:spLocks noGrp="1"/>
          </p:cNvSpPr>
          <p:nvPr>
            <p:ph type="title"/>
          </p:nvPr>
        </p:nvSpPr>
        <p:spPr/>
        <p:txBody>
          <a:bodyPr/>
          <a:lstStyle/>
          <a:p>
            <a:pPr algn="ctr"/>
            <a:r>
              <a:rPr lang="en-US" dirty="0"/>
              <a:t>Final Projects</a:t>
            </a:r>
          </a:p>
        </p:txBody>
      </p:sp>
      <p:sp>
        <p:nvSpPr>
          <p:cNvPr id="3" name="Content Placeholder 2">
            <a:extLst>
              <a:ext uri="{FF2B5EF4-FFF2-40B4-BE49-F238E27FC236}">
                <a16:creationId xmlns:a16="http://schemas.microsoft.com/office/drawing/2014/main" id="{26AC4EB8-36C1-06B7-5071-D2579B24D452}"/>
              </a:ext>
            </a:extLst>
          </p:cNvPr>
          <p:cNvSpPr>
            <a:spLocks noGrp="1"/>
          </p:cNvSpPr>
          <p:nvPr>
            <p:ph idx="1"/>
          </p:nvPr>
        </p:nvSpPr>
        <p:spPr/>
        <p:txBody>
          <a:bodyPr/>
          <a:lstStyle/>
          <a:p>
            <a:r>
              <a:rPr lang="en-US" b="1" dirty="0"/>
              <a:t>Teams</a:t>
            </a:r>
            <a:r>
              <a:rPr lang="en-US" dirty="0"/>
              <a:t> of 1-4 people (graded proportionately)</a:t>
            </a:r>
          </a:p>
          <a:p>
            <a:r>
              <a:rPr lang="en-US" b="1" dirty="0"/>
              <a:t>Scope</a:t>
            </a:r>
            <a:r>
              <a:rPr lang="en-US" dirty="0"/>
              <a:t>: ambitious! Aim for “something that we would be proud to submit to a workshop, or even a conference / journal”</a:t>
            </a:r>
          </a:p>
          <a:p>
            <a:pPr lvl="1"/>
            <a:r>
              <a:rPr lang="en-US" dirty="0"/>
              <a:t>Failure is okay! Final projects are great for taking big research risks</a:t>
            </a:r>
            <a:br>
              <a:rPr lang="en-US" dirty="0"/>
            </a:br>
            <a:endParaRPr lang="en-US" dirty="0"/>
          </a:p>
          <a:p>
            <a:r>
              <a:rPr lang="en-US" b="1" dirty="0"/>
              <a:t>Requirements</a:t>
            </a:r>
            <a:r>
              <a:rPr lang="en-US" dirty="0"/>
              <a:t>:</a:t>
            </a:r>
          </a:p>
          <a:p>
            <a:pPr lvl="1"/>
            <a:r>
              <a:rPr lang="en-US" dirty="0"/>
              <a:t>Must involve planning and learning</a:t>
            </a:r>
          </a:p>
          <a:p>
            <a:pPr lvl="1"/>
            <a:r>
              <a:rPr lang="en-US" dirty="0"/>
              <a:t>Must involve a significant programming effort</a:t>
            </a:r>
          </a:p>
          <a:p>
            <a:pPr lvl="1"/>
            <a:r>
              <a:rPr lang="en-US" dirty="0"/>
              <a:t>Must be fun and cool</a:t>
            </a:r>
          </a:p>
        </p:txBody>
      </p:sp>
      <p:sp>
        <p:nvSpPr>
          <p:cNvPr id="4" name="Footer Placeholder 3">
            <a:extLst>
              <a:ext uri="{FF2B5EF4-FFF2-40B4-BE49-F238E27FC236}">
                <a16:creationId xmlns:a16="http://schemas.microsoft.com/office/drawing/2014/main" id="{E90EC3EE-B3CD-F8CC-4BB6-B8C80A70BF6D}"/>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0C63E4DF-CBD2-5D55-7715-4D768E4B5E29}"/>
              </a:ext>
            </a:extLst>
          </p:cNvPr>
          <p:cNvSpPr>
            <a:spLocks noGrp="1"/>
          </p:cNvSpPr>
          <p:nvPr>
            <p:ph type="sldNum" sz="quarter" idx="12"/>
          </p:nvPr>
        </p:nvSpPr>
        <p:spPr/>
        <p:txBody>
          <a:bodyPr/>
          <a:lstStyle/>
          <a:p>
            <a:fld id="{A2060099-932A-9345-A983-616282D95534}" type="slidenum">
              <a:rPr lang="en-US" smtClean="0"/>
              <a:t>72</a:t>
            </a:fld>
            <a:endParaRPr lang="en-US"/>
          </a:p>
        </p:txBody>
      </p:sp>
    </p:spTree>
    <p:extLst>
      <p:ext uri="{BB962C8B-B14F-4D97-AF65-F5344CB8AC3E}">
        <p14:creationId xmlns:p14="http://schemas.microsoft.com/office/powerpoint/2010/main" val="4030915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B71B-6292-A2A0-08E0-8C7B6175101D}"/>
              </a:ext>
            </a:extLst>
          </p:cNvPr>
          <p:cNvSpPr>
            <a:spLocks noGrp="1"/>
          </p:cNvSpPr>
          <p:nvPr>
            <p:ph type="title"/>
          </p:nvPr>
        </p:nvSpPr>
        <p:spPr/>
        <p:txBody>
          <a:bodyPr/>
          <a:lstStyle/>
          <a:p>
            <a:pPr algn="ctr"/>
            <a:r>
              <a:rPr lang="en-US" dirty="0"/>
              <a:t>Final Projects: Possible Starting Points</a:t>
            </a:r>
          </a:p>
        </p:txBody>
      </p:sp>
      <p:sp>
        <p:nvSpPr>
          <p:cNvPr id="3" name="Content Placeholder 2">
            <a:extLst>
              <a:ext uri="{FF2B5EF4-FFF2-40B4-BE49-F238E27FC236}">
                <a16:creationId xmlns:a16="http://schemas.microsoft.com/office/drawing/2014/main" id="{08F8F56D-4D54-D101-E2BD-136D6AAED392}"/>
              </a:ext>
            </a:extLst>
          </p:cNvPr>
          <p:cNvSpPr>
            <a:spLocks noGrp="1"/>
          </p:cNvSpPr>
          <p:nvPr>
            <p:ph idx="1"/>
          </p:nvPr>
        </p:nvSpPr>
        <p:spPr/>
        <p:txBody>
          <a:bodyPr/>
          <a:lstStyle/>
          <a:p>
            <a:r>
              <a:rPr lang="en-US" dirty="0"/>
              <a:t>Reimplement a planning + learning method from a paper and apply it to a new domain</a:t>
            </a:r>
            <a:br>
              <a:rPr lang="en-US" dirty="0"/>
            </a:br>
            <a:endParaRPr lang="en-US" dirty="0"/>
          </a:p>
          <a:p>
            <a:r>
              <a:rPr lang="en-US" dirty="0"/>
              <a:t>Reimplement a planning + learning method and then try to “beat” it on a benchmark domain</a:t>
            </a:r>
            <a:br>
              <a:rPr lang="en-US" dirty="0"/>
            </a:br>
            <a:endParaRPr lang="en-US" dirty="0"/>
          </a:p>
          <a:p>
            <a:r>
              <a:rPr lang="en-US" dirty="0"/>
              <a:t>Start with a really interesting domain and try a variety of planning + learning methods to see what works best</a:t>
            </a:r>
            <a:br>
              <a:rPr lang="en-US" dirty="0"/>
            </a:br>
            <a:endParaRPr lang="en-US" dirty="0"/>
          </a:p>
          <a:p>
            <a:r>
              <a:rPr lang="en-US" dirty="0"/>
              <a:t>Something completely different… maybe something whacky…</a:t>
            </a:r>
          </a:p>
        </p:txBody>
      </p:sp>
      <p:sp>
        <p:nvSpPr>
          <p:cNvPr id="4" name="Footer Placeholder 3">
            <a:extLst>
              <a:ext uri="{FF2B5EF4-FFF2-40B4-BE49-F238E27FC236}">
                <a16:creationId xmlns:a16="http://schemas.microsoft.com/office/drawing/2014/main" id="{6DE18DC7-2DC9-8F9E-D1DB-DC0A34C66401}"/>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EECDEFBB-9189-7FBD-B2C6-26940A111FE5}"/>
              </a:ext>
            </a:extLst>
          </p:cNvPr>
          <p:cNvSpPr>
            <a:spLocks noGrp="1"/>
          </p:cNvSpPr>
          <p:nvPr>
            <p:ph type="sldNum" sz="quarter" idx="12"/>
          </p:nvPr>
        </p:nvSpPr>
        <p:spPr/>
        <p:txBody>
          <a:bodyPr/>
          <a:lstStyle/>
          <a:p>
            <a:fld id="{A2060099-932A-9345-A983-616282D95534}" type="slidenum">
              <a:rPr lang="en-US" smtClean="0"/>
              <a:t>73</a:t>
            </a:fld>
            <a:endParaRPr lang="en-US"/>
          </a:p>
        </p:txBody>
      </p:sp>
    </p:spTree>
    <p:extLst>
      <p:ext uri="{BB962C8B-B14F-4D97-AF65-F5344CB8AC3E}">
        <p14:creationId xmlns:p14="http://schemas.microsoft.com/office/powerpoint/2010/main" val="72213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AD88-574B-900E-8014-778991049171}"/>
              </a:ext>
            </a:extLst>
          </p:cNvPr>
          <p:cNvSpPr>
            <a:spLocks noGrp="1"/>
          </p:cNvSpPr>
          <p:nvPr>
            <p:ph type="title"/>
          </p:nvPr>
        </p:nvSpPr>
        <p:spPr/>
        <p:txBody>
          <a:bodyPr/>
          <a:lstStyle/>
          <a:p>
            <a:pPr algn="ctr"/>
            <a:r>
              <a:rPr lang="en-US" dirty="0"/>
              <a:t>Final Project: Timeline &amp; Deliverables</a:t>
            </a:r>
          </a:p>
        </p:txBody>
      </p:sp>
      <p:sp>
        <p:nvSpPr>
          <p:cNvPr id="3" name="Content Placeholder 2">
            <a:extLst>
              <a:ext uri="{FF2B5EF4-FFF2-40B4-BE49-F238E27FC236}">
                <a16:creationId xmlns:a16="http://schemas.microsoft.com/office/drawing/2014/main" id="{46F49CC7-0E98-EBEF-4E34-2AF25603BEE3}"/>
              </a:ext>
            </a:extLst>
          </p:cNvPr>
          <p:cNvSpPr>
            <a:spLocks noGrp="1"/>
          </p:cNvSpPr>
          <p:nvPr>
            <p:ph idx="1"/>
          </p:nvPr>
        </p:nvSpPr>
        <p:spPr/>
        <p:txBody>
          <a:bodyPr/>
          <a:lstStyle/>
          <a:p>
            <a:r>
              <a:rPr lang="en-US" b="1" dirty="0"/>
              <a:t>October 6</a:t>
            </a:r>
            <a:r>
              <a:rPr lang="en-US" dirty="0"/>
              <a:t>: Proposal Due (details to come)</a:t>
            </a:r>
          </a:p>
          <a:p>
            <a:pPr lvl="1"/>
            <a:r>
              <a:rPr lang="en-US" dirty="0"/>
              <a:t>Not too early to start thinking about teams and general topics!</a:t>
            </a:r>
            <a:br>
              <a:rPr lang="en-US" dirty="0"/>
            </a:br>
            <a:endParaRPr lang="en-US" dirty="0"/>
          </a:p>
          <a:p>
            <a:r>
              <a:rPr lang="en-US" b="1" dirty="0"/>
              <a:t>October 31</a:t>
            </a:r>
            <a:r>
              <a:rPr lang="en-US" dirty="0"/>
              <a:t>: Project Update 1 Due</a:t>
            </a:r>
            <a:br>
              <a:rPr lang="en-US" dirty="0"/>
            </a:br>
            <a:endParaRPr lang="en-US" dirty="0"/>
          </a:p>
          <a:p>
            <a:r>
              <a:rPr lang="en-US" b="1" dirty="0"/>
              <a:t>November 24:</a:t>
            </a:r>
            <a:r>
              <a:rPr lang="en-US" dirty="0"/>
              <a:t> Project Update 2 Due</a:t>
            </a:r>
            <a:br>
              <a:rPr lang="en-US" b="1" dirty="0"/>
            </a:br>
            <a:endParaRPr lang="en-US" b="1" dirty="0"/>
          </a:p>
          <a:p>
            <a:r>
              <a:rPr lang="en-US" b="1" dirty="0"/>
              <a:t>December 15:</a:t>
            </a:r>
            <a:r>
              <a:rPr lang="en-US" dirty="0"/>
              <a:t> Final Project Due</a:t>
            </a:r>
            <a:endParaRPr lang="en-US" b="1" dirty="0"/>
          </a:p>
        </p:txBody>
      </p:sp>
      <p:sp>
        <p:nvSpPr>
          <p:cNvPr id="4" name="Footer Placeholder 3">
            <a:extLst>
              <a:ext uri="{FF2B5EF4-FFF2-40B4-BE49-F238E27FC236}">
                <a16:creationId xmlns:a16="http://schemas.microsoft.com/office/drawing/2014/main" id="{EBF8FE27-5C59-FA7F-EA10-CF44A5F6A7D9}"/>
              </a:ext>
            </a:extLst>
          </p:cNvPr>
          <p:cNvSpPr>
            <a:spLocks noGrp="1"/>
          </p:cNvSpPr>
          <p:nvPr>
            <p:ph type="ftr" sz="quarter" idx="11"/>
          </p:nvPr>
        </p:nvSpPr>
        <p:spPr/>
        <p:txBody>
          <a:bodyPr/>
          <a:lstStyle/>
          <a:p>
            <a:r>
              <a:rPr lang="en-US"/>
              <a:t>Tom Silver - Princeton University - Fall 2025</a:t>
            </a:r>
          </a:p>
        </p:txBody>
      </p:sp>
      <p:sp>
        <p:nvSpPr>
          <p:cNvPr id="5" name="Slide Number Placeholder 4">
            <a:extLst>
              <a:ext uri="{FF2B5EF4-FFF2-40B4-BE49-F238E27FC236}">
                <a16:creationId xmlns:a16="http://schemas.microsoft.com/office/drawing/2014/main" id="{20F1B4CF-2225-D9B4-59DA-0FFC00DC551E}"/>
              </a:ext>
            </a:extLst>
          </p:cNvPr>
          <p:cNvSpPr>
            <a:spLocks noGrp="1"/>
          </p:cNvSpPr>
          <p:nvPr>
            <p:ph type="sldNum" sz="quarter" idx="12"/>
          </p:nvPr>
        </p:nvSpPr>
        <p:spPr/>
        <p:txBody>
          <a:bodyPr/>
          <a:lstStyle/>
          <a:p>
            <a:fld id="{A2060099-932A-9345-A983-616282D95534}" type="slidenum">
              <a:rPr lang="en-US" smtClean="0"/>
              <a:t>74</a:t>
            </a:fld>
            <a:endParaRPr lang="en-US"/>
          </a:p>
        </p:txBody>
      </p:sp>
    </p:spTree>
    <p:extLst>
      <p:ext uri="{BB962C8B-B14F-4D97-AF65-F5344CB8AC3E}">
        <p14:creationId xmlns:p14="http://schemas.microsoft.com/office/powerpoint/2010/main" val="104598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8BC1-EA6B-104C-BF51-DABE14560085}"/>
              </a:ext>
            </a:extLst>
          </p:cNvPr>
          <p:cNvSpPr>
            <a:spLocks noGrp="1"/>
          </p:cNvSpPr>
          <p:nvPr>
            <p:ph type="title"/>
          </p:nvPr>
        </p:nvSpPr>
        <p:spPr/>
        <p:txBody>
          <a:bodyPr/>
          <a:lstStyle/>
          <a:p>
            <a:r>
              <a:rPr lang="en-US" dirty="0"/>
              <a:t>RL Model vs Simulator Access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0C68D-10A8-D945-B898-2CC691DD507D}"/>
                  </a:ext>
                </a:extLst>
              </p:cNvPr>
              <p:cNvSpPr>
                <a:spLocks noGrp="1"/>
              </p:cNvSpPr>
              <p:nvPr>
                <p:ph idx="1"/>
              </p:nvPr>
            </p:nvSpPr>
            <p:spPr>
              <a:xfrm>
                <a:off x="838200" y="1564563"/>
                <a:ext cx="10515600" cy="4351338"/>
              </a:xfrm>
            </p:spPr>
            <p:txBody>
              <a:bodyPr/>
              <a:lstStyle/>
              <a:p>
                <a:r>
                  <a:rPr lang="en-US" dirty="0"/>
                  <a:t>Recall </a:t>
                </a:r>
                <a:r>
                  <a:rPr lang="en-US" i="1" dirty="0"/>
                  <a:t>simulator access</a:t>
                </a:r>
                <a:r>
                  <a:rPr lang="en-US" dirty="0"/>
                  <a:t> to MDP: we can only sample from transition model,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a:t>
                </a:r>
                <a:br>
                  <a:rPr lang="en-US" dirty="0"/>
                </a:br>
                <a:endParaRPr lang="en-US" dirty="0"/>
              </a:p>
              <a:p>
                <a:r>
                  <a:rPr lang="en-US" dirty="0"/>
                  <a:t>RL has this assumption too.</a:t>
                </a:r>
                <a:br>
                  <a:rPr lang="en-US" dirty="0"/>
                </a:br>
                <a:endParaRPr lang="en-US" dirty="0"/>
              </a:p>
            </p:txBody>
          </p:sp>
        </mc:Choice>
        <mc:Fallback xmlns="">
          <p:sp>
            <p:nvSpPr>
              <p:cNvPr id="3" name="Content Placeholder 2">
                <a:extLst>
                  <a:ext uri="{FF2B5EF4-FFF2-40B4-BE49-F238E27FC236}">
                    <a16:creationId xmlns:a16="http://schemas.microsoft.com/office/drawing/2014/main" id="{6BF0C68D-10A8-D945-B898-2CC691DD507D}"/>
                  </a:ext>
                </a:extLst>
              </p:cNvPr>
              <p:cNvSpPr>
                <a:spLocks noGrp="1" noRot="1" noChangeAspect="1" noMove="1" noResize="1" noEditPoints="1" noAdjustHandles="1" noChangeArrowheads="1" noChangeShapeType="1" noTextEdit="1"/>
              </p:cNvSpPr>
              <p:nvPr>
                <p:ph idx="1"/>
              </p:nvPr>
            </p:nvSpPr>
            <p:spPr>
              <a:xfrm>
                <a:off x="838200" y="1564563"/>
                <a:ext cx="10515600" cy="4351338"/>
              </a:xfrm>
              <a:blipFill>
                <a:blip r:embed="rId2"/>
                <a:stretch>
                  <a:fillRect l="-1086" t="-2624"/>
                </a:stretch>
              </a:blipFill>
            </p:spPr>
            <p:txBody>
              <a:bodyPr/>
              <a:lstStyle/>
              <a:p>
                <a:r>
                  <a:rPr lang="en-US">
                    <a:noFill/>
                  </a:rPr>
                  <a:t> </a:t>
                </a:r>
              </a:p>
            </p:txBody>
          </p:sp>
        </mc:Fallback>
      </mc:AlternateContent>
    </p:spTree>
    <p:extLst>
      <p:ext uri="{BB962C8B-B14F-4D97-AF65-F5344CB8AC3E}">
        <p14:creationId xmlns:p14="http://schemas.microsoft.com/office/powerpoint/2010/main" val="428714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8BC1-EA6B-104C-BF51-DABE14560085}"/>
              </a:ext>
            </a:extLst>
          </p:cNvPr>
          <p:cNvSpPr>
            <a:spLocks noGrp="1"/>
          </p:cNvSpPr>
          <p:nvPr>
            <p:ph type="title"/>
          </p:nvPr>
        </p:nvSpPr>
        <p:spPr/>
        <p:txBody>
          <a:bodyPr/>
          <a:lstStyle/>
          <a:p>
            <a:r>
              <a:rPr lang="en-US" dirty="0"/>
              <a:t>RL Model vs Simulator Access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0C68D-10A8-D945-B898-2CC691DD507D}"/>
                  </a:ext>
                </a:extLst>
              </p:cNvPr>
              <p:cNvSpPr>
                <a:spLocks noGrp="1"/>
              </p:cNvSpPr>
              <p:nvPr>
                <p:ph idx="1"/>
              </p:nvPr>
            </p:nvSpPr>
            <p:spPr>
              <a:xfrm>
                <a:off x="838200" y="1564563"/>
                <a:ext cx="10515600" cy="4351338"/>
              </a:xfrm>
            </p:spPr>
            <p:txBody>
              <a:bodyPr/>
              <a:lstStyle/>
              <a:p>
                <a:r>
                  <a:rPr lang="en-US" dirty="0"/>
                  <a:t>Recall </a:t>
                </a:r>
                <a:r>
                  <a:rPr lang="en-US" i="1" dirty="0"/>
                  <a:t>simulator access</a:t>
                </a:r>
                <a:r>
                  <a:rPr lang="en-US" dirty="0"/>
                  <a:t> to MDP: we can only sample from transition model,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a:t>
                </a:r>
                <a:br>
                  <a:rPr lang="en-US" dirty="0"/>
                </a:br>
                <a:endParaRPr lang="en-US" dirty="0"/>
              </a:p>
              <a:p>
                <a:r>
                  <a:rPr lang="en-US" dirty="0"/>
                  <a:t>RL has this assumption too.</a:t>
                </a:r>
                <a:br>
                  <a:rPr lang="en-US" dirty="0"/>
                </a:br>
                <a:endParaRPr lang="en-US" dirty="0"/>
              </a:p>
              <a:p>
                <a:r>
                  <a:rPr lang="en-US" dirty="0"/>
                  <a:t>The main additional assumption: we can’t “choose our own state” with which to query the transition model.</a:t>
                </a:r>
                <a:br>
                  <a:rPr lang="en-US" dirty="0"/>
                </a:br>
                <a:endParaRPr lang="en-US" dirty="0"/>
              </a:p>
              <a:p>
                <a:r>
                  <a:rPr lang="en-US" dirty="0"/>
                  <a:t>We’re just at some current state, we take some action, then get one next state sample, and now that’s our current state.</a:t>
                </a:r>
              </a:p>
            </p:txBody>
          </p:sp>
        </mc:Choice>
        <mc:Fallback xmlns="">
          <p:sp>
            <p:nvSpPr>
              <p:cNvPr id="3" name="Content Placeholder 2">
                <a:extLst>
                  <a:ext uri="{FF2B5EF4-FFF2-40B4-BE49-F238E27FC236}">
                    <a16:creationId xmlns:a16="http://schemas.microsoft.com/office/drawing/2014/main" id="{6BF0C68D-10A8-D945-B898-2CC691DD507D}"/>
                  </a:ext>
                </a:extLst>
              </p:cNvPr>
              <p:cNvSpPr>
                <a:spLocks noGrp="1" noRot="1" noChangeAspect="1" noMove="1" noResize="1" noEditPoints="1" noAdjustHandles="1" noChangeArrowheads="1" noChangeShapeType="1" noTextEdit="1"/>
              </p:cNvSpPr>
              <p:nvPr>
                <p:ph idx="1"/>
              </p:nvPr>
            </p:nvSpPr>
            <p:spPr>
              <a:xfrm>
                <a:off x="838200" y="1564563"/>
                <a:ext cx="10515600" cy="4351338"/>
              </a:xfrm>
              <a:blipFill>
                <a:blip r:embed="rId2"/>
                <a:stretch>
                  <a:fillRect l="-1086" t="-2624" b="-3207"/>
                </a:stretch>
              </a:blipFill>
            </p:spPr>
            <p:txBody>
              <a:bodyPr/>
              <a:lstStyle/>
              <a:p>
                <a:r>
                  <a:rPr lang="en-US">
                    <a:noFill/>
                  </a:rPr>
                  <a:t> </a:t>
                </a:r>
              </a:p>
            </p:txBody>
          </p:sp>
        </mc:Fallback>
      </mc:AlternateContent>
    </p:spTree>
    <p:extLst>
      <p:ext uri="{BB962C8B-B14F-4D97-AF65-F5344CB8AC3E}">
        <p14:creationId xmlns:p14="http://schemas.microsoft.com/office/powerpoint/2010/main" val="3817327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17792</TotalTime>
  <Words>3742</Words>
  <Application>Microsoft Macintosh PowerPoint</Application>
  <PresentationFormat>Widescreen</PresentationFormat>
  <Paragraphs>1401</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Cambria Math</vt:lpstr>
      <vt:lpstr>Century Schoolbook</vt:lpstr>
      <vt:lpstr>Lato</vt:lpstr>
      <vt:lpstr>Office Theme</vt:lpstr>
      <vt:lpstr>Planning and Reinforcement Learning</vt:lpstr>
      <vt:lpstr>Today’s Agenda</vt:lpstr>
      <vt:lpstr>Planning and Reinforcement Learning</vt:lpstr>
      <vt:lpstr>What’s the Connection to RL?</vt:lpstr>
      <vt:lpstr>What’s the Connection to RL?</vt:lpstr>
      <vt:lpstr>What’s the Connection to RL?</vt:lpstr>
      <vt:lpstr>The Basic RL Model*</vt:lpstr>
      <vt:lpstr>RL Model vs Simulator Access</vt:lpstr>
      <vt:lpstr>RL Model vs Simulator Access</vt:lpstr>
      <vt:lpstr>RL Model vs Simulator Access</vt:lpstr>
      <vt:lpstr>An API for “RL Access” to MDPs</vt:lpstr>
      <vt:lpstr>Planning by Reinforcement Learning</vt:lpstr>
      <vt:lpstr>Planning by Reinforcement Learning</vt:lpstr>
      <vt:lpstr>Planning by Reinforcement Learning</vt:lpstr>
      <vt:lpstr>Q-Learning: “Hello World” for RL</vt:lpstr>
      <vt:lpstr>Temporal Difference (TD) Learning</vt:lpstr>
      <vt:lpstr>Temporal Difference (TD) Learning</vt:lpstr>
      <vt:lpstr>Temporal Difference (TD) Learning</vt:lpstr>
      <vt:lpstr>Temporal Difference (TD) Learning</vt:lpstr>
      <vt:lpstr>Temporal Difference (TD) Learning</vt:lpstr>
      <vt:lpstr>Example: Marshmallows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Bellman Backups: The ❤️ of MDP Planning and RL</vt:lpstr>
      <vt:lpstr>Bellman Backups: The ❤️ of MDP Planning and RL</vt:lpstr>
      <vt:lpstr>Bellman Backups: The ❤️ of MDP Planning and RL</vt:lpstr>
      <vt:lpstr>Bellman Backups: The ❤️ of MDP Planning and RL</vt:lpstr>
      <vt:lpstr>Bellman Backups: The ❤️ of MDP Planning and RL</vt:lpstr>
      <vt:lpstr>Bellman Backups: The ❤️ of MDP Planning and RL</vt:lpstr>
      <vt:lpstr>Bellman Backups: The ❤️ of MDP Planning and RL</vt:lpstr>
      <vt:lpstr>Bellman Backups: The ❤️ of MDP Planning and RL</vt:lpstr>
      <vt:lpstr>Bellman Backups: The ❤️ of MDP Planning and RL</vt:lpstr>
      <vt:lpstr>Experience Replay</vt:lpstr>
      <vt:lpstr>Prioritized Experience Replay</vt:lpstr>
      <vt:lpstr>Model-Free vs. Model-Based RL</vt:lpstr>
      <vt:lpstr>MBRL Example: Dyna-Q</vt:lpstr>
      <vt:lpstr>MBRL Example: Dyna-Q</vt:lpstr>
      <vt:lpstr>MBRL Example: Dyna-Q</vt:lpstr>
      <vt:lpstr>Model-Free vs. Model-Based RL</vt:lpstr>
      <vt:lpstr>Today’s Agenda</vt:lpstr>
      <vt:lpstr>Paper Presentations</vt:lpstr>
      <vt:lpstr>Paper Presentations</vt:lpstr>
      <vt:lpstr>Paper Presentations: Expectations and Grading</vt:lpstr>
      <vt:lpstr>Paper Matching</vt:lpstr>
      <vt:lpstr>Pre-Class Paper Reviews</vt:lpstr>
      <vt:lpstr>Final Projects</vt:lpstr>
      <vt:lpstr>Final Projects: Possible Starting Points</vt:lpstr>
      <vt:lpstr>Final Project: Timeline &amp;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Scott Silver</dc:creator>
  <cp:lastModifiedBy>Thomas Scott Silver</cp:lastModifiedBy>
  <cp:revision>648</cp:revision>
  <dcterms:created xsi:type="dcterms:W3CDTF">2021-09-25T14:32:34Z</dcterms:created>
  <dcterms:modified xsi:type="dcterms:W3CDTF">2025-09-17T17:54:02Z</dcterms:modified>
</cp:coreProperties>
</file>