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31" r:id="rId37"/>
    <p:sldId id="368" r:id="rId38"/>
    <p:sldId id="323" r:id="rId39"/>
    <p:sldId id="332" r:id="rId40"/>
    <p:sldId id="329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28" r:id="rId50"/>
    <p:sldId id="341" r:id="rId51"/>
    <p:sldId id="345" r:id="rId52"/>
    <p:sldId id="342" r:id="rId53"/>
    <p:sldId id="343" r:id="rId54"/>
    <p:sldId id="344" r:id="rId55"/>
    <p:sldId id="348" r:id="rId56"/>
    <p:sldId id="351" r:id="rId57"/>
    <p:sldId id="352" r:id="rId58"/>
    <p:sldId id="350" r:id="rId59"/>
    <p:sldId id="349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317"/>
    <a:srgbClr val="E3BAEF"/>
    <a:srgbClr val="CF7BD1"/>
    <a:srgbClr val="F03120"/>
    <a:srgbClr val="2CD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2"/>
    <p:restoredTop sz="94966"/>
  </p:normalViewPr>
  <p:slideViewPr>
    <p:cSldViewPr snapToGrid="0" snapToObjects="1">
      <p:cViewPr varScale="1">
        <p:scale>
          <a:sx n="105" d="100"/>
          <a:sy n="10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B052-F350-6C49-8540-DBABB9517F3C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592C-5757-414F-837F-C7B2A127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8541-33F1-3B43-97A9-16C94C39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8A761-097B-E341-8B36-B14B3F4F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5E97-5409-CD48-9965-2116F00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C778-9AA3-A743-99B8-1D518C3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1A43-8629-1246-9EE4-D603AD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6C65-DDDA-0E4D-A6DC-AE7AB59E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B49E-E508-9B4B-BDEE-6D50697C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9EEA-EA1C-7646-99AC-3A022392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3179-E549-204A-AA81-EEF7C93A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9AD9-97CE-3D48-9E51-A2E4C86A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11BB3-78FF-FC48-914D-4E0987A13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6EC77-646E-214A-BF29-5460744B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0E24-D0B6-504D-BFEC-786D6092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EB5B-1168-A84B-888B-508EA9A3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BEA7-3C35-E842-A920-13A099C4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5705-A638-F34C-A8CC-D32770BF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A4F-A27A-4240-9F19-63D52567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C196-ADC3-714A-8EE6-F8DDB0AF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BFC4-2634-8645-98CC-B1F37E9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8A1C-B0B0-364E-B25F-E9304D84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50F-4324-5C4E-B01B-97021792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E194-D78F-AB4D-84E1-DF0C41F0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B318-2D8A-CD4D-9A10-1B6DAADD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57D9-8B3C-1945-9B15-BDE1EACE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A415-26CC-7449-A8C5-670C3E2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5588-E7DE-8749-874E-4CBE93AF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9E8-84DA-8642-AC0E-46E821448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4C91-5FB0-514F-A5CE-B70E272D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F8BB-3242-FB44-B5FA-ED92CB4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2143-F8CB-9148-8117-188EA7D6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42A7B-B655-7543-A3D9-BB0662A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2902-3371-6B41-928A-89D082EB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BF00-7D13-7E44-8484-E16DCF66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05B1E-F4E3-8A49-A76D-56EF85F0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F031-FF27-5C4E-B3BE-85721869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5255-E64F-B544-8223-503C17EC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1B177-F03E-FB4E-8CBB-5A2FD354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99ED0-35B7-C644-8936-E1E6E4B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9463A-8C96-644D-8C20-E07CA5F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1D63-45D9-724C-88CB-5A43279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16509-221A-A241-9BA0-9D8E24A1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6868-B2F3-9043-8E58-3BEFACC7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FCDBF-BDED-E04F-9D10-4E224048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1E256-0F26-6649-BC1C-B5EB8552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535BB-423B-F440-AEA2-84108E65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0168-BBEF-AA49-BD04-7FDFA84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01F-6C4A-1B4F-82FC-20E4199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7B3C-EBD8-6940-8EBE-2B285B35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908F0-3B92-5848-82FE-FA513F27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FB407-FF9C-6F42-90A7-0E4BC81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ADAF-68F7-D54C-87EF-4232FF46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7F8A-F17F-9E44-84CF-720EABAB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791-61E9-024B-9DAF-CAA2686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D3001-8FF0-C748-8125-A87698C06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5994-0675-0441-AD4A-57E6C815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4F86-981B-E34F-80F1-22076E33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0FBC-1190-0F44-8791-AFD8B5CB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80A9-E691-8F42-9BC2-B971AF1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B1CFC-4019-7A4E-B899-316461D5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B14D-7FD0-4A40-8EB8-6E06B06A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9CE6-0C8F-9842-A391-6243578D6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2A4E-F8A6-8C47-AD5D-E8246414A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7B10-9E66-2F46-881A-E78CF41F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A2060099-932A-9345-A983-616282D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31EF-614D-7C44-A332-3B6DC63E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1713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Planning in Factored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F84F-8776-DB4C-9A17-87C813F0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Tom Silver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Robot Planning Meets Machine Learning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Princeton University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407108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75E612D-CA46-A398-DBE1-08FB9E781551}"/>
              </a:ext>
            </a:extLst>
          </p:cNvPr>
          <p:cNvSpPr/>
          <p:nvPr/>
        </p:nvSpPr>
        <p:spPr>
          <a:xfrm>
            <a:off x="5291262" y="1690688"/>
            <a:ext cx="1592930" cy="1504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61975-B82B-A253-8753-CE466FA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Approach: Graph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9CC3-72DB-2BA5-8F79-CCFDC29F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235D-D632-8618-0783-F6DDD12B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81C693-39DC-0C56-75C7-07A0D7D472C7}"/>
              </a:ext>
            </a:extLst>
          </p:cNvPr>
          <p:cNvGrpSpPr/>
          <p:nvPr/>
        </p:nvGrpSpPr>
        <p:grpSpPr>
          <a:xfrm>
            <a:off x="5527467" y="2044160"/>
            <a:ext cx="1137920" cy="763839"/>
            <a:chOff x="926480" y="2352908"/>
            <a:chExt cx="3589764" cy="21521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D509C-BFEC-9310-1680-46CBD1A44125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49C57-0411-4DE0-C776-1E1A1594031C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128F5D-DFA7-0B8F-9F3F-532288AB2847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5E1D6C-6590-E335-6219-55EE4E0166CC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F4DB46-AB91-BD54-88B6-78865C492A62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A325C5-E6BC-945A-6703-D0BACDE64178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24EF7B-74E8-8B2A-EB8E-F1BB636FF573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275285-7D08-039C-03F2-9269A5109297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2E9D9B7-E28B-EAE3-6D47-AFE45BCA678F}"/>
              </a:ext>
            </a:extLst>
          </p:cNvPr>
          <p:cNvSpPr/>
          <p:nvPr/>
        </p:nvSpPr>
        <p:spPr>
          <a:xfrm>
            <a:off x="2768389" y="4054336"/>
            <a:ext cx="1592930" cy="1504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75B13B-AF25-4A61-6220-4C09B85A75C9}"/>
              </a:ext>
            </a:extLst>
          </p:cNvPr>
          <p:cNvGrpSpPr/>
          <p:nvPr/>
        </p:nvGrpSpPr>
        <p:grpSpPr>
          <a:xfrm>
            <a:off x="3004594" y="4407808"/>
            <a:ext cx="1137920" cy="763839"/>
            <a:chOff x="926480" y="2352908"/>
            <a:chExt cx="3589764" cy="21521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C9320-B2D7-6E9B-2141-ACF2152CA4F3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B6A66A-64A3-6F72-6894-BDEF12BA8C77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A616A-0F5C-C6B2-B7B8-F5AC6B5C6A9F}"/>
                </a:ext>
              </a:extLst>
            </p:cNvPr>
            <p:cNvSpPr/>
            <p:nvPr/>
          </p:nvSpPr>
          <p:spPr>
            <a:xfrm>
              <a:off x="1063828" y="2549564"/>
              <a:ext cx="364273" cy="3651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601172-A1C4-3DD7-A0CB-6450E113A16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E04FE-159C-CBBA-3DED-B171905503B9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D1AF15-9CA4-50F8-60DF-7582B5DAF9B8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D82C0A-1C8E-D10D-EBFC-86B4DBE61BF1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13F034-83DB-6B04-D407-19B5CBEDB60C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E36D9CD-1EAA-8711-EBE1-BB21C28E4BB2}"/>
              </a:ext>
            </a:extLst>
          </p:cNvPr>
          <p:cNvSpPr/>
          <p:nvPr/>
        </p:nvSpPr>
        <p:spPr>
          <a:xfrm>
            <a:off x="5291262" y="4054336"/>
            <a:ext cx="1592930" cy="1504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5052FA-6C6D-FD63-4417-A3AB859FAAB2}"/>
              </a:ext>
            </a:extLst>
          </p:cNvPr>
          <p:cNvGrpSpPr/>
          <p:nvPr/>
        </p:nvGrpSpPr>
        <p:grpSpPr>
          <a:xfrm>
            <a:off x="5527467" y="4407808"/>
            <a:ext cx="1137920" cy="763839"/>
            <a:chOff x="926480" y="2352908"/>
            <a:chExt cx="3589764" cy="21521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010245-9519-F822-7A89-5117F7E7B2D2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37FFC3-C787-71CE-B082-5CF2802A1E77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DBF610-C1A6-58B5-4EA3-A7132C1E73D2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A0709C-C0BE-7023-FED5-FC4116EACDCA}"/>
                </a:ext>
              </a:extLst>
            </p:cNvPr>
            <p:cNvSpPr/>
            <p:nvPr/>
          </p:nvSpPr>
          <p:spPr>
            <a:xfrm>
              <a:off x="1050074" y="2474197"/>
              <a:ext cx="364273" cy="3651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43761F-59A6-0C30-61AA-E29263B57130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E10094-AC39-B87C-E138-AA6DB2120FE2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013134F-B24F-4418-D249-464A7417CD9A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844CBE7-595A-2EFE-AE3F-74E8152837E3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C351EE83-57FF-F39B-EA59-E3BA0AB273BE}"/>
              </a:ext>
            </a:extLst>
          </p:cNvPr>
          <p:cNvSpPr/>
          <p:nvPr/>
        </p:nvSpPr>
        <p:spPr>
          <a:xfrm>
            <a:off x="7814135" y="4054336"/>
            <a:ext cx="1592930" cy="15044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9FE7434-AF46-A4FD-1D4B-A7A938B4D140}"/>
              </a:ext>
            </a:extLst>
          </p:cNvPr>
          <p:cNvGrpSpPr/>
          <p:nvPr/>
        </p:nvGrpSpPr>
        <p:grpSpPr>
          <a:xfrm>
            <a:off x="8050340" y="4407808"/>
            <a:ext cx="1137920" cy="763839"/>
            <a:chOff x="926480" y="2352908"/>
            <a:chExt cx="3589764" cy="215218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A3018B-C96C-12D0-0ABC-F0A3592F91C2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5BDD69-B822-461D-C7EC-8C3AA19E8D35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CC7AC4-A24B-580B-3B98-5E6BC6F183C9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1E0F9F-A1E9-ECCD-A2CD-0F0D6A5610CC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3DDDC7-23FC-F990-65E0-868044E7EA4F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C895C7-7634-A9E0-4D2F-CB57C275A534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6F5FA8-580A-8D6E-0164-11A5FF5EC9BB}"/>
                </a:ext>
              </a:extLst>
            </p:cNvPr>
            <p:cNvSpPr/>
            <p:nvPr/>
          </p:nvSpPr>
          <p:spPr>
            <a:xfrm>
              <a:off x="1070809" y="2463126"/>
              <a:ext cx="364273" cy="3651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48B02D-9570-B059-878B-C8691B568D71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0B9DDF-F47F-2876-E5CC-7B80280F23E8}"/>
              </a:ext>
            </a:extLst>
          </p:cNvPr>
          <p:cNvCxnSpPr>
            <a:cxnSpLocks/>
            <a:stCxn id="15" idx="3"/>
            <a:endCxn id="19" idx="7"/>
          </p:cNvCxnSpPr>
          <p:nvPr/>
        </p:nvCxnSpPr>
        <p:spPr>
          <a:xfrm flipH="1">
            <a:off x="4128040" y="2974841"/>
            <a:ext cx="1396501" cy="1299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0A4271-EB27-ECB0-D68B-1CCBD1D806A7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>
            <a:off x="6087727" y="3195167"/>
            <a:ext cx="0" cy="8591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8E0636-6F82-CBE3-5346-89F5CDA9ABEA}"/>
              </a:ext>
            </a:extLst>
          </p:cNvPr>
          <p:cNvCxnSpPr>
            <a:cxnSpLocks/>
            <a:stCxn id="15" idx="5"/>
            <a:endCxn id="49" idx="1"/>
          </p:cNvCxnSpPr>
          <p:nvPr/>
        </p:nvCxnSpPr>
        <p:spPr>
          <a:xfrm>
            <a:off x="6650913" y="2974841"/>
            <a:ext cx="1396501" cy="1299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4725336-F733-C1EC-6446-250DCE1D0862}"/>
              </a:ext>
            </a:extLst>
          </p:cNvPr>
          <p:cNvSpPr txBox="1"/>
          <p:nvPr/>
        </p:nvSpPr>
        <p:spPr>
          <a:xfrm rot="19014585">
            <a:off x="4193372" y="3198885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DDB4EB-2DD8-ACE2-1EBC-16714C82288A}"/>
              </a:ext>
            </a:extLst>
          </p:cNvPr>
          <p:cNvSpPr txBox="1"/>
          <p:nvPr/>
        </p:nvSpPr>
        <p:spPr>
          <a:xfrm>
            <a:off x="6086264" y="3428653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77"/>
              </a:rPr>
              <a:t>Pick(c)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2E4848-EE62-DD50-B49E-E031F6B327F7}"/>
              </a:ext>
            </a:extLst>
          </p:cNvPr>
          <p:cNvSpPr txBox="1"/>
          <p:nvPr/>
        </p:nvSpPr>
        <p:spPr>
          <a:xfrm rot="2717635">
            <a:off x="6878409" y="321353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77"/>
              </a:rPr>
              <a:t>Pick(d)</a:t>
            </a:r>
          </a:p>
        </p:txBody>
      </p:sp>
    </p:spTree>
    <p:extLst>
      <p:ext uri="{BB962C8B-B14F-4D97-AF65-F5344CB8AC3E}">
        <p14:creationId xmlns:p14="http://schemas.microsoft.com/office/powerpoint/2010/main" val="18860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FC82-C125-39EB-8304-4ADEBA0F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59" y="2566729"/>
            <a:ext cx="3987188" cy="1325563"/>
          </a:xfrm>
        </p:spPr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562606-5AFD-F258-B26A-0FBE8116218F}"/>
              </a:ext>
            </a:extLst>
          </p:cNvPr>
          <p:cNvGrpSpPr/>
          <p:nvPr/>
        </p:nvGrpSpPr>
        <p:grpSpPr>
          <a:xfrm>
            <a:off x="1418506" y="2571893"/>
            <a:ext cx="3266736" cy="2192826"/>
            <a:chOff x="926480" y="2352908"/>
            <a:chExt cx="3589764" cy="21521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B54ACA-4A8F-5CF3-CE2B-0A10C8C43169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F558E0-0764-A26B-709D-1DAD05B945E4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0D5866-7529-36F0-E4FA-2B7AAE718739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CCCA53-D9E4-95EA-DDDD-25CAC0C9BD89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D1DF5B-AD04-8897-73D6-72BE8D7B6B23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E40E1B-348B-0B15-5477-4D77C53645E2}"/>
              </a:ext>
            </a:extLst>
          </p:cNvPr>
          <p:cNvSpPr txBox="1"/>
          <p:nvPr/>
        </p:nvSpPr>
        <p:spPr>
          <a:xfrm>
            <a:off x="1945697" y="1893126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</a:rPr>
              <a:t>Goal: b on a</a:t>
            </a:r>
          </a:p>
        </p:txBody>
      </p:sp>
    </p:spTree>
    <p:extLst>
      <p:ext uri="{BB962C8B-B14F-4D97-AF65-F5344CB8AC3E}">
        <p14:creationId xmlns:p14="http://schemas.microsoft.com/office/powerpoint/2010/main" val="171125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6840655" y="1304373"/>
            <a:ext cx="2053359" cy="2968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6840655" y="1523314"/>
            <a:ext cx="3333655" cy="3183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A6B8CD-665B-08E8-AC78-3DCA274D9E5B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24D5C-0771-62B1-0393-F843C4EA4252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7E612-D195-40A2-4573-7606A3197BA2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A076-F081-0D6F-22F7-7F6374115765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E0D03-66D0-928A-2303-131C4546A6B5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DA346-B3BD-19A2-E738-21E8194FE0CB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9332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6943772" y="2021983"/>
            <a:ext cx="3681298" cy="240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87E8DC-01A0-A646-E74A-E921D18C650B}"/>
              </a:ext>
            </a:extLst>
          </p:cNvPr>
          <p:cNvSpPr/>
          <p:nvPr/>
        </p:nvSpPr>
        <p:spPr>
          <a:xfrm>
            <a:off x="361523" y="554795"/>
            <a:ext cx="271336" cy="256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59418-4CA1-B954-5D75-DABE6F3C31C7}"/>
              </a:ext>
            </a:extLst>
          </p:cNvPr>
          <p:cNvSpPr txBox="1"/>
          <p:nvPr/>
        </p:nvSpPr>
        <p:spPr>
          <a:xfrm>
            <a:off x="155477" y="3956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0)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831DD1CF-84E4-46CA-C174-BD8222A9C19E}"/>
              </a:ext>
            </a:extLst>
          </p:cNvPr>
          <p:cNvSpPr/>
          <p:nvPr/>
        </p:nvSpPr>
        <p:spPr>
          <a:xfrm>
            <a:off x="4034585" y="1896734"/>
            <a:ext cx="2093974" cy="946974"/>
          </a:xfrm>
          <a:prstGeom prst="wedgeRectCallout">
            <a:avLst>
              <a:gd name="adj1" fmla="val 59795"/>
              <a:gd name="adj2" fmla="val -272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For now, let’s say priority = path cost</a:t>
            </a:r>
          </a:p>
        </p:txBody>
      </p:sp>
    </p:spTree>
    <p:extLst>
      <p:ext uri="{BB962C8B-B14F-4D97-AF65-F5344CB8AC3E}">
        <p14:creationId xmlns:p14="http://schemas.microsoft.com/office/powerpoint/2010/main" val="151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6918014" y="2446989"/>
            <a:ext cx="3500994" cy="3090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87E8DC-01A0-A646-E74A-E921D18C650B}"/>
              </a:ext>
            </a:extLst>
          </p:cNvPr>
          <p:cNvSpPr/>
          <p:nvPr/>
        </p:nvSpPr>
        <p:spPr>
          <a:xfrm>
            <a:off x="361523" y="554795"/>
            <a:ext cx="271336" cy="256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59418-4CA1-B954-5D75-DABE6F3C31C7}"/>
              </a:ext>
            </a:extLst>
          </p:cNvPr>
          <p:cNvSpPr txBox="1"/>
          <p:nvPr/>
        </p:nvSpPr>
        <p:spPr>
          <a:xfrm>
            <a:off x="155477" y="3956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5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255617" y="2920420"/>
            <a:ext cx="2038990" cy="2638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422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298648" y="3157088"/>
            <a:ext cx="3319150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6321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298648" y="3598153"/>
            <a:ext cx="3319150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616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A585-7A9E-17B8-9AF2-FBE5B5B4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2A55-70BC-EFB9-BDF7-7909EEFF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Previously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Planning in finite “tabular” state and action spaces</a:t>
            </a:r>
          </a:p>
          <a:p>
            <a:r>
              <a:rPr lang="en-US" dirty="0"/>
              <a:t>Careful treatment of uncertainty in transitions and observations</a:t>
            </a:r>
          </a:p>
          <a:p>
            <a:r>
              <a:rPr lang="en-US" dirty="0"/>
              <a:t>Offline planning and online planning</a:t>
            </a:r>
          </a:p>
          <a:p>
            <a:pPr marL="0" indent="0">
              <a:buNone/>
            </a:pPr>
            <a:r>
              <a:rPr lang="en-US" b="1" u="sng" dirty="0"/>
              <a:t>Now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Planning in finite “</a:t>
            </a:r>
            <a:r>
              <a:rPr lang="en-US" dirty="0">
                <a:solidFill>
                  <a:srgbClr val="FF0000"/>
                </a:solidFill>
              </a:rPr>
              <a:t>factored</a:t>
            </a:r>
            <a:r>
              <a:rPr lang="en-US" dirty="0"/>
              <a:t>” state and action spaces</a:t>
            </a:r>
          </a:p>
          <a:p>
            <a:r>
              <a:rPr lang="en-US" dirty="0">
                <a:solidFill>
                  <a:srgbClr val="FF0000"/>
                </a:solidFill>
              </a:rPr>
              <a:t>No more uncertainty</a:t>
            </a:r>
          </a:p>
          <a:p>
            <a:r>
              <a:rPr lang="en-US" dirty="0">
                <a:solidFill>
                  <a:srgbClr val="FF0000"/>
                </a:solidFill>
              </a:rPr>
              <a:t>Online planning </a:t>
            </a:r>
            <a:r>
              <a:rPr lang="en-US" dirty="0"/>
              <a:t>only</a:t>
            </a:r>
          </a:p>
          <a:p>
            <a:pPr marL="0" indent="0">
              <a:buNone/>
            </a:pPr>
            <a:r>
              <a:rPr lang="en-US" b="1" u="sng" dirty="0"/>
              <a:t>Later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Planning in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state and action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CEF3D-711D-FE41-B35D-0B8DC657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F3838-8E83-16AC-EBC8-F86EA04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6A81AB8F-49A9-5502-5969-99BB6009F625}"/>
              </a:ext>
            </a:extLst>
          </p:cNvPr>
          <p:cNvSpPr/>
          <p:nvPr/>
        </p:nvSpPr>
        <p:spPr>
          <a:xfrm>
            <a:off x="4919144" y="4432059"/>
            <a:ext cx="3951588" cy="896685"/>
          </a:xfrm>
          <a:prstGeom prst="wedgeRectCallout">
            <a:avLst>
              <a:gd name="adj1" fmla="val -56459"/>
              <a:gd name="adj2" fmla="val -286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Our focus turns to leveraging </a:t>
            </a:r>
            <a:r>
              <a:rPr lang="en-US" i="1" dirty="0">
                <a:latin typeface="Lato" panose="020F0502020204030203" pitchFamily="34" charset="77"/>
              </a:rPr>
              <a:t>structure in the problem space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353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298647" y="3824066"/>
            <a:ext cx="3448241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508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320162" y="4060736"/>
            <a:ext cx="2028233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</p:spTree>
    <p:extLst>
      <p:ext uri="{BB962C8B-B14F-4D97-AF65-F5344CB8AC3E}">
        <p14:creationId xmlns:p14="http://schemas.microsoft.com/office/powerpoint/2010/main" val="3550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45506" y="4286647"/>
            <a:ext cx="1355463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2889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45506" y="4534075"/>
            <a:ext cx="2076226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143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45505" y="4770745"/>
            <a:ext cx="3388659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1569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34749" y="5012903"/>
            <a:ext cx="2312894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8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497191" y="3991441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34748" y="5249574"/>
            <a:ext cx="3345627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4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497191" y="3991441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EDCAC8-4098-B08B-39AD-9EA248388DE0}"/>
              </a:ext>
            </a:extLst>
          </p:cNvPr>
          <p:cNvSpPr/>
          <p:nvPr/>
        </p:nvSpPr>
        <p:spPr>
          <a:xfrm>
            <a:off x="7734748" y="5497002"/>
            <a:ext cx="3889508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F1623B-B982-5811-59F5-2321516DD144}"/>
              </a:ext>
            </a:extLst>
          </p:cNvPr>
          <p:cNvSpPr txBox="1"/>
          <p:nvPr/>
        </p:nvSpPr>
        <p:spPr>
          <a:xfrm>
            <a:off x="155477" y="3956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1F7B0C-02B9-1A57-5F00-68204AFB72AA}"/>
              </a:ext>
            </a:extLst>
          </p:cNvPr>
          <p:cNvSpPr/>
          <p:nvPr/>
        </p:nvSpPr>
        <p:spPr>
          <a:xfrm>
            <a:off x="361523" y="554795"/>
            <a:ext cx="271336" cy="2562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7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497191" y="3991441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F1623B-B982-5811-59F5-2321516DD144}"/>
              </a:ext>
            </a:extLst>
          </p:cNvPr>
          <p:cNvSpPr txBox="1"/>
          <p:nvPr/>
        </p:nvSpPr>
        <p:spPr>
          <a:xfrm>
            <a:off x="155477" y="3956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1F7B0C-02B9-1A57-5F00-68204AFB72AA}"/>
              </a:ext>
            </a:extLst>
          </p:cNvPr>
          <p:cNvSpPr/>
          <p:nvPr/>
        </p:nvSpPr>
        <p:spPr>
          <a:xfrm>
            <a:off x="361523" y="554795"/>
            <a:ext cx="271336" cy="2562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320162" y="4060736"/>
            <a:ext cx="2028233" cy="261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90C3EC-9285-7ABD-45D4-F1FB21F393C7}"/>
              </a:ext>
            </a:extLst>
          </p:cNvPr>
          <p:cNvCxnSpPr>
            <a:cxnSpLocks/>
          </p:cNvCxnSpPr>
          <p:nvPr/>
        </p:nvCxnSpPr>
        <p:spPr>
          <a:xfrm>
            <a:off x="3715208" y="3546877"/>
            <a:ext cx="665592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6E0C6B-E429-E78D-BBB2-F247B2402197}"/>
              </a:ext>
            </a:extLst>
          </p:cNvPr>
          <p:cNvSpPr txBox="1"/>
          <p:nvPr/>
        </p:nvSpPr>
        <p:spPr>
          <a:xfrm rot="2802356">
            <a:off x="3736435" y="357422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Pick(c)</a:t>
            </a:r>
          </a:p>
        </p:txBody>
      </p:sp>
    </p:spTree>
    <p:extLst>
      <p:ext uri="{BB962C8B-B14F-4D97-AF65-F5344CB8AC3E}">
        <p14:creationId xmlns:p14="http://schemas.microsoft.com/office/powerpoint/2010/main" val="283847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497191" y="3991441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E00772-E503-6336-BE5A-98210C14690C}"/>
              </a:ext>
            </a:extLst>
          </p:cNvPr>
          <p:cNvSpPr/>
          <p:nvPr/>
        </p:nvSpPr>
        <p:spPr>
          <a:xfrm>
            <a:off x="2355557" y="2262724"/>
            <a:ext cx="1592930" cy="15044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36A2F-D647-ADF9-5F15-F822890E9131}"/>
              </a:ext>
            </a:extLst>
          </p:cNvPr>
          <p:cNvSpPr/>
          <p:nvPr/>
        </p:nvSpPr>
        <p:spPr>
          <a:xfrm>
            <a:off x="2591762" y="2616196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5FC79-7636-B225-9F65-B1F62FFCC034}"/>
              </a:ext>
            </a:extLst>
          </p:cNvPr>
          <p:cNvSpPr/>
          <p:nvPr/>
        </p:nvSpPr>
        <p:spPr>
          <a:xfrm>
            <a:off x="2630940" y="3144551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7A5DFF-1C11-A1C1-E80F-F168E63EBFDE}"/>
              </a:ext>
            </a:extLst>
          </p:cNvPr>
          <p:cNvSpPr/>
          <p:nvPr/>
        </p:nvSpPr>
        <p:spPr>
          <a:xfrm>
            <a:off x="2801201" y="3014964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2C901-F07F-A939-DEA3-1BB4796063C9}"/>
              </a:ext>
            </a:extLst>
          </p:cNvPr>
          <p:cNvSpPr/>
          <p:nvPr/>
        </p:nvSpPr>
        <p:spPr>
          <a:xfrm>
            <a:off x="2801201" y="2885376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3AE2-D69E-6525-4924-A2531C803BC7}"/>
              </a:ext>
            </a:extLst>
          </p:cNvPr>
          <p:cNvSpPr/>
          <p:nvPr/>
        </p:nvSpPr>
        <p:spPr>
          <a:xfrm>
            <a:off x="3111382" y="3014964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8CD13-D52D-0EBA-B5BD-7EE2FBB98258}"/>
              </a:ext>
            </a:extLst>
          </p:cNvPr>
          <p:cNvCxnSpPr>
            <a:cxnSpLocks/>
          </p:cNvCxnSpPr>
          <p:nvPr/>
        </p:nvCxnSpPr>
        <p:spPr>
          <a:xfrm flipH="1">
            <a:off x="1856842" y="3546877"/>
            <a:ext cx="731994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0BF09-577F-A487-99D5-EBA5BB17C033}"/>
              </a:ext>
            </a:extLst>
          </p:cNvPr>
          <p:cNvSpPr txBox="1"/>
          <p:nvPr/>
        </p:nvSpPr>
        <p:spPr>
          <a:xfrm rot="19042204">
            <a:off x="1615041" y="35379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Pick(a)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733396" y="4344913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772574" y="4873268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942835" y="4743681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772434" y="439446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1253016" y="4743681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F1623B-B982-5811-59F5-2321516DD144}"/>
              </a:ext>
            </a:extLst>
          </p:cNvPr>
          <p:cNvSpPr txBox="1"/>
          <p:nvPr/>
        </p:nvSpPr>
        <p:spPr>
          <a:xfrm>
            <a:off x="155477" y="39568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1F7B0C-02B9-1A57-5F00-68204AFB72AA}"/>
              </a:ext>
            </a:extLst>
          </p:cNvPr>
          <p:cNvSpPr/>
          <p:nvPr/>
        </p:nvSpPr>
        <p:spPr>
          <a:xfrm>
            <a:off x="361523" y="554795"/>
            <a:ext cx="271336" cy="2562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685922" y="4293995"/>
            <a:ext cx="3938334" cy="15258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90C3EC-9285-7ABD-45D4-F1FB21F393C7}"/>
              </a:ext>
            </a:extLst>
          </p:cNvPr>
          <p:cNvCxnSpPr>
            <a:cxnSpLocks/>
          </p:cNvCxnSpPr>
          <p:nvPr/>
        </p:nvCxnSpPr>
        <p:spPr>
          <a:xfrm>
            <a:off x="3715208" y="3546877"/>
            <a:ext cx="665592" cy="664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F6E0C6B-E429-E78D-BBB2-F247B2402197}"/>
              </a:ext>
            </a:extLst>
          </p:cNvPr>
          <p:cNvSpPr txBox="1"/>
          <p:nvPr/>
        </p:nvSpPr>
        <p:spPr>
          <a:xfrm rot="2802356">
            <a:off x="3736435" y="357422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Pick(c)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5297DB-6C2C-CA03-7157-BCE17D1A903D}"/>
              </a:ext>
            </a:extLst>
          </p:cNvPr>
          <p:cNvSpPr/>
          <p:nvPr/>
        </p:nvSpPr>
        <p:spPr>
          <a:xfrm>
            <a:off x="4147521" y="3991441"/>
            <a:ext cx="1592930" cy="150447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A3F56F-3975-44D1-9755-4847F19B747A}"/>
              </a:ext>
            </a:extLst>
          </p:cNvPr>
          <p:cNvSpPr/>
          <p:nvPr/>
        </p:nvSpPr>
        <p:spPr>
          <a:xfrm>
            <a:off x="4390762" y="4361762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2EEC70-D17D-AB49-F438-115BBAD3FB18}"/>
              </a:ext>
            </a:extLst>
          </p:cNvPr>
          <p:cNvSpPr/>
          <p:nvPr/>
        </p:nvSpPr>
        <p:spPr>
          <a:xfrm>
            <a:off x="4429940" y="4890117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91E63-4FAE-56FA-8A1B-331E88EDE805}"/>
              </a:ext>
            </a:extLst>
          </p:cNvPr>
          <p:cNvSpPr/>
          <p:nvPr/>
        </p:nvSpPr>
        <p:spPr>
          <a:xfrm>
            <a:off x="4600201" y="4760530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602832-24EE-4143-2954-21C332A8F44B}"/>
              </a:ext>
            </a:extLst>
          </p:cNvPr>
          <p:cNvSpPr/>
          <p:nvPr/>
        </p:nvSpPr>
        <p:spPr>
          <a:xfrm>
            <a:off x="4600201" y="4630941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669150-2800-11C9-B847-FACC411F0BDB}"/>
              </a:ext>
            </a:extLst>
          </p:cNvPr>
          <p:cNvSpPr/>
          <p:nvPr/>
        </p:nvSpPr>
        <p:spPr>
          <a:xfrm>
            <a:off x="4429940" y="440301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1192482" y="395856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1398528" y="554962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98B0-6981-05D3-1797-D40334F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 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9B2A-C708-5FAA-18A4-69EEA9E80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classical planning problem</a:t>
                </a:r>
                <a:r>
                  <a:rPr lang="en-US" dirty="0"/>
                  <a:t> is: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finite state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finite action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initiable action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goal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9B2A-C708-5FAA-18A4-69EEA9E80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E189-4FAC-8597-C83B-855756DB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97D7-F4E4-BC0B-FB8C-8D9F0AA5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BE35252-A152-C27D-413A-9B2462762752}"/>
              </a:ext>
            </a:extLst>
          </p:cNvPr>
          <p:cNvSpPr/>
          <p:nvPr/>
        </p:nvSpPr>
        <p:spPr>
          <a:xfrm>
            <a:off x="6943199" y="4093743"/>
            <a:ext cx="3695870" cy="381135"/>
          </a:xfrm>
          <a:prstGeom prst="wedgeRectCallout">
            <a:avLst>
              <a:gd name="adj1" fmla="val -58352"/>
              <a:gd name="adj2" fmla="val 81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Deterministic! Can be partial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D1B43D4F-37E1-8B45-9C3F-16B10ED55A42}"/>
              </a:ext>
            </a:extLst>
          </p:cNvPr>
          <p:cNvSpPr/>
          <p:nvPr/>
        </p:nvSpPr>
        <p:spPr>
          <a:xfrm>
            <a:off x="6886637" y="4654265"/>
            <a:ext cx="3584359" cy="595473"/>
          </a:xfrm>
          <a:prstGeom prst="wedgeRectCallout">
            <a:avLst>
              <a:gd name="adj1" fmla="val -58501"/>
              <a:gd name="adj2" fmla="val -23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Lower better. Could do rewards instead; just a convention.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FE2A6614-58CD-D6C9-BE89-4166FF0952C0}"/>
              </a:ext>
            </a:extLst>
          </p:cNvPr>
          <p:cNvSpPr/>
          <p:nvPr/>
        </p:nvSpPr>
        <p:spPr>
          <a:xfrm>
            <a:off x="6255495" y="5320889"/>
            <a:ext cx="2986247" cy="506093"/>
          </a:xfrm>
          <a:prstGeom prst="wedgeRectCallout">
            <a:avLst>
              <a:gd name="adj1" fmla="val -57879"/>
              <a:gd name="adj2" fmla="val 1544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Equivalent to a set of states</a:t>
            </a:r>
          </a:p>
        </p:txBody>
      </p:sp>
    </p:spTree>
    <p:extLst>
      <p:ext uri="{BB962C8B-B14F-4D97-AF65-F5344CB8AC3E}">
        <p14:creationId xmlns:p14="http://schemas.microsoft.com/office/powerpoint/2010/main" val="27427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2424680" y="2305956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2660885" y="265942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2700063" y="318778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2870324" y="305819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2699923" y="2708979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3180505" y="305819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299136" y="2917650"/>
            <a:ext cx="3566088" cy="1148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227710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433756" y="567185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2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2424680" y="2305956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2660885" y="265942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2700063" y="318778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2870324" y="305819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2699923" y="2708979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3180505" y="305819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320651" y="4065255"/>
            <a:ext cx="2490323" cy="721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227710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433756" y="567185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55C48A-F3A5-5716-B49C-1AE1A85BCA9F}"/>
              </a:ext>
            </a:extLst>
          </p:cNvPr>
          <p:cNvCxnSpPr>
            <a:cxnSpLocks/>
          </p:cNvCxnSpPr>
          <p:nvPr/>
        </p:nvCxnSpPr>
        <p:spPr>
          <a:xfrm flipH="1">
            <a:off x="1676028" y="3600181"/>
            <a:ext cx="984234" cy="782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2D643-D457-3ADE-7B1C-F388508B893A}"/>
              </a:ext>
            </a:extLst>
          </p:cNvPr>
          <p:cNvSpPr txBox="1"/>
          <p:nvPr/>
        </p:nvSpPr>
        <p:spPr>
          <a:xfrm rot="19246464">
            <a:off x="1452468" y="365365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Place(a,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1B66A-F85A-B2A3-2977-B99DC26B24F4}"/>
              </a:ext>
            </a:extLst>
          </p:cNvPr>
          <p:cNvSpPr/>
          <p:nvPr/>
        </p:nvSpPr>
        <p:spPr>
          <a:xfrm>
            <a:off x="678746" y="4500621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23226-D7C6-A57B-E7FD-9F292C824CB4}"/>
              </a:ext>
            </a:extLst>
          </p:cNvPr>
          <p:cNvSpPr/>
          <p:nvPr/>
        </p:nvSpPr>
        <p:spPr>
          <a:xfrm>
            <a:off x="717924" y="5028976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23210-77D5-B2C6-D2BA-DDF5FFA1B2D1}"/>
              </a:ext>
            </a:extLst>
          </p:cNvPr>
          <p:cNvSpPr/>
          <p:nvPr/>
        </p:nvSpPr>
        <p:spPr>
          <a:xfrm>
            <a:off x="888185" y="4899389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E9E30-2951-6867-0FE0-C06B397D4106}"/>
              </a:ext>
            </a:extLst>
          </p:cNvPr>
          <p:cNvSpPr/>
          <p:nvPr/>
        </p:nvSpPr>
        <p:spPr>
          <a:xfrm>
            <a:off x="888185" y="4769801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91782-3E86-10EF-4E1C-F36FBAF5BBF6}"/>
              </a:ext>
            </a:extLst>
          </p:cNvPr>
          <p:cNvSpPr/>
          <p:nvPr/>
        </p:nvSpPr>
        <p:spPr>
          <a:xfrm>
            <a:off x="1198366" y="4899389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994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2424680" y="2305956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2660885" y="265942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2700063" y="318778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2870324" y="305819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2699923" y="2708979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3180505" y="305819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707163" y="4769801"/>
            <a:ext cx="3394728" cy="2657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227710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433756" y="567185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55C48A-F3A5-5716-B49C-1AE1A85BCA9F}"/>
              </a:ext>
            </a:extLst>
          </p:cNvPr>
          <p:cNvCxnSpPr>
            <a:cxnSpLocks/>
          </p:cNvCxnSpPr>
          <p:nvPr/>
        </p:nvCxnSpPr>
        <p:spPr>
          <a:xfrm flipH="1">
            <a:off x="1676028" y="3600181"/>
            <a:ext cx="984234" cy="782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2D643-D457-3ADE-7B1C-F388508B893A}"/>
              </a:ext>
            </a:extLst>
          </p:cNvPr>
          <p:cNvSpPr txBox="1"/>
          <p:nvPr/>
        </p:nvSpPr>
        <p:spPr>
          <a:xfrm rot="19246464">
            <a:off x="1452468" y="365365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Place(a,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1B66A-F85A-B2A3-2977-B99DC26B24F4}"/>
              </a:ext>
            </a:extLst>
          </p:cNvPr>
          <p:cNvSpPr/>
          <p:nvPr/>
        </p:nvSpPr>
        <p:spPr>
          <a:xfrm>
            <a:off x="678746" y="4500621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23226-D7C6-A57B-E7FD-9F292C824CB4}"/>
              </a:ext>
            </a:extLst>
          </p:cNvPr>
          <p:cNvSpPr/>
          <p:nvPr/>
        </p:nvSpPr>
        <p:spPr>
          <a:xfrm>
            <a:off x="717924" y="5028976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23210-77D5-B2C6-D2BA-DDF5FFA1B2D1}"/>
              </a:ext>
            </a:extLst>
          </p:cNvPr>
          <p:cNvSpPr/>
          <p:nvPr/>
        </p:nvSpPr>
        <p:spPr>
          <a:xfrm>
            <a:off x="888185" y="4899389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E9E30-2951-6867-0FE0-C06B397D4106}"/>
              </a:ext>
            </a:extLst>
          </p:cNvPr>
          <p:cNvSpPr/>
          <p:nvPr/>
        </p:nvSpPr>
        <p:spPr>
          <a:xfrm>
            <a:off x="888185" y="4769801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91782-3E86-10EF-4E1C-F36FBAF5BBF6}"/>
              </a:ext>
            </a:extLst>
          </p:cNvPr>
          <p:cNvSpPr/>
          <p:nvPr/>
        </p:nvSpPr>
        <p:spPr>
          <a:xfrm>
            <a:off x="1198366" y="4899389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A71B0C7B-BD19-EA80-094C-E604CD815B7E}"/>
              </a:ext>
            </a:extLst>
          </p:cNvPr>
          <p:cNvSpPr/>
          <p:nvPr/>
        </p:nvSpPr>
        <p:spPr>
          <a:xfrm>
            <a:off x="3681221" y="4705882"/>
            <a:ext cx="2465474" cy="946974"/>
          </a:xfrm>
          <a:prstGeom prst="wedgeRectCallout">
            <a:avLst>
              <a:gd name="adj1" fmla="val 59795"/>
              <a:gd name="adj2" fmla="val -272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Path cost is 2, which is worse than 0</a:t>
            </a:r>
          </a:p>
        </p:txBody>
      </p:sp>
    </p:spTree>
    <p:extLst>
      <p:ext uri="{BB962C8B-B14F-4D97-AF65-F5344CB8AC3E}">
        <p14:creationId xmlns:p14="http://schemas.microsoft.com/office/powerpoint/2010/main" val="20565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2424680" y="2305956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2660885" y="265942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2700063" y="318778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2870324" y="305819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2699923" y="2708979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3180505" y="305819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297992" y="4070177"/>
            <a:ext cx="4326264" cy="17120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227710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433756" y="567185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EB1E5-02F3-1A6E-1311-73BF9FAA88FE}"/>
              </a:ext>
            </a:extLst>
          </p:cNvPr>
          <p:cNvSpPr txBox="1"/>
          <p:nvPr/>
        </p:nvSpPr>
        <p:spPr>
          <a:xfrm>
            <a:off x="1282156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6A47B4-82D7-1ECB-39D7-D66776D5DB2D}"/>
              </a:ext>
            </a:extLst>
          </p:cNvPr>
          <p:cNvSpPr/>
          <p:nvPr/>
        </p:nvSpPr>
        <p:spPr>
          <a:xfrm>
            <a:off x="1488202" y="567185"/>
            <a:ext cx="271336" cy="256269"/>
          </a:xfrm>
          <a:prstGeom prst="ellipse">
            <a:avLst/>
          </a:prstGeom>
          <a:solidFill>
            <a:srgbClr val="E3B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2E469DC-8D67-325D-C92D-6C956A3D89F3}"/>
              </a:ext>
            </a:extLst>
          </p:cNvPr>
          <p:cNvGrpSpPr/>
          <p:nvPr/>
        </p:nvGrpSpPr>
        <p:grpSpPr>
          <a:xfrm>
            <a:off x="3920290" y="1544269"/>
            <a:ext cx="613899" cy="412085"/>
            <a:chOff x="641495" y="1751786"/>
            <a:chExt cx="1137920" cy="7638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8F2376-4A7B-FF17-3AB9-E3F5CC217556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5FB7E4-4B1F-1AA8-606D-ED13E4FB9093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B13EF9-B97A-6D4B-55D3-6E9725C56CA3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04EEE-AE83-DFEA-60FF-19C0E0685A25}"/>
                </a:ext>
              </a:extLst>
            </p:cNvPr>
            <p:cNvSpPr/>
            <p:nvPr/>
          </p:nvSpPr>
          <p:spPr>
            <a:xfrm>
              <a:off x="1161115" y="2000668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71ABBA-D413-1866-37B3-E332F7E9F7A0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308B33-61C8-FBED-56E5-7C3A56A896A5}"/>
              </a:ext>
            </a:extLst>
          </p:cNvPr>
          <p:cNvCxnSpPr/>
          <p:nvPr/>
        </p:nvCxnSpPr>
        <p:spPr>
          <a:xfrm>
            <a:off x="4611305" y="1750311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A65A6EC-F4CE-2799-E5BC-5C56EDE823BC}"/>
              </a:ext>
            </a:extLst>
          </p:cNvPr>
          <p:cNvSpPr txBox="1"/>
          <p:nvPr/>
        </p:nvSpPr>
        <p:spPr>
          <a:xfrm>
            <a:off x="4775590" y="1542403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50B4C94-6654-E52F-416F-80A5702DFEB9}"/>
              </a:ext>
            </a:extLst>
          </p:cNvPr>
          <p:cNvSpPr/>
          <p:nvPr/>
        </p:nvSpPr>
        <p:spPr>
          <a:xfrm>
            <a:off x="2424680" y="4561491"/>
            <a:ext cx="1592930" cy="1504479"/>
          </a:xfrm>
          <a:prstGeom prst="ellipse">
            <a:avLst/>
          </a:prstGeom>
          <a:solidFill>
            <a:srgbClr val="E3B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D20153-E796-512B-D353-56C1B029658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221145" y="3810435"/>
            <a:ext cx="0" cy="751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602D378-BDEB-9026-6322-271C777DCC24}"/>
              </a:ext>
            </a:extLst>
          </p:cNvPr>
          <p:cNvSpPr txBox="1"/>
          <p:nvPr/>
        </p:nvSpPr>
        <p:spPr>
          <a:xfrm>
            <a:off x="2020124" y="398965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Place(a, c)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A6477E-CF98-C90F-6A27-41BA283386CD}"/>
              </a:ext>
            </a:extLst>
          </p:cNvPr>
          <p:cNvSpPr/>
          <p:nvPr/>
        </p:nvSpPr>
        <p:spPr>
          <a:xfrm>
            <a:off x="2660885" y="4914964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DCE886-3A97-C4CB-FF22-500AE6911332}"/>
              </a:ext>
            </a:extLst>
          </p:cNvPr>
          <p:cNvSpPr/>
          <p:nvPr/>
        </p:nvSpPr>
        <p:spPr>
          <a:xfrm>
            <a:off x="2700063" y="5443319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A96C58-2CB6-FF2F-0544-C0E35AB315DD}"/>
              </a:ext>
            </a:extLst>
          </p:cNvPr>
          <p:cNvSpPr/>
          <p:nvPr/>
        </p:nvSpPr>
        <p:spPr>
          <a:xfrm>
            <a:off x="2870324" y="5313732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12B669-2733-D03C-22DC-98BAE4B79025}"/>
              </a:ext>
            </a:extLst>
          </p:cNvPr>
          <p:cNvSpPr/>
          <p:nvPr/>
        </p:nvSpPr>
        <p:spPr>
          <a:xfrm>
            <a:off x="3180505" y="5184143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CEAA4-8145-05B8-F4F1-D040810739B1}"/>
              </a:ext>
            </a:extLst>
          </p:cNvPr>
          <p:cNvSpPr/>
          <p:nvPr/>
        </p:nvSpPr>
        <p:spPr>
          <a:xfrm>
            <a:off x="3180505" y="5313732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517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3D52EDB3-DABC-E2F0-54B0-E80E13470DA2}"/>
              </a:ext>
            </a:extLst>
          </p:cNvPr>
          <p:cNvSpPr/>
          <p:nvPr/>
        </p:nvSpPr>
        <p:spPr>
          <a:xfrm>
            <a:off x="2424680" y="4561491"/>
            <a:ext cx="1592930" cy="1504479"/>
          </a:xfrm>
          <a:prstGeom prst="ellipse">
            <a:avLst/>
          </a:prstGeom>
          <a:solidFill>
            <a:srgbClr val="E3B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7E01C9-929F-B242-3331-F412D62A8481}"/>
              </a:ext>
            </a:extLst>
          </p:cNvPr>
          <p:cNvSpPr/>
          <p:nvPr/>
        </p:nvSpPr>
        <p:spPr>
          <a:xfrm>
            <a:off x="2424680" y="2305956"/>
            <a:ext cx="1592930" cy="15044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BBB29-75B0-0D45-CDAC-A810E938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6292-CB64-83E5-1357-A7897B8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D36B13-68C9-CA2C-5130-141370C9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456" y="204094"/>
            <a:ext cx="5257800" cy="6050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472D5-FF69-1CEC-C722-009682BAE033}"/>
              </a:ext>
            </a:extLst>
          </p:cNvPr>
          <p:cNvSpPr txBox="1"/>
          <p:nvPr/>
        </p:nvSpPr>
        <p:spPr>
          <a:xfrm>
            <a:off x="202132" y="1540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0D8F4-E23A-1800-57D4-03AC0C396EA1}"/>
              </a:ext>
            </a:extLst>
          </p:cNvPr>
          <p:cNvSpPr/>
          <p:nvPr/>
        </p:nvSpPr>
        <p:spPr>
          <a:xfrm>
            <a:off x="202132" y="154004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13192-4966-A994-00D3-379FA861980F}"/>
              </a:ext>
            </a:extLst>
          </p:cNvPr>
          <p:cNvSpPr txBox="1"/>
          <p:nvPr/>
        </p:nvSpPr>
        <p:spPr>
          <a:xfrm>
            <a:off x="202132" y="118066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bestPathCost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5122A8-A58F-94E1-FAB5-694B970C707A}"/>
              </a:ext>
            </a:extLst>
          </p:cNvPr>
          <p:cNvSpPr/>
          <p:nvPr/>
        </p:nvSpPr>
        <p:spPr>
          <a:xfrm>
            <a:off x="202132" y="1180669"/>
            <a:ext cx="5688530" cy="93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6840C-6B5E-E8CC-B70F-8D3A9E50FA1E}"/>
              </a:ext>
            </a:extLst>
          </p:cNvPr>
          <p:cNvGrpSpPr/>
          <p:nvPr/>
        </p:nvGrpSpPr>
        <p:grpSpPr>
          <a:xfrm>
            <a:off x="367291" y="1548598"/>
            <a:ext cx="613899" cy="412085"/>
            <a:chOff x="641495" y="1751786"/>
            <a:chExt cx="1137920" cy="7638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82700D-FA54-CED1-B021-B7B65EB009FC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33A4C5-6FE4-762C-7A4B-B77B79DEE8A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906A8-3D11-2E51-A597-4DF3BF0D8022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4D64B7-BEB2-7A42-86DC-75D33FDC1364}"/>
                </a:ext>
              </a:extLst>
            </p:cNvPr>
            <p:cNvSpPr/>
            <p:nvPr/>
          </p:nvSpPr>
          <p:spPr>
            <a:xfrm>
              <a:off x="850935" y="1999552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996C6-09A9-46A0-C1DE-7BA7D5106751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FC61E-421C-2796-1622-64139B6CF294}"/>
              </a:ext>
            </a:extLst>
          </p:cNvPr>
          <p:cNvCxnSpPr/>
          <p:nvPr/>
        </p:nvCxnSpPr>
        <p:spPr>
          <a:xfrm>
            <a:off x="1058306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696B7-4255-58C8-8034-112A5927A610}"/>
              </a:ext>
            </a:extLst>
          </p:cNvPr>
          <p:cNvSpPr txBox="1"/>
          <p:nvPr/>
        </p:nvSpPr>
        <p:spPr>
          <a:xfrm>
            <a:off x="1222591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15C55B-1C8E-D740-EA59-B5E31E7F42E9}"/>
              </a:ext>
            </a:extLst>
          </p:cNvPr>
          <p:cNvSpPr/>
          <p:nvPr/>
        </p:nvSpPr>
        <p:spPr>
          <a:xfrm>
            <a:off x="2660885" y="265942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532DF-E6BC-DA19-0D0D-5F43008D3EFB}"/>
              </a:ext>
            </a:extLst>
          </p:cNvPr>
          <p:cNvSpPr/>
          <p:nvPr/>
        </p:nvSpPr>
        <p:spPr>
          <a:xfrm>
            <a:off x="2700063" y="318778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4FC2F-6126-2C42-AC34-50943CFFC7E6}"/>
              </a:ext>
            </a:extLst>
          </p:cNvPr>
          <p:cNvSpPr/>
          <p:nvPr/>
        </p:nvSpPr>
        <p:spPr>
          <a:xfrm>
            <a:off x="2870324" y="305819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2D4B5-A434-8CDF-3235-A59E73E594D2}"/>
              </a:ext>
            </a:extLst>
          </p:cNvPr>
          <p:cNvSpPr/>
          <p:nvPr/>
        </p:nvSpPr>
        <p:spPr>
          <a:xfrm>
            <a:off x="2699923" y="2708979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ED9F8-88CB-2942-E353-88B756AD038D}"/>
              </a:ext>
            </a:extLst>
          </p:cNvPr>
          <p:cNvSpPr/>
          <p:nvPr/>
        </p:nvSpPr>
        <p:spPr>
          <a:xfrm>
            <a:off x="3180505" y="305819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742CA-8A0A-0D0D-B784-B273E3D4567A}"/>
              </a:ext>
            </a:extLst>
          </p:cNvPr>
          <p:cNvGrpSpPr/>
          <p:nvPr/>
        </p:nvGrpSpPr>
        <p:grpSpPr>
          <a:xfrm>
            <a:off x="1563037" y="1548598"/>
            <a:ext cx="613899" cy="412085"/>
            <a:chOff x="641495" y="1751786"/>
            <a:chExt cx="1137920" cy="7638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C04871-58FF-A92D-1FD2-B35172E58D1A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D736A9-2498-2F9F-6DF1-2A4E9CFB906C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46F4A3-3628-9359-A9E1-DFB3AC8C96E6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139D4-FEE2-65B0-E6E5-A45DE88F03F0}"/>
                </a:ext>
              </a:extLst>
            </p:cNvPr>
            <p:cNvSpPr/>
            <p:nvPr/>
          </p:nvSpPr>
          <p:spPr>
            <a:xfrm>
              <a:off x="680533" y="1801337"/>
              <a:ext cx="115471" cy="1295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2C3A-36E5-D094-24E8-AEDC480D2716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3CC2AD-12AD-1DA4-056F-37E047C510F1}"/>
              </a:ext>
            </a:extLst>
          </p:cNvPr>
          <p:cNvCxnSpPr/>
          <p:nvPr/>
        </p:nvCxnSpPr>
        <p:spPr>
          <a:xfrm>
            <a:off x="2254052" y="1754640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ED14A2-ADF2-2BB8-DA31-CD3B0FDFF8DB}"/>
              </a:ext>
            </a:extLst>
          </p:cNvPr>
          <p:cNvSpPr txBox="1"/>
          <p:nvPr/>
        </p:nvSpPr>
        <p:spPr>
          <a:xfrm>
            <a:off x="2418337" y="1546732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30BDD-8DEE-D727-7AA7-90C782A38485}"/>
              </a:ext>
            </a:extLst>
          </p:cNvPr>
          <p:cNvSpPr/>
          <p:nvPr/>
        </p:nvSpPr>
        <p:spPr>
          <a:xfrm>
            <a:off x="7297992" y="4070177"/>
            <a:ext cx="4326264" cy="17120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4012E-F445-034A-1F9D-ED1E8F8C824C}"/>
              </a:ext>
            </a:extLst>
          </p:cNvPr>
          <p:cNvSpPr txBox="1"/>
          <p:nvPr/>
        </p:nvSpPr>
        <p:spPr>
          <a:xfrm>
            <a:off x="227710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1)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C20D3-14DC-B633-7AA6-2FAA9B719EFA}"/>
              </a:ext>
            </a:extLst>
          </p:cNvPr>
          <p:cNvSpPr/>
          <p:nvPr/>
        </p:nvSpPr>
        <p:spPr>
          <a:xfrm>
            <a:off x="433756" y="567185"/>
            <a:ext cx="271336" cy="256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D3D50F-52A8-C107-7FB8-B6372561F3E1}"/>
              </a:ext>
            </a:extLst>
          </p:cNvPr>
          <p:cNvGrpSpPr/>
          <p:nvPr/>
        </p:nvGrpSpPr>
        <p:grpSpPr>
          <a:xfrm>
            <a:off x="2753680" y="1546135"/>
            <a:ext cx="613899" cy="412085"/>
            <a:chOff x="641495" y="1751786"/>
            <a:chExt cx="1137920" cy="7638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16292B-2170-5F19-1BC6-5C2998B22E18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07A578-4967-3435-C7F0-87B63B966C22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0FF554-62EC-A842-257D-301BCF3D0930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73DDA0-6B1F-2E48-ACCE-5FB173944211}"/>
                </a:ext>
              </a:extLst>
            </p:cNvPr>
            <p:cNvSpPr/>
            <p:nvPr/>
          </p:nvSpPr>
          <p:spPr>
            <a:xfrm>
              <a:off x="851263" y="2013149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F6F63C-CBC0-1827-C9B9-85933CC72E04}"/>
                </a:ext>
              </a:extLst>
            </p:cNvPr>
            <p:cNvSpPr/>
            <p:nvPr/>
          </p:nvSpPr>
          <p:spPr>
            <a:xfrm>
              <a:off x="682973" y="1795336"/>
              <a:ext cx="115472" cy="1295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BE4CFF-8220-2536-0D2E-4FB866F97BD1}"/>
              </a:ext>
            </a:extLst>
          </p:cNvPr>
          <p:cNvCxnSpPr/>
          <p:nvPr/>
        </p:nvCxnSpPr>
        <p:spPr>
          <a:xfrm>
            <a:off x="3444695" y="1752177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34E3E2-1738-24BC-D568-2E1969CA0751}"/>
              </a:ext>
            </a:extLst>
          </p:cNvPr>
          <p:cNvSpPr txBox="1"/>
          <p:nvPr/>
        </p:nvSpPr>
        <p:spPr>
          <a:xfrm>
            <a:off x="3608980" y="1544269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160A86-3F1C-72D3-3B48-8D983F93822A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3221145" y="3810435"/>
            <a:ext cx="0" cy="751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13E15E-C008-300E-6A2E-40F6E155F360}"/>
              </a:ext>
            </a:extLst>
          </p:cNvPr>
          <p:cNvSpPr txBox="1"/>
          <p:nvPr/>
        </p:nvSpPr>
        <p:spPr>
          <a:xfrm>
            <a:off x="2020124" y="398965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Place(a, 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419C6-E8B2-FF19-AE8C-817399404946}"/>
              </a:ext>
            </a:extLst>
          </p:cNvPr>
          <p:cNvSpPr/>
          <p:nvPr/>
        </p:nvSpPr>
        <p:spPr>
          <a:xfrm>
            <a:off x="2660885" y="4914964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239AF4-1FD7-1F3F-3239-DEA0D8AF0B0E}"/>
              </a:ext>
            </a:extLst>
          </p:cNvPr>
          <p:cNvSpPr/>
          <p:nvPr/>
        </p:nvSpPr>
        <p:spPr>
          <a:xfrm>
            <a:off x="2700063" y="5443319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224C1E-ADBF-E5BB-543F-6D1FE824BA7D}"/>
              </a:ext>
            </a:extLst>
          </p:cNvPr>
          <p:cNvSpPr/>
          <p:nvPr/>
        </p:nvSpPr>
        <p:spPr>
          <a:xfrm>
            <a:off x="2870324" y="5313732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0B1181-DF5A-B7DF-38BE-8310D22DEECC}"/>
              </a:ext>
            </a:extLst>
          </p:cNvPr>
          <p:cNvSpPr/>
          <p:nvPr/>
        </p:nvSpPr>
        <p:spPr>
          <a:xfrm>
            <a:off x="3180505" y="5184143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B2C4C4-DC0D-8B0F-58F7-2B04565598A6}"/>
              </a:ext>
            </a:extLst>
          </p:cNvPr>
          <p:cNvSpPr/>
          <p:nvPr/>
        </p:nvSpPr>
        <p:spPr>
          <a:xfrm>
            <a:off x="3180505" y="5313732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EB1E5-02F3-1A6E-1311-73BF9FAA88FE}"/>
              </a:ext>
            </a:extLst>
          </p:cNvPr>
          <p:cNvSpPr txBox="1"/>
          <p:nvPr/>
        </p:nvSpPr>
        <p:spPr>
          <a:xfrm>
            <a:off x="1282156" y="40807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2)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6A47B4-82D7-1ECB-39D7-D66776D5DB2D}"/>
              </a:ext>
            </a:extLst>
          </p:cNvPr>
          <p:cNvSpPr/>
          <p:nvPr/>
        </p:nvSpPr>
        <p:spPr>
          <a:xfrm>
            <a:off x="1488202" y="567185"/>
            <a:ext cx="271336" cy="256269"/>
          </a:xfrm>
          <a:prstGeom prst="ellipse">
            <a:avLst/>
          </a:prstGeom>
          <a:solidFill>
            <a:srgbClr val="E3B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2E469DC-8D67-325D-C92D-6C956A3D89F3}"/>
              </a:ext>
            </a:extLst>
          </p:cNvPr>
          <p:cNvGrpSpPr/>
          <p:nvPr/>
        </p:nvGrpSpPr>
        <p:grpSpPr>
          <a:xfrm>
            <a:off x="3920290" y="1544269"/>
            <a:ext cx="613899" cy="412085"/>
            <a:chOff x="641495" y="1751786"/>
            <a:chExt cx="1137920" cy="7638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8F2376-4A7B-FF17-3AB9-E3F5CC217556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5FB7E4-4B1F-1AA8-606D-ED13E4FB9093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B13EF9-B97A-6D4B-55D3-6E9725C56CA3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04EEE-AE83-DFEA-60FF-19C0E0685A25}"/>
                </a:ext>
              </a:extLst>
            </p:cNvPr>
            <p:cNvSpPr/>
            <p:nvPr/>
          </p:nvSpPr>
          <p:spPr>
            <a:xfrm>
              <a:off x="1161115" y="2000668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71ABBA-D413-1866-37B3-E332F7E9F7A0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308B33-61C8-FBED-56E5-7C3A56A896A5}"/>
              </a:ext>
            </a:extLst>
          </p:cNvPr>
          <p:cNvCxnSpPr/>
          <p:nvPr/>
        </p:nvCxnSpPr>
        <p:spPr>
          <a:xfrm>
            <a:off x="4611305" y="1750311"/>
            <a:ext cx="19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A65A6EC-F4CE-2799-E5BC-5C56EDE823BC}"/>
              </a:ext>
            </a:extLst>
          </p:cNvPr>
          <p:cNvSpPr txBox="1"/>
          <p:nvPr/>
        </p:nvSpPr>
        <p:spPr>
          <a:xfrm>
            <a:off x="4775590" y="1542403"/>
            <a:ext cx="29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F46FD1-0F1D-7ED9-191D-536EDC6F26C4}"/>
              </a:ext>
            </a:extLst>
          </p:cNvPr>
          <p:cNvCxnSpPr>
            <a:cxnSpLocks/>
            <a:stCxn id="39" idx="5"/>
            <a:endCxn id="23" idx="0"/>
          </p:cNvCxnSpPr>
          <p:nvPr/>
        </p:nvCxnSpPr>
        <p:spPr>
          <a:xfrm>
            <a:off x="3784331" y="3590109"/>
            <a:ext cx="1407702" cy="9713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74019FC-2B66-B5C8-44A4-DA2639D656FD}"/>
              </a:ext>
            </a:extLst>
          </p:cNvPr>
          <p:cNvSpPr/>
          <p:nvPr/>
        </p:nvSpPr>
        <p:spPr>
          <a:xfrm>
            <a:off x="4395568" y="4561491"/>
            <a:ext cx="1592930" cy="1504479"/>
          </a:xfrm>
          <a:prstGeom prst="ellipse">
            <a:avLst/>
          </a:prstGeom>
          <a:solidFill>
            <a:srgbClr val="954317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4BB07-B7BB-B2DD-03F8-7788D7C00DCE}"/>
              </a:ext>
            </a:extLst>
          </p:cNvPr>
          <p:cNvSpPr txBox="1"/>
          <p:nvPr/>
        </p:nvSpPr>
        <p:spPr>
          <a:xfrm rot="2096126">
            <a:off x="3802134" y="3768270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ato" panose="020F0502020204030203" pitchFamily="34" charset="77"/>
              </a:rPr>
              <a:t>PlaceOnTable(a)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31E0E7-C851-19F0-F897-EB0AA79B5749}"/>
              </a:ext>
            </a:extLst>
          </p:cNvPr>
          <p:cNvSpPr/>
          <p:nvPr/>
        </p:nvSpPr>
        <p:spPr>
          <a:xfrm>
            <a:off x="4633655" y="4943648"/>
            <a:ext cx="1137920" cy="7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ADB256-B367-05E9-6EB3-E1F0BAF0824F}"/>
              </a:ext>
            </a:extLst>
          </p:cNvPr>
          <p:cNvSpPr/>
          <p:nvPr/>
        </p:nvSpPr>
        <p:spPr>
          <a:xfrm>
            <a:off x="4672833" y="5472003"/>
            <a:ext cx="1039239" cy="1503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9766E9-649A-517F-5549-F5228B41691C}"/>
              </a:ext>
            </a:extLst>
          </p:cNvPr>
          <p:cNvSpPr/>
          <p:nvPr/>
        </p:nvSpPr>
        <p:spPr>
          <a:xfrm>
            <a:off x="4843094" y="5342416"/>
            <a:ext cx="115471" cy="12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B3BFB2-2B04-6BA4-9740-776214322293}"/>
              </a:ext>
            </a:extLst>
          </p:cNvPr>
          <p:cNvSpPr/>
          <p:nvPr/>
        </p:nvSpPr>
        <p:spPr>
          <a:xfrm>
            <a:off x="5432673" y="5339694"/>
            <a:ext cx="115471" cy="129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50AD79-2C42-A4C9-1239-45118665AB3F}"/>
              </a:ext>
            </a:extLst>
          </p:cNvPr>
          <p:cNvSpPr/>
          <p:nvPr/>
        </p:nvSpPr>
        <p:spPr>
          <a:xfrm>
            <a:off x="5153275" y="5342416"/>
            <a:ext cx="115471" cy="129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D63657-9548-88E6-D87C-828673376F3F}"/>
              </a:ext>
            </a:extLst>
          </p:cNvPr>
          <p:cNvGrpSpPr/>
          <p:nvPr/>
        </p:nvGrpSpPr>
        <p:grpSpPr>
          <a:xfrm>
            <a:off x="5102526" y="1524186"/>
            <a:ext cx="613899" cy="412085"/>
            <a:chOff x="641495" y="1751786"/>
            <a:chExt cx="1137920" cy="7638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000223C-010C-51EE-398C-BAFAE99093AB}"/>
                </a:ext>
              </a:extLst>
            </p:cNvPr>
            <p:cNvSpPr/>
            <p:nvPr/>
          </p:nvSpPr>
          <p:spPr>
            <a:xfrm>
              <a:off x="641495" y="1751786"/>
              <a:ext cx="1137920" cy="763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B77146-8FB2-E08B-3D5A-BDCCC6D15848}"/>
                </a:ext>
              </a:extLst>
            </p:cNvPr>
            <p:cNvSpPr/>
            <p:nvPr/>
          </p:nvSpPr>
          <p:spPr>
            <a:xfrm>
              <a:off x="680673" y="2280141"/>
              <a:ext cx="1039239" cy="150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676AE5C-5EEA-7B76-6074-3A5453FFEA6B}"/>
                </a:ext>
              </a:extLst>
            </p:cNvPr>
            <p:cNvSpPr/>
            <p:nvPr/>
          </p:nvSpPr>
          <p:spPr>
            <a:xfrm>
              <a:off x="850934" y="2150554"/>
              <a:ext cx="115471" cy="1295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B365B6-E1DE-9E62-917B-BA5A0DADF0B0}"/>
                </a:ext>
              </a:extLst>
            </p:cNvPr>
            <p:cNvSpPr/>
            <p:nvPr/>
          </p:nvSpPr>
          <p:spPr>
            <a:xfrm>
              <a:off x="1448014" y="2138276"/>
              <a:ext cx="115472" cy="1295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4AF767-ED53-0361-DA96-FBBBEA5D2764}"/>
                </a:ext>
              </a:extLst>
            </p:cNvPr>
            <p:cNvSpPr/>
            <p:nvPr/>
          </p:nvSpPr>
          <p:spPr>
            <a:xfrm>
              <a:off x="1161115" y="2150554"/>
              <a:ext cx="115471" cy="1295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EECC98-BA23-2852-73AF-E251E371323D}"/>
              </a:ext>
            </a:extLst>
          </p:cNvPr>
          <p:cNvCxnSpPr>
            <a:cxnSpLocks/>
          </p:cNvCxnSpPr>
          <p:nvPr/>
        </p:nvCxnSpPr>
        <p:spPr>
          <a:xfrm>
            <a:off x="5741688" y="1757050"/>
            <a:ext cx="13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330CD02-5B82-88E3-23F9-1CFFEC1E23CC}"/>
              </a:ext>
            </a:extLst>
          </p:cNvPr>
          <p:cNvSpPr txBox="1"/>
          <p:nvPr/>
        </p:nvSpPr>
        <p:spPr>
          <a:xfrm>
            <a:off x="2355109" y="397843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, 2)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0D6D0CB-DAAD-1A63-FBC8-8B690BF4C929}"/>
              </a:ext>
            </a:extLst>
          </p:cNvPr>
          <p:cNvSpPr/>
          <p:nvPr/>
        </p:nvSpPr>
        <p:spPr>
          <a:xfrm>
            <a:off x="2561155" y="556949"/>
            <a:ext cx="271336" cy="256269"/>
          </a:xfrm>
          <a:prstGeom prst="ellipse">
            <a:avLst/>
          </a:prstGeom>
          <a:solidFill>
            <a:srgbClr val="9543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in MDP land, we can define value functions: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0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70058" b="-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3F9441FA-20CF-5F70-3751-C620518D90A5}"/>
              </a:ext>
            </a:extLst>
          </p:cNvPr>
          <p:cNvSpPr/>
          <p:nvPr/>
        </p:nvSpPr>
        <p:spPr>
          <a:xfrm>
            <a:off x="970176" y="4001294"/>
            <a:ext cx="2498888" cy="946974"/>
          </a:xfrm>
          <a:prstGeom prst="wedgeRectCallout">
            <a:avLst>
              <a:gd name="adj1" fmla="val 21560"/>
              <a:gd name="adj2" fmla="val -740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“Cost-to-go”</a:t>
            </a:r>
          </a:p>
        </p:txBody>
      </p:sp>
    </p:spTree>
    <p:extLst>
      <p:ext uri="{BB962C8B-B14F-4D97-AF65-F5344CB8AC3E}">
        <p14:creationId xmlns:p14="http://schemas.microsoft.com/office/powerpoint/2010/main" val="29650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Value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in MDP land, we can define value functions: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0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heuristic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approximate value function.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70058" b="-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B604DF1-3611-C344-061A-E9AFE3004820}"/>
              </a:ext>
            </a:extLst>
          </p:cNvPr>
          <p:cNvSpPr/>
          <p:nvPr/>
        </p:nvSpPr>
        <p:spPr>
          <a:xfrm>
            <a:off x="1658333" y="5368178"/>
            <a:ext cx="2465474" cy="598986"/>
          </a:xfrm>
          <a:prstGeom prst="wedgeRectCallout">
            <a:avLst>
              <a:gd name="adj1" fmla="val -23558"/>
              <a:gd name="adj2" fmla="val -7088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Same as MDP land</a:t>
            </a:r>
          </a:p>
        </p:txBody>
      </p:sp>
    </p:spTree>
    <p:extLst>
      <p:ext uri="{BB962C8B-B14F-4D97-AF65-F5344CB8AC3E}">
        <p14:creationId xmlns:p14="http://schemas.microsoft.com/office/powerpoint/2010/main" val="30843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Value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 in MDP land, we can define value functions: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0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eqAr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heuristic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approximate value function. </a:t>
                </a:r>
              </a:p>
              <a:p>
                <a:pPr marL="0" indent="0">
                  <a:buNone/>
                </a:pPr>
                <a:r>
                  <a:rPr lang="en-US" dirty="0"/>
                  <a:t>A heuristic is </a:t>
                </a:r>
                <a:r>
                  <a:rPr lang="en-US" b="1" dirty="0"/>
                  <a:t>admissible</a:t>
                </a:r>
                <a:r>
                  <a:rPr lang="en-US" dirty="0"/>
                  <a:t> if it never overestimates the cost-to-go:</a:t>
                </a:r>
              </a:p>
              <a:p>
                <a:pPr marL="0" indent="0" algn="ctr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70058" b="-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FA9C-0A66-5AE0-95E7-214757E0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 Variations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D3573-D693-CC0D-647D-4F2D451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F7F4A-A951-3CCB-4380-75547036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FE1445-8F93-6A3D-1937-63B482EC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17863"/>
              </p:ext>
            </p:extLst>
          </p:nvPr>
        </p:nvGraphicFramePr>
        <p:xfrm>
          <a:off x="976196" y="1690688"/>
          <a:ext cx="10377604" cy="4081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9173">
                  <a:extLst>
                    <a:ext uri="{9D8B030D-6E8A-4147-A177-3AD203B41FA5}">
                      <a16:colId xmlns:a16="http://schemas.microsoft.com/office/drawing/2014/main" val="872323440"/>
                    </a:ext>
                  </a:extLst>
                </a:gridCol>
                <a:gridCol w="2498103">
                  <a:extLst>
                    <a:ext uri="{9D8B030D-6E8A-4147-A177-3AD203B41FA5}">
                      <a16:colId xmlns:a16="http://schemas.microsoft.com/office/drawing/2014/main" val="867363297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3217154907"/>
                    </a:ext>
                  </a:extLst>
                </a:gridCol>
                <a:gridCol w="4189429">
                  <a:extLst>
                    <a:ext uri="{9D8B030D-6E8A-4147-A177-3AD203B41FA5}">
                      <a16:colId xmlns:a16="http://schemas.microsoft.com/office/drawing/2014/main" val="3319387876"/>
                    </a:ext>
                  </a:extLst>
                </a:gridCol>
              </a:tblGrid>
              <a:tr h="6643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Priority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908975"/>
                  </a:ext>
                </a:extLst>
              </a:tr>
              <a:tr h="9807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Uniform cost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path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If costs are 1, this is breadth-first search. Like Dijkstra’s, but returns shortest path to goal, not shortest paths to all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319295"/>
                  </a:ext>
                </a:extLst>
              </a:tr>
              <a:tr h="811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Greedy best-first search (GBFS)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ato" panose="020F0502020204030203" pitchFamily="34" charset="77"/>
                        </a:rPr>
                        <a:t>heuristic</a:t>
                      </a:r>
                      <a:r>
                        <a:rPr lang="en-US" dirty="0">
                          <a:latin typeface="Lato" panose="020F0502020204030203" pitchFamily="34" charset="77"/>
                        </a:rPr>
                        <a:t>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Good choice for fast satisficing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499106"/>
                  </a:ext>
                </a:extLst>
              </a:tr>
              <a:tr h="811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A*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path cost + </a:t>
                      </a:r>
                      <a:r>
                        <a:rPr lang="en-US" b="1" dirty="0">
                          <a:latin typeface="Lato" panose="020F0502020204030203" pitchFamily="34" charset="77"/>
                        </a:rPr>
                        <a:t>heuristic</a:t>
                      </a:r>
                      <a:r>
                        <a:rPr lang="en-US" dirty="0">
                          <a:latin typeface="Lato" panose="020F0502020204030203" pitchFamily="34" charset="77"/>
                        </a:rPr>
                        <a:t>(state)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Depends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Optimal if heuristic is </a:t>
                      </a:r>
                      <a:r>
                        <a:rPr lang="en-US" i="1" dirty="0">
                          <a:latin typeface="Lato" panose="020F0502020204030203" pitchFamily="34" charset="77"/>
                        </a:rPr>
                        <a:t>admissible</a:t>
                      </a:r>
                      <a:r>
                        <a:rPr lang="en-US" i="0" dirty="0">
                          <a:latin typeface="Lato" panose="020F0502020204030203" pitchFamily="34" charset="77"/>
                        </a:rPr>
                        <a:t> (never overestimates cost-to-go)</a:t>
                      </a:r>
                      <a:endParaRPr lang="en-US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73085"/>
                  </a:ext>
                </a:extLst>
              </a:tr>
              <a:tr h="811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Depth first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negative path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to" panose="020F0502020204030203" pitchFamily="34" charset="77"/>
                        </a:rPr>
                        <a:t>Can be more memory-efficient if implemented as a special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8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72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Heuristics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BDD5-E119-D405-1CDD-7C608BDE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Hand-designed based on understanding of the problem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Learned from data (later in the course)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Automatically derived from the problem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4A03-5029-FA54-83C8-05B9A2F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301E-836E-9D8C-26DB-B5A2E954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98220" cy="4351338"/>
          </a:xfrm>
        </p:spPr>
        <p:txBody>
          <a:bodyPr>
            <a:normAutofit/>
          </a:bodyPr>
          <a:lstStyle/>
          <a:p>
            <a:r>
              <a:rPr lang="en-US" b="1" dirty="0"/>
              <a:t>States:</a:t>
            </a:r>
            <a:r>
              <a:rPr lang="en-US" dirty="0"/>
              <a:t> each block is either on the table or on some other block</a:t>
            </a:r>
          </a:p>
          <a:p>
            <a:r>
              <a:rPr lang="en-US" b="1" dirty="0"/>
              <a:t>Actions:</a:t>
            </a:r>
            <a:r>
              <a:rPr lang="en-US" dirty="0"/>
              <a:t> picking or placing a block</a:t>
            </a:r>
          </a:p>
          <a:p>
            <a:r>
              <a:rPr lang="en-US" b="1" dirty="0"/>
              <a:t>Initiation:</a:t>
            </a:r>
            <a:r>
              <a:rPr lang="en-US" dirty="0"/>
              <a:t> can only pick and place on “clear” blocks</a:t>
            </a:r>
          </a:p>
          <a:p>
            <a:r>
              <a:rPr lang="en-US" b="1" dirty="0"/>
              <a:t>Transition function:</a:t>
            </a:r>
            <a:r>
              <a:rPr lang="en-US" dirty="0"/>
              <a:t> as you’d expect</a:t>
            </a:r>
          </a:p>
          <a:p>
            <a:r>
              <a:rPr lang="en-US" b="1" dirty="0"/>
              <a:t>Cost function:</a:t>
            </a:r>
            <a:r>
              <a:rPr lang="en-US" dirty="0"/>
              <a:t> always 1</a:t>
            </a:r>
          </a:p>
          <a:p>
            <a:r>
              <a:rPr lang="en-US" b="1" dirty="0"/>
              <a:t>Initial state:</a:t>
            </a:r>
            <a:r>
              <a:rPr lang="en-US" dirty="0"/>
              <a:t> e.g., see right</a:t>
            </a:r>
          </a:p>
          <a:p>
            <a:r>
              <a:rPr lang="en-US" b="1" dirty="0"/>
              <a:t>Goal function:</a:t>
            </a:r>
            <a:r>
              <a:rPr lang="en-US" dirty="0"/>
              <a:t> e.g., see right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291B9-F47F-218A-8ECD-4FA41B5F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0D4B-5D52-8422-A00C-8495AB2A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77A7B-95FE-2A39-1E07-FF44675B81ED}"/>
              </a:ext>
            </a:extLst>
          </p:cNvPr>
          <p:cNvSpPr/>
          <p:nvPr/>
        </p:nvSpPr>
        <p:spPr>
          <a:xfrm>
            <a:off x="8075341" y="3179376"/>
            <a:ext cx="3278459" cy="4237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5B104-1104-337A-3165-23807BDE7D01}"/>
              </a:ext>
            </a:extLst>
          </p:cNvPr>
          <p:cNvSpPr/>
          <p:nvPr/>
        </p:nvSpPr>
        <p:spPr>
          <a:xfrm>
            <a:off x="8612459" y="2814251"/>
            <a:ext cx="364273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04547-D3FF-DE78-0BA1-AA46A4724A9F}"/>
              </a:ext>
            </a:extLst>
          </p:cNvPr>
          <p:cNvSpPr/>
          <p:nvPr/>
        </p:nvSpPr>
        <p:spPr>
          <a:xfrm>
            <a:off x="8612458" y="2449126"/>
            <a:ext cx="3642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BE9DA-27B7-2504-B710-744B229C56D2}"/>
              </a:ext>
            </a:extLst>
          </p:cNvPr>
          <p:cNvSpPr/>
          <p:nvPr/>
        </p:nvSpPr>
        <p:spPr>
          <a:xfrm>
            <a:off x="9590978" y="2814251"/>
            <a:ext cx="3642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044364-E665-D5CE-D1B3-05AF636E8C47}"/>
              </a:ext>
            </a:extLst>
          </p:cNvPr>
          <p:cNvSpPr/>
          <p:nvPr/>
        </p:nvSpPr>
        <p:spPr>
          <a:xfrm>
            <a:off x="10531396" y="2814251"/>
            <a:ext cx="364273" cy="365125"/>
          </a:xfrm>
          <a:prstGeom prst="rect">
            <a:avLst/>
          </a:prstGeom>
          <a:solidFill>
            <a:srgbClr val="2CD1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0CACA-31A3-874E-96E0-25C1CA101BAA}"/>
              </a:ext>
            </a:extLst>
          </p:cNvPr>
          <p:cNvSpPr/>
          <p:nvPr/>
        </p:nvSpPr>
        <p:spPr>
          <a:xfrm>
            <a:off x="10531395" y="2449126"/>
            <a:ext cx="364273" cy="365125"/>
          </a:xfrm>
          <a:prstGeom prst="rect">
            <a:avLst/>
          </a:prstGeom>
          <a:solidFill>
            <a:srgbClr val="CF7B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99206-507F-A9B4-4290-F801BFE1BA6F}"/>
              </a:ext>
            </a:extLst>
          </p:cNvPr>
          <p:cNvSpPr/>
          <p:nvPr/>
        </p:nvSpPr>
        <p:spPr>
          <a:xfrm>
            <a:off x="10531394" y="2084001"/>
            <a:ext cx="364273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6A508-86EC-B204-3402-775384864CC6}"/>
              </a:ext>
            </a:extLst>
          </p:cNvPr>
          <p:cNvSpPr/>
          <p:nvPr/>
        </p:nvSpPr>
        <p:spPr>
          <a:xfrm>
            <a:off x="7951748" y="1690688"/>
            <a:ext cx="3589764" cy="2152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Initial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E6763-E1F4-E1FE-4693-E0B11F058525}"/>
              </a:ext>
            </a:extLst>
          </p:cNvPr>
          <p:cNvSpPr/>
          <p:nvPr/>
        </p:nvSpPr>
        <p:spPr>
          <a:xfrm>
            <a:off x="8075341" y="5475519"/>
            <a:ext cx="3278459" cy="4237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9A241-A35A-DA5F-2B54-D7D0582F7AA1}"/>
              </a:ext>
            </a:extLst>
          </p:cNvPr>
          <p:cNvSpPr/>
          <p:nvPr/>
        </p:nvSpPr>
        <p:spPr>
          <a:xfrm>
            <a:off x="8313933" y="5110394"/>
            <a:ext cx="3642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643E5E-A32A-8259-2B3F-A0098AA556B4}"/>
              </a:ext>
            </a:extLst>
          </p:cNvPr>
          <p:cNvSpPr/>
          <p:nvPr/>
        </p:nvSpPr>
        <p:spPr>
          <a:xfrm>
            <a:off x="7951748" y="3986831"/>
            <a:ext cx="3589764" cy="2152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Goal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82411E9E-707F-00AE-9510-0FAC174729E6}"/>
              </a:ext>
            </a:extLst>
          </p:cNvPr>
          <p:cNvSpPr/>
          <p:nvPr/>
        </p:nvSpPr>
        <p:spPr>
          <a:xfrm>
            <a:off x="9137494" y="4699686"/>
            <a:ext cx="2104267" cy="630595"/>
          </a:xfrm>
          <a:prstGeom prst="wedgeRectCallout">
            <a:avLst>
              <a:gd name="adj1" fmla="val -27313"/>
              <a:gd name="adj2" fmla="val -675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The other blocks can be anywhere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53FF5-8943-1F5B-073F-A0EDFAE0690D}"/>
              </a:ext>
            </a:extLst>
          </p:cNvPr>
          <p:cNvSpPr/>
          <p:nvPr/>
        </p:nvSpPr>
        <p:spPr>
          <a:xfrm>
            <a:off x="8313933" y="4745269"/>
            <a:ext cx="364273" cy="365125"/>
          </a:xfrm>
          <a:prstGeom prst="rect">
            <a:avLst/>
          </a:prstGeom>
          <a:solidFill>
            <a:srgbClr val="CF7B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15013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Classical Planning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 classical planning problem where: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States are </a:t>
                </a:r>
                <a:r>
                  <a:rPr lang="en-US" i="1" dirty="0"/>
                  <a:t>factored </a:t>
                </a:r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Boolean features: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goal is to “activate” features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∧…∧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99FD-8C57-ABDC-79D3-20BEED7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World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E72D-C0B9-ADCD-B64B-9A6825F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D1E9-F614-2F44-BD46-BDFE1284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83EDA0-F032-2F82-7DC6-7CE50C35EBB2}"/>
              </a:ext>
            </a:extLst>
          </p:cNvPr>
          <p:cNvGrpSpPr/>
          <p:nvPr/>
        </p:nvGrpSpPr>
        <p:grpSpPr>
          <a:xfrm>
            <a:off x="4530724" y="2700232"/>
            <a:ext cx="3266736" cy="2192826"/>
            <a:chOff x="926480" y="2352908"/>
            <a:chExt cx="3589764" cy="21521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EE8B00-569E-E16A-741B-72A6467E95B0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68D7B-A79E-D4CC-66DE-61658CA26740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70E5DC-5228-6599-EA7B-77525B12A70B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8639A-A60D-21AC-8FC0-56AC58ECE2FD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74B5D1-4255-C64A-7226-FD13CE5283BA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12AA126-5520-9A16-3758-37B93A30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8470"/>
              </p:ext>
            </p:extLst>
          </p:nvPr>
        </p:nvGraphicFramePr>
        <p:xfrm>
          <a:off x="961713" y="1577841"/>
          <a:ext cx="2538594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97">
                  <a:extLst>
                    <a:ext uri="{9D8B030D-6E8A-4147-A177-3AD203B41FA5}">
                      <a16:colId xmlns:a16="http://schemas.microsoft.com/office/drawing/2014/main" val="953566574"/>
                    </a:ext>
                  </a:extLst>
                </a:gridCol>
                <a:gridCol w="1269297">
                  <a:extLst>
                    <a:ext uri="{9D8B030D-6E8A-4147-A177-3AD203B41FA5}">
                      <a16:colId xmlns:a16="http://schemas.microsoft.com/office/drawing/2014/main" val="4029373462"/>
                    </a:ext>
                  </a:extLst>
                </a:gridCol>
              </a:tblGrid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67825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5027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07583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14397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55750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69979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On-C-B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09984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05345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42164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04311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87866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56765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1650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HandEmpty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14428"/>
                  </a:ext>
                </a:extLst>
              </a:tr>
            </a:tbl>
          </a:graphicData>
        </a:graphic>
      </p:graphicFrame>
      <p:sp>
        <p:nvSpPr>
          <p:cNvPr id="16" name="Left Arrow 15">
            <a:extLst>
              <a:ext uri="{FF2B5EF4-FFF2-40B4-BE49-F238E27FC236}">
                <a16:creationId xmlns:a16="http://schemas.microsoft.com/office/drawing/2014/main" id="{E1C36A84-5DB5-6F2D-1A02-17DAE6CF3115}"/>
              </a:ext>
            </a:extLst>
          </p:cNvPr>
          <p:cNvSpPr/>
          <p:nvPr/>
        </p:nvSpPr>
        <p:spPr>
          <a:xfrm>
            <a:off x="3688459" y="3610043"/>
            <a:ext cx="638444" cy="469938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64CA0-AD8E-07F4-43C1-270C03E6A774}"/>
              </a:ext>
            </a:extLst>
          </p:cNvPr>
          <p:cNvSpPr txBox="1"/>
          <p:nvPr/>
        </p:nvSpPr>
        <p:spPr>
          <a:xfrm>
            <a:off x="4965722" y="2035824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panose="020F0502020204030203" pitchFamily="34" charset="77"/>
              </a:rPr>
              <a:t>Goal: b on a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368243FF-FDD4-7B7D-E9C5-4416640F6FE6}"/>
              </a:ext>
            </a:extLst>
          </p:cNvPr>
          <p:cNvSpPr/>
          <p:nvPr/>
        </p:nvSpPr>
        <p:spPr>
          <a:xfrm rot="10800000">
            <a:off x="7233748" y="2150661"/>
            <a:ext cx="919651" cy="469938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1B9A9-5ED8-886C-A557-9E6B6E49CB0A}"/>
              </a:ext>
            </a:extLst>
          </p:cNvPr>
          <p:cNvSpPr txBox="1"/>
          <p:nvPr/>
        </p:nvSpPr>
        <p:spPr>
          <a:xfrm>
            <a:off x="8153399" y="2065590"/>
            <a:ext cx="2573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{On-B-A}</a:t>
            </a:r>
          </a:p>
        </p:txBody>
      </p:sp>
    </p:spTree>
    <p:extLst>
      <p:ext uri="{BB962C8B-B14F-4D97-AF65-F5344CB8AC3E}">
        <p14:creationId xmlns:p14="http://schemas.microsoft.com/office/powerpoint/2010/main" val="9107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99FD-8C57-ABDC-79D3-20BEED7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World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E72D-C0B9-ADCD-B64B-9A6825F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D1E9-F614-2F44-BD46-BDFE1284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83EDA0-F032-2F82-7DC6-7CE50C35EBB2}"/>
              </a:ext>
            </a:extLst>
          </p:cNvPr>
          <p:cNvGrpSpPr/>
          <p:nvPr/>
        </p:nvGrpSpPr>
        <p:grpSpPr>
          <a:xfrm>
            <a:off x="4530724" y="2700232"/>
            <a:ext cx="3266736" cy="2192826"/>
            <a:chOff x="926480" y="2352908"/>
            <a:chExt cx="3589764" cy="21521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EE8B00-569E-E16A-741B-72A6467E95B0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68D7B-A79E-D4CC-66DE-61658CA26740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70E5DC-5228-6599-EA7B-77525B12A70B}"/>
                </a:ext>
              </a:extLst>
            </p:cNvPr>
            <p:cNvSpPr/>
            <p:nvPr/>
          </p:nvSpPr>
          <p:spPr>
            <a:xfrm>
              <a:off x="3341612" y="3476471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F8639A-A60D-21AC-8FC0-56AC58ECE2FD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74B5D1-4255-C64A-7226-FD13CE5283BA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12AA126-5520-9A16-3758-37B93A309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07878"/>
              </p:ext>
            </p:extLst>
          </p:nvPr>
        </p:nvGraphicFramePr>
        <p:xfrm>
          <a:off x="961713" y="1577841"/>
          <a:ext cx="2538594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297">
                  <a:extLst>
                    <a:ext uri="{9D8B030D-6E8A-4147-A177-3AD203B41FA5}">
                      <a16:colId xmlns:a16="http://schemas.microsoft.com/office/drawing/2014/main" val="953566574"/>
                    </a:ext>
                  </a:extLst>
                </a:gridCol>
                <a:gridCol w="1269297">
                  <a:extLst>
                    <a:ext uri="{9D8B030D-6E8A-4147-A177-3AD203B41FA5}">
                      <a16:colId xmlns:a16="http://schemas.microsoft.com/office/drawing/2014/main" val="4029373462"/>
                    </a:ext>
                  </a:extLst>
                </a:gridCol>
              </a:tblGrid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67825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5027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07583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14397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55750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69979"/>
                  </a:ext>
                </a:extLst>
              </a:tr>
              <a:tr h="130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On-C-B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09984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05345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42164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OnTable-C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04311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87866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56765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Holding-C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31650"/>
                  </a:ext>
                </a:extLst>
              </a:tr>
              <a:tr h="166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HandEmpty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14428"/>
                  </a:ext>
                </a:extLst>
              </a:tr>
            </a:tbl>
          </a:graphicData>
        </a:graphic>
      </p:graphicFrame>
      <p:sp>
        <p:nvSpPr>
          <p:cNvPr id="16" name="Left Arrow 15">
            <a:extLst>
              <a:ext uri="{FF2B5EF4-FFF2-40B4-BE49-F238E27FC236}">
                <a16:creationId xmlns:a16="http://schemas.microsoft.com/office/drawing/2014/main" id="{E1C36A84-5DB5-6F2D-1A02-17DAE6CF3115}"/>
              </a:ext>
            </a:extLst>
          </p:cNvPr>
          <p:cNvSpPr/>
          <p:nvPr/>
        </p:nvSpPr>
        <p:spPr>
          <a:xfrm>
            <a:off x="3688459" y="3610043"/>
            <a:ext cx="638444" cy="469938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64CA0-AD8E-07F4-43C1-270C03E6A774}"/>
              </a:ext>
            </a:extLst>
          </p:cNvPr>
          <p:cNvSpPr txBox="1"/>
          <p:nvPr/>
        </p:nvSpPr>
        <p:spPr>
          <a:xfrm>
            <a:off x="4850271" y="1612052"/>
            <a:ext cx="2627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panose="020F0502020204030203" pitchFamily="34" charset="77"/>
              </a:rPr>
              <a:t>Goal: a on b &amp;</a:t>
            </a:r>
            <a:br>
              <a:rPr lang="en-US" sz="3200" dirty="0">
                <a:latin typeface="Lato" panose="020F0502020204030203" pitchFamily="34" charset="77"/>
              </a:rPr>
            </a:br>
            <a:r>
              <a:rPr lang="en-US" sz="3200" dirty="0">
                <a:latin typeface="Lato" panose="020F0502020204030203" pitchFamily="34" charset="77"/>
              </a:rPr>
              <a:t>b on c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368243FF-FDD4-7B7D-E9C5-4416640F6FE6}"/>
              </a:ext>
            </a:extLst>
          </p:cNvPr>
          <p:cNvSpPr/>
          <p:nvPr/>
        </p:nvSpPr>
        <p:spPr>
          <a:xfrm rot="10800000">
            <a:off x="7477913" y="2044284"/>
            <a:ext cx="919651" cy="469938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1B9A9-5ED8-886C-A557-9E6B6E49CB0A}"/>
              </a:ext>
            </a:extLst>
          </p:cNvPr>
          <p:cNvSpPr txBox="1"/>
          <p:nvPr/>
        </p:nvSpPr>
        <p:spPr>
          <a:xfrm>
            <a:off x="8238240" y="1740644"/>
            <a:ext cx="25735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{On-A-B,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On-B-C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D2B-0799-512E-02EA-97694E1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Goal-Count</a:t>
            </a:r>
            <a:r>
              <a:rPr lang="en-US" sz="3600" dirty="0"/>
              <a:t>: Our First Problem-Derived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DD8D-8140-39ED-8B6E-07537A389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goal-count heuristic counts the number of goal features that are not yet activated: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DD8D-8140-39ED-8B6E-07537A389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128A-2B30-4AA1-0F8E-388C040B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5361-231A-E49C-9B36-6B69912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76B9B1FF-FC84-F4C5-578C-D74D1150E648}"/>
                  </a:ext>
                </a:extLst>
              </p:cNvPr>
              <p:cNvSpPr/>
              <p:nvPr/>
            </p:nvSpPr>
            <p:spPr>
              <a:xfrm>
                <a:off x="3468758" y="4332838"/>
                <a:ext cx="4892817" cy="1021587"/>
              </a:xfrm>
              <a:prstGeom prst="wedgeRectCallout">
                <a:avLst>
                  <a:gd name="adj1" fmla="val -24352"/>
                  <a:gd name="adj2" fmla="val -7406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Lato" panose="020F0502020204030203" pitchFamily="34" charset="77"/>
                  </a:rPr>
                  <a:t>Assuming all transition costs are 1,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𝐺𝐶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admissible?</a:t>
                </a:r>
              </a:p>
            </p:txBody>
          </p:sp>
        </mc:Choice>
        <mc:Fallback xmlns="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76B9B1FF-FC84-F4C5-578C-D74D1150E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58" y="4332838"/>
                <a:ext cx="4892817" cy="1021587"/>
              </a:xfrm>
              <a:prstGeom prst="wedgeRectCallout">
                <a:avLst>
                  <a:gd name="adj1" fmla="val -24352"/>
                  <a:gd name="adj2" fmla="val -74068"/>
                </a:avLst>
              </a:prstGeom>
              <a:blipFill>
                <a:blip r:embed="rId3"/>
                <a:stretch>
                  <a:fillRect l="-518" r="-1554" b="-2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9B3-14B2-C2CF-4DBF-ADDEDEB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Goal-Count Can Help!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6BC8E-2D37-35DE-0BDE-5BD871D2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D777-65BE-7548-93FE-B004D36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83D27028-3ED2-F601-BC81-217F3261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25" y="1690688"/>
            <a:ext cx="5186575" cy="3889931"/>
          </a:xfrm>
          <a:prstGeom prst="rect">
            <a:avLst/>
          </a:prstGeom>
        </p:spPr>
      </p:pic>
      <p:pic>
        <p:nvPicPr>
          <p:cNvPr id="11" name="Picture 10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22747DFC-3CC9-6C3A-F4A9-A6D9BC6CF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3" y="1690688"/>
            <a:ext cx="5186575" cy="38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50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9B3-14B2-C2CF-4DBF-ADDEDEB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Goal-Count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8EE0-D327-A967-5452-FBD336B6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Very sparse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Can be “misleading”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6BC8E-2D37-35DE-0BDE-5BD871D2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D777-65BE-7548-93FE-B004D36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16EA35A-F118-8B33-E4BC-C6214A10B1A4}"/>
              </a:ext>
            </a:extLst>
          </p:cNvPr>
          <p:cNvSpPr/>
          <p:nvPr/>
        </p:nvSpPr>
        <p:spPr>
          <a:xfrm>
            <a:off x="4845072" y="2607734"/>
            <a:ext cx="2093056" cy="616234"/>
          </a:xfrm>
          <a:prstGeom prst="wedgeRectCallout">
            <a:avLst>
              <a:gd name="adj1" fmla="val -60833"/>
              <a:gd name="adj2" fmla="val 177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31687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FB5-DFE3-E5EF-1A28-34C855F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Further: Actions + Transitions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(STRIPS / PDDL) </a:t>
                </a:r>
                <a:r>
                  <a:rPr lang="en-US" i="1" dirty="0"/>
                  <a:t>operator</a:t>
                </a:r>
                <a:r>
                  <a:rPr lang="en-US" dirty="0"/>
                  <a:t> has: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Preconditions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effects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Delete effects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Notation: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operator,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all operators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FBDD5-E119-D405-1CDD-7C608BDEA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2"/>
                <a:stretch>
                  <a:fillRect l="-241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9BEC-E119-934C-2E6C-9DA039C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C83BA-B630-088D-5C6C-C3D8FA74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7E7441-4E83-94BA-9302-E84A2A3B0095}"/>
              </a:ext>
            </a:extLst>
          </p:cNvPr>
          <p:cNvCxnSpPr>
            <a:cxnSpLocks/>
          </p:cNvCxnSpPr>
          <p:nvPr/>
        </p:nvCxnSpPr>
        <p:spPr>
          <a:xfrm flipH="1" flipV="1">
            <a:off x="3827282" y="2985941"/>
            <a:ext cx="810706" cy="44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F14EB-5BEC-F047-E66A-BF0B25160B55}"/>
              </a:ext>
            </a:extLst>
          </p:cNvPr>
          <p:cNvCxnSpPr>
            <a:cxnSpLocks/>
          </p:cNvCxnSpPr>
          <p:nvPr/>
        </p:nvCxnSpPr>
        <p:spPr>
          <a:xfrm flipH="1">
            <a:off x="3633247" y="3429000"/>
            <a:ext cx="1004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7835D-A31C-C0F5-E613-F0DE9DF2B44F}"/>
              </a:ext>
            </a:extLst>
          </p:cNvPr>
          <p:cNvCxnSpPr>
            <a:cxnSpLocks/>
          </p:cNvCxnSpPr>
          <p:nvPr/>
        </p:nvCxnSpPr>
        <p:spPr>
          <a:xfrm flipH="1">
            <a:off x="3742441" y="3429000"/>
            <a:ext cx="895547" cy="52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69EB3A-FDED-A862-C8C9-129B2EFFCCD4}"/>
              </a:ext>
            </a:extLst>
          </p:cNvPr>
          <p:cNvSpPr txBox="1"/>
          <p:nvPr/>
        </p:nvSpPr>
        <p:spPr>
          <a:xfrm>
            <a:off x="4656840" y="3155622"/>
            <a:ext cx="15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Each is a set of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11A41-8FA1-34B1-225D-A9A61B487049}"/>
              </a:ext>
            </a:extLst>
          </p:cNvPr>
          <p:cNvSpPr/>
          <p:nvPr/>
        </p:nvSpPr>
        <p:spPr>
          <a:xfrm>
            <a:off x="6667107" y="1892917"/>
            <a:ext cx="4835950" cy="3416320"/>
          </a:xfrm>
          <a:prstGeom prst="rect">
            <a:avLst/>
          </a:prstGeom>
          <a:solidFill>
            <a:schemeClr val="bg1">
              <a:lumMod val="85000"/>
              <a:alpha val="5209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latin typeface="Lato" panose="020F0502020204030203" pitchFamily="34" charset="77"/>
                <a:cs typeface="Consolas" panose="020B0609020204030204" pitchFamily="49" charset="0"/>
              </a:rPr>
              <a:t>Pick-A-from-C</a:t>
            </a:r>
            <a:r>
              <a:rPr lang="en-US" sz="2400" u="sng" dirty="0">
                <a:latin typeface="Lato" panose="020F0502020204030203" pitchFamily="34" charset="77"/>
              </a:rPr>
              <a:t>:</a:t>
            </a:r>
          </a:p>
          <a:p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Lato" panose="020F0502020204030203" pitchFamily="34" charset="77"/>
              </a:rPr>
              <a:t>Preconditions: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                                  On-A-C, Clear-A}</a:t>
            </a:r>
          </a:p>
          <a:p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ato" panose="020F0502020204030203" pitchFamily="34" charset="77"/>
              </a:rPr>
              <a:t>Add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{Holding-A, Clear-C}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Lato" panose="020F0502020204030203" pitchFamily="34" charset="77"/>
              </a:rPr>
              <a:t>Delete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		     On-A-C, Clear-A}</a:t>
            </a:r>
          </a:p>
        </p:txBody>
      </p:sp>
    </p:spTree>
    <p:extLst>
      <p:ext uri="{BB962C8B-B14F-4D97-AF65-F5344CB8AC3E}">
        <p14:creationId xmlns:p14="http://schemas.microsoft.com/office/powerpoint/2010/main" val="9427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98B0-6981-05D3-1797-D40334F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Factored</a:t>
            </a:r>
            <a:r>
              <a:rPr lang="en-US" b="1" dirty="0"/>
              <a:t> </a:t>
            </a:r>
            <a:r>
              <a:rPr lang="en-US" dirty="0"/>
              <a:t>Classical Planning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9B2A-C708-5FAA-18A4-69EEA9E80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factored classical planning problem</a:t>
                </a:r>
                <a:r>
                  <a:rPr lang="en-US" dirty="0"/>
                  <a:t> is: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finite state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finite action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initiable action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pre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transition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del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add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 goal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9B2A-C708-5FAA-18A4-69EEA9E80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E189-4FAC-8597-C83B-855756DB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97D7-F4E4-BC0B-FB8C-8D9F0AA5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47</a:t>
            </a:fld>
            <a:endParaRPr lang="en-US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FE6F684-501C-2C2D-F87A-D9F2C4DDC0BB}"/>
              </a:ext>
            </a:extLst>
          </p:cNvPr>
          <p:cNvSpPr/>
          <p:nvPr/>
        </p:nvSpPr>
        <p:spPr>
          <a:xfrm>
            <a:off x="6416511" y="2452508"/>
            <a:ext cx="2845716" cy="467014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Set of all true features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F2BC91B-5D39-CC61-BA39-7697020B4EC2}"/>
              </a:ext>
            </a:extLst>
          </p:cNvPr>
          <p:cNvSpPr/>
          <p:nvPr/>
        </p:nvSpPr>
        <p:spPr>
          <a:xfrm>
            <a:off x="6416511" y="3006763"/>
            <a:ext cx="2845716" cy="467014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Actions = operators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8DC7008C-E9AD-F68B-452C-E3A39E600C28}"/>
              </a:ext>
            </a:extLst>
          </p:cNvPr>
          <p:cNvSpPr/>
          <p:nvPr/>
        </p:nvSpPr>
        <p:spPr>
          <a:xfrm>
            <a:off x="9161282" y="3522068"/>
            <a:ext cx="2311139" cy="467014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Preconditions hold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D8626C16-4B07-7E89-9B03-D89E2B7FD706}"/>
              </a:ext>
            </a:extLst>
          </p:cNvPr>
          <p:cNvSpPr/>
          <p:nvPr/>
        </p:nvSpPr>
        <p:spPr>
          <a:xfrm>
            <a:off x="10133421" y="4048624"/>
            <a:ext cx="1220379" cy="467014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Effects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6118A42B-9960-A2D8-78DF-24507BB1F892}"/>
              </a:ext>
            </a:extLst>
          </p:cNvPr>
          <p:cNvSpPr/>
          <p:nvPr/>
        </p:nvSpPr>
        <p:spPr>
          <a:xfrm>
            <a:off x="6310067" y="4515638"/>
            <a:ext cx="2845716" cy="467014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For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37DB9A85-D9D6-F7B3-8EAA-151392860A21}"/>
                  </a:ext>
                </a:extLst>
              </p:cNvPr>
              <p:cNvSpPr/>
              <p:nvPr/>
            </p:nvSpPr>
            <p:spPr>
              <a:xfrm>
                <a:off x="6226797" y="5376028"/>
                <a:ext cx="2845716" cy="467014"/>
              </a:xfrm>
              <a:prstGeom prst="wedgeRectCallout">
                <a:avLst>
                  <a:gd name="adj1" fmla="val -55691"/>
                  <a:gd name="adj2" fmla="val 1994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is another feature set</a:t>
                </a:r>
              </a:p>
            </p:txBody>
          </p:sp>
        </mc:Choice>
        <mc:Fallback xmlns="">
          <p:sp>
            <p:nvSpPr>
              <p:cNvPr id="17" name="Rectangular Callout 16">
                <a:extLst>
                  <a:ext uri="{FF2B5EF4-FFF2-40B4-BE49-F238E27FC236}">
                    <a16:creationId xmlns:a16="http://schemas.microsoft.com/office/drawing/2014/main" id="{37DB9A85-D9D6-F7B3-8EAA-15139286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97" y="5376028"/>
                <a:ext cx="2845716" cy="467014"/>
              </a:xfrm>
              <a:prstGeom prst="wedgeRectCallout">
                <a:avLst>
                  <a:gd name="adj1" fmla="val -55691"/>
                  <a:gd name="adj2" fmla="val 19946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8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3610-985A-7D7D-880F-903E7AD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Lifted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74B3-724E-93AF-8E41-73DD26F8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605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often convenient to define operators with </a:t>
            </a:r>
            <a:r>
              <a:rPr lang="en-US" b="1" dirty="0"/>
              <a:t>parameters</a:t>
            </a:r>
            <a:r>
              <a:rPr lang="en-US" dirty="0"/>
              <a:t>: placeholders for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can also be </a:t>
            </a:r>
            <a:r>
              <a:rPr lang="en-US" b="1" dirty="0"/>
              <a:t>typed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Preprocessing: </a:t>
            </a:r>
            <a:r>
              <a:rPr lang="en-US" i="1" dirty="0"/>
              <a:t>ground</a:t>
            </a:r>
            <a:r>
              <a:rPr lang="en-US" dirty="0"/>
              <a:t> all lifted operators with all combinations of objects (obeying types)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477FF-EDF3-E208-E45D-5AC1DEF4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7B89-F793-8300-5264-657ED1DF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BF579-B7D7-C68C-F7F2-F54098A90B5F}"/>
              </a:ext>
            </a:extLst>
          </p:cNvPr>
          <p:cNvSpPr/>
          <p:nvPr/>
        </p:nvSpPr>
        <p:spPr>
          <a:xfrm>
            <a:off x="6667106" y="1778490"/>
            <a:ext cx="4965569" cy="4154984"/>
          </a:xfrm>
          <a:prstGeom prst="rect">
            <a:avLst/>
          </a:prstGeom>
          <a:solidFill>
            <a:schemeClr val="bg1">
              <a:lumMod val="85000"/>
              <a:alpha val="5209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latin typeface="Lato" panose="020F0502020204030203" pitchFamily="34" charset="77"/>
                <a:cs typeface="Consolas" panose="020B0609020204030204" pitchFamily="49" charset="0"/>
              </a:rPr>
              <a:t>Pick(?x, ?y)</a:t>
            </a:r>
            <a:r>
              <a:rPr lang="en-US" sz="2400" u="sng" dirty="0">
                <a:latin typeface="Lato" panose="020F0502020204030203" pitchFamily="34" charset="77"/>
              </a:rPr>
              <a:t>:</a:t>
            </a:r>
          </a:p>
          <a:p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Lato" panose="020F0502020204030203" pitchFamily="34" charset="77"/>
              </a:rPr>
              <a:t>Preconditions: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                                  On(?x, ?y),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		     Clear(?x)}</a:t>
            </a:r>
          </a:p>
          <a:p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ato" panose="020F0502020204030203" pitchFamily="34" charset="77"/>
              </a:rPr>
              <a:t>Add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{Holding(?x), Clear(?y)}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Lato" panose="020F0502020204030203" pitchFamily="34" charset="77"/>
              </a:rPr>
              <a:t>Delete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		     On(?x, ?y)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		     Clear(?x)}</a:t>
            </a:r>
          </a:p>
        </p:txBody>
      </p:sp>
    </p:spTree>
    <p:extLst>
      <p:ext uri="{BB962C8B-B14F-4D97-AF65-F5344CB8AC3E}">
        <p14:creationId xmlns:p14="http://schemas.microsoft.com/office/powerpoint/2010/main" val="34414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569-6241-9A19-4AEE-AD6E999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Recipe for Heuristic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89589-6B42-409E-EEE4-234B1166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B6EF8-94FC-169C-95F2-672E9F12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BF217-18BF-0775-39AA-C2388B771CDA}"/>
              </a:ext>
            </a:extLst>
          </p:cNvPr>
          <p:cNvSpPr/>
          <p:nvPr/>
        </p:nvSpPr>
        <p:spPr>
          <a:xfrm>
            <a:off x="932468" y="2145695"/>
            <a:ext cx="2111604" cy="1470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ato" panose="020F0502020204030203" pitchFamily="34" charset="77"/>
              </a:rPr>
              <a:t>Original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07778-7ADB-EF44-E04E-7309801E2118}"/>
              </a:ext>
            </a:extLst>
          </p:cNvPr>
          <p:cNvSpPr/>
          <p:nvPr/>
        </p:nvSpPr>
        <p:spPr>
          <a:xfrm>
            <a:off x="4959284" y="2145695"/>
            <a:ext cx="2111604" cy="1470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ato" panose="020F0502020204030203" pitchFamily="34" charset="77"/>
              </a:rPr>
              <a:t>Relaxed Problem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86D4112-0AE4-AE1B-822A-C680B026FD4D}"/>
              </a:ext>
            </a:extLst>
          </p:cNvPr>
          <p:cNvSpPr/>
          <p:nvPr/>
        </p:nvSpPr>
        <p:spPr>
          <a:xfrm>
            <a:off x="3417216" y="2373745"/>
            <a:ext cx="1168923" cy="101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Lato" panose="020F0502020204030203" pitchFamily="34" charset="77"/>
              </a:rPr>
              <a:t>Relax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067D0C8-B86C-A8B1-B5C6-66E444EA35D7}"/>
              </a:ext>
            </a:extLst>
          </p:cNvPr>
          <p:cNvSpPr/>
          <p:nvPr/>
        </p:nvSpPr>
        <p:spPr>
          <a:xfrm>
            <a:off x="7535945" y="2373744"/>
            <a:ext cx="1168923" cy="101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74235-1F59-62E8-ADAB-2A3FBB4ADD55}"/>
              </a:ext>
            </a:extLst>
          </p:cNvPr>
          <p:cNvSpPr/>
          <p:nvPr/>
        </p:nvSpPr>
        <p:spPr>
          <a:xfrm>
            <a:off x="9099222" y="2145692"/>
            <a:ext cx="2111604" cy="1470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ato" panose="020F0502020204030203" pitchFamily="34" charset="77"/>
              </a:rPr>
              <a:t>Relaxed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090B2-BF5E-5C94-6B51-2EAB52C65FEC}"/>
              </a:ext>
            </a:extLst>
          </p:cNvPr>
          <p:cNvSpPr/>
          <p:nvPr/>
        </p:nvSpPr>
        <p:spPr>
          <a:xfrm>
            <a:off x="4959284" y="4222113"/>
            <a:ext cx="2111604" cy="1470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ato" panose="020F0502020204030203" pitchFamily="34" charset="77"/>
              </a:rPr>
              <a:t>Relaxed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1B14C-D77E-D109-180F-613812C10728}"/>
              </a:ext>
            </a:extLst>
          </p:cNvPr>
          <p:cNvSpPr txBox="1"/>
          <p:nvPr/>
        </p:nvSpPr>
        <p:spPr>
          <a:xfrm>
            <a:off x="7485083" y="456256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Extract solution cost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A0BF548-485B-B45C-D362-FF83BFB54065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942391" y="2744770"/>
            <a:ext cx="1341131" cy="30841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3430B75-4F35-25C5-EE04-079D75BD6D5F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1988270" y="3616276"/>
            <a:ext cx="2971014" cy="13411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528208-D73B-9533-6702-5A594151C654}"/>
              </a:ext>
            </a:extLst>
          </p:cNvPr>
          <p:cNvSpPr txBox="1"/>
          <p:nvPr/>
        </p:nvSpPr>
        <p:spPr>
          <a:xfrm>
            <a:off x="2525755" y="456256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Use as heuristic</a:t>
            </a:r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BED3A6E7-40A6-0B22-F1A2-668E3B5E9008}"/>
              </a:ext>
            </a:extLst>
          </p:cNvPr>
          <p:cNvSpPr/>
          <p:nvPr/>
        </p:nvSpPr>
        <p:spPr>
          <a:xfrm>
            <a:off x="1554637" y="5591682"/>
            <a:ext cx="2234938" cy="568680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Repeat at </a:t>
            </a:r>
            <a:r>
              <a:rPr lang="en-US" i="1" dirty="0">
                <a:latin typeface="Lato" panose="020F0502020204030203" pitchFamily="34" charset="77"/>
              </a:rPr>
              <a:t>every state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43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2BE-C6DA-44C6-9160-93A17DB8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Solution (Plan)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8C439-15BE-F5B1-5ED1-58A73C333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dirty="0"/>
                  <a:t>solution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to a classical planning problem is a sequence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and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Each action is initiable: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Transitions are valid: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goal is achieved: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cost of a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A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optimal </a:t>
                </a:r>
                <a:r>
                  <a:rPr lang="en-US" dirty="0"/>
                  <a:t>if it minimizes costs: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8C439-15BE-F5B1-5ED1-58A73C333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066DC-6D06-4A2B-F154-F36EC5A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4C08B-DFD3-5020-12E8-D7C28F60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3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8C0-84CD-4CA8-F531-55F6356A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Relaxation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3B4C4-4B9F-862B-E6DD-BA7BDB70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06477-0F60-66BE-A2BA-A2DAC00A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D3B52-CA44-F340-17D6-10CB132C7C23}"/>
              </a:ext>
            </a:extLst>
          </p:cNvPr>
          <p:cNvSpPr/>
          <p:nvPr/>
        </p:nvSpPr>
        <p:spPr>
          <a:xfrm>
            <a:off x="954464" y="1599213"/>
            <a:ext cx="4597926" cy="4524315"/>
          </a:xfrm>
          <a:prstGeom prst="rect">
            <a:avLst/>
          </a:prstGeom>
          <a:solidFill>
            <a:schemeClr val="bg1">
              <a:lumMod val="85000"/>
              <a:alpha val="5209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latin typeface="Lato" panose="020F0502020204030203" pitchFamily="34" charset="77"/>
                <a:cs typeface="Consolas" panose="020B0609020204030204" pitchFamily="49" charset="0"/>
              </a:rPr>
              <a:t>Pick(?x, ?y)</a:t>
            </a:r>
            <a:r>
              <a:rPr lang="en-US" sz="2400" u="sng" dirty="0">
                <a:latin typeface="Lato" panose="020F0502020204030203" pitchFamily="34" charset="77"/>
              </a:rPr>
              <a:t>:</a:t>
            </a:r>
          </a:p>
          <a:p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Lato" panose="020F0502020204030203" pitchFamily="34" charset="77"/>
              </a:rPr>
              <a:t>Preconditions: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                                  On(?x, ?y),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		     Clear(?x)}</a:t>
            </a:r>
          </a:p>
          <a:p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ato" panose="020F0502020204030203" pitchFamily="34" charset="77"/>
              </a:rPr>
              <a:t>Add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{Holding(?x),  		              Clear(?y)}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Lato" panose="020F0502020204030203" pitchFamily="34" charset="77"/>
              </a:rPr>
              <a:t>Delete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		     On(?x, ?y)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		     Clear(?x)}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11ADFC-B670-9A3D-85CA-6BCA60A2FCC6}"/>
              </a:ext>
            </a:extLst>
          </p:cNvPr>
          <p:cNvSpPr/>
          <p:nvPr/>
        </p:nvSpPr>
        <p:spPr>
          <a:xfrm>
            <a:off x="5794342" y="3354130"/>
            <a:ext cx="1168923" cy="101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Lato" panose="020F0502020204030203" pitchFamily="34" charset="77"/>
              </a:rPr>
              <a:t>Relax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44F5C-A94D-1C1B-BA76-07C81C2687F1}"/>
              </a:ext>
            </a:extLst>
          </p:cNvPr>
          <p:cNvSpPr/>
          <p:nvPr/>
        </p:nvSpPr>
        <p:spPr>
          <a:xfrm>
            <a:off x="7111737" y="1599213"/>
            <a:ext cx="4597926" cy="3785652"/>
          </a:xfrm>
          <a:prstGeom prst="rect">
            <a:avLst/>
          </a:prstGeom>
          <a:solidFill>
            <a:schemeClr val="bg1">
              <a:lumMod val="85000"/>
              <a:alpha val="5209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latin typeface="Lato" panose="020F0502020204030203" pitchFamily="34" charset="77"/>
                <a:cs typeface="Consolas" panose="020B0609020204030204" pitchFamily="49" charset="0"/>
              </a:rPr>
              <a:t>Pick(?x, ?y)</a:t>
            </a:r>
            <a:r>
              <a:rPr lang="en-US" sz="2400" u="sng" dirty="0">
                <a:latin typeface="Lato" panose="020F0502020204030203" pitchFamily="34" charset="77"/>
              </a:rPr>
              <a:t>:</a:t>
            </a:r>
          </a:p>
          <a:p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00B050"/>
                </a:solidFill>
                <a:latin typeface="Lato" panose="020F0502020204030203" pitchFamily="34" charset="77"/>
              </a:rPr>
              <a:t>Preconditions: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HandEmpty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                                    On(?x, ?y),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		     Clear(?x)}</a:t>
            </a:r>
          </a:p>
          <a:p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ato" panose="020F0502020204030203" pitchFamily="34" charset="77"/>
              </a:rPr>
              <a:t>Add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{Holding(?x),  		              Clear(?y)}</a:t>
            </a:r>
            <a:b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sz="2400" dirty="0">
              <a:latin typeface="Lato" panose="020F0502020204030203" pitchFamily="34" charset="77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Lato" panose="020F0502020204030203" pitchFamily="34" charset="77"/>
              </a:rPr>
              <a:t>Delete effects: </a:t>
            </a:r>
            <a:r>
              <a:rPr lang="en-US" sz="2400" dirty="0">
                <a:latin typeface="Lato" panose="020F0502020204030203" pitchFamily="34" charset="77"/>
                <a:ea typeface="Menlo" panose="020B0609030804020204" pitchFamily="49" charset="0"/>
                <a:cs typeface="Consolas" panose="020B06090202040302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5819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D2B-0799-512E-02EA-97694E12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38" y="404444"/>
            <a:ext cx="1092959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Delete-Relax</a:t>
            </a:r>
            <a:r>
              <a:rPr lang="en-US" sz="3600" dirty="0"/>
              <a:t>: Our Second Problem-Derived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DD8D-8140-39ED-8B6E-07537A389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delete-relax heuristic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cost of the </a:t>
                </a:r>
                <a:r>
                  <a:rPr lang="en-US" b="1" dirty="0"/>
                  <a:t>relaxed</a:t>
                </a:r>
                <a:r>
                  <a:rPr lang="en-US" dirty="0"/>
                  <a:t> planning problem with initial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6DD8D-8140-39ED-8B6E-07537A389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128A-2B30-4AA1-0F8E-388C040B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5361-231A-E49C-9B36-6B699122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56ECBA-CBD5-C300-8BAE-8C3A8CAE13DD}"/>
              </a:ext>
            </a:extLst>
          </p:cNvPr>
          <p:cNvGrpSpPr/>
          <p:nvPr/>
        </p:nvGrpSpPr>
        <p:grpSpPr>
          <a:xfrm>
            <a:off x="986245" y="3152718"/>
            <a:ext cx="3266736" cy="2192826"/>
            <a:chOff x="926480" y="2352908"/>
            <a:chExt cx="3589764" cy="21521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31B45F-4920-2207-0AEB-8262B20BC9B8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6E2FA5-DE78-5354-430E-6580CD7ED383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07D4B4-05D5-F853-41FF-1FB5C04597EC}"/>
                </a:ext>
              </a:extLst>
            </p:cNvPr>
            <p:cNvSpPr/>
            <p:nvPr/>
          </p:nvSpPr>
          <p:spPr>
            <a:xfrm>
              <a:off x="3341612" y="3476471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F9EC6A-7F12-8851-E723-08A62BDDEDF4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0D483A-81B6-0C1E-99D4-7273A2235E0E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AF502F-A433-43EC-3E98-DA112878BFDD}"/>
              </a:ext>
            </a:extLst>
          </p:cNvPr>
          <p:cNvSpPr txBox="1"/>
          <p:nvPr/>
        </p:nvSpPr>
        <p:spPr>
          <a:xfrm>
            <a:off x="4456748" y="3808174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panose="020F0502020204030203" pitchFamily="34" charset="77"/>
              </a:rPr>
              <a:t>Goal: holding(a) &amp; </a:t>
            </a:r>
            <a:br>
              <a:rPr lang="en-US" sz="3200" dirty="0">
                <a:latin typeface="Lato" panose="020F0502020204030203" pitchFamily="34" charset="77"/>
              </a:rPr>
            </a:br>
            <a:r>
              <a:rPr lang="en-US" sz="3200" dirty="0">
                <a:latin typeface="Lato" panose="020F0502020204030203" pitchFamily="34" charset="77"/>
              </a:rPr>
              <a:t>holding(b)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95AFB4D1-5952-A77C-EA92-D3AC26D199C5}"/>
                  </a:ext>
                </a:extLst>
              </p:cNvPr>
              <p:cNvSpPr/>
              <p:nvPr/>
            </p:nvSpPr>
            <p:spPr>
              <a:xfrm>
                <a:off x="8459989" y="3152718"/>
                <a:ext cx="2655706" cy="871428"/>
              </a:xfrm>
              <a:prstGeom prst="wedgeRectCallout">
                <a:avLst>
                  <a:gd name="adj1" fmla="val -59655"/>
                  <a:gd name="adj2" fmla="val 1333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Lato" panose="020F0502020204030203" pitchFamily="34" charset="77"/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? </a:t>
                </a:r>
                <a:br>
                  <a:rPr lang="en-US" sz="2400" dirty="0">
                    <a:latin typeface="Lato" panose="020F0502020204030203" pitchFamily="34" charset="77"/>
                  </a:rPr>
                </a:br>
                <a:r>
                  <a:rPr lang="en-US" sz="2400" dirty="0">
                    <a:latin typeface="Lato" panose="020F0502020204030203" pitchFamily="34" charset="77"/>
                  </a:rPr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? </a:t>
                </a:r>
              </a:p>
            </p:txBody>
          </p:sp>
        </mc:Choice>
        <mc:Fallback xmlns=""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95AFB4D1-5952-A77C-EA92-D3AC26D19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89" y="3152718"/>
                <a:ext cx="2655706" cy="871428"/>
              </a:xfrm>
              <a:prstGeom prst="wedgeRectCallout">
                <a:avLst>
                  <a:gd name="adj1" fmla="val -59655"/>
                  <a:gd name="adj2" fmla="val 13339"/>
                </a:avLst>
              </a:prstGeom>
              <a:blipFill>
                <a:blip r:embed="rId3"/>
                <a:stretch>
                  <a:fillRect t="-2899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>
                <a:extLst>
                  <a:ext uri="{FF2B5EF4-FFF2-40B4-BE49-F238E27FC236}">
                    <a16:creationId xmlns:a16="http://schemas.microsoft.com/office/drawing/2014/main" id="{8EF0006F-7B3F-362B-5993-2DC8A4D55680}"/>
                  </a:ext>
                </a:extLst>
              </p:cNvPr>
              <p:cNvSpPr/>
              <p:nvPr/>
            </p:nvSpPr>
            <p:spPr>
              <a:xfrm>
                <a:off x="8459989" y="4483508"/>
                <a:ext cx="2655706" cy="871428"/>
              </a:xfrm>
              <a:prstGeom prst="wedgeRectCallout">
                <a:avLst>
                  <a:gd name="adj1" fmla="val -59655"/>
                  <a:gd name="adj2" fmla="val 1333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Lato" panose="020F0502020204030203" pitchFamily="34" charset="77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admissible?</a:t>
                </a:r>
              </a:p>
            </p:txBody>
          </p:sp>
        </mc:Choice>
        <mc:Fallback xmlns="">
          <p:sp>
            <p:nvSpPr>
              <p:cNvPr id="15" name="Rectangular Callout 14">
                <a:extLst>
                  <a:ext uri="{FF2B5EF4-FFF2-40B4-BE49-F238E27FC236}">
                    <a16:creationId xmlns:a16="http://schemas.microsoft.com/office/drawing/2014/main" id="{8EF0006F-7B3F-362B-5993-2DC8A4D55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89" y="4483508"/>
                <a:ext cx="2655706" cy="871428"/>
              </a:xfrm>
              <a:prstGeom prst="wedgeRectCallout">
                <a:avLst>
                  <a:gd name="adj1" fmla="val -59655"/>
                  <a:gd name="adj2" fmla="val 13339"/>
                </a:avLst>
              </a:prstGeom>
              <a:blipFill>
                <a:blip r:embed="rId4"/>
                <a:stretch>
                  <a:fillRect r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9B3-14B2-C2CF-4DBF-ADDEDEB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Relaxation Can Help!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6BC8E-2D37-35DE-0BDE-5BD871D2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D777-65BE-7548-93FE-B004D36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52</a:t>
            </a:fld>
            <a:endParaRPr lang="en-US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CA86F38-0F20-C888-1787-7E3932D920AC}"/>
              </a:ext>
            </a:extLst>
          </p:cNvPr>
          <p:cNvSpPr/>
          <p:nvPr/>
        </p:nvSpPr>
        <p:spPr>
          <a:xfrm>
            <a:off x="1597275" y="5427405"/>
            <a:ext cx="6556125" cy="704366"/>
          </a:xfrm>
          <a:prstGeom prst="wedgeRectCallout">
            <a:avLst>
              <a:gd name="adj1" fmla="val -24159"/>
              <a:gd name="adj2" fmla="val -749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But these plots are extremely misleading. Why?</a:t>
            </a:r>
          </a:p>
        </p:txBody>
      </p:sp>
      <p:pic>
        <p:nvPicPr>
          <p:cNvPr id="7" name="Picture 6" descr="A graph with a blue rectangle and a blue rectangle with white text&#10;&#10;Description automatically generated">
            <a:extLst>
              <a:ext uri="{FF2B5EF4-FFF2-40B4-BE49-F238E27FC236}">
                <a16:creationId xmlns:a16="http://schemas.microsoft.com/office/drawing/2014/main" id="{EC620961-45A3-4B33-EFDC-B4E91228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5173"/>
            <a:ext cx="4746658" cy="3559994"/>
          </a:xfrm>
          <a:prstGeom prst="rect">
            <a:avLst/>
          </a:prstGeom>
        </p:spPr>
      </p:pic>
      <p:pic>
        <p:nvPicPr>
          <p:cNvPr id="10" name="Picture 9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B3881119-D14A-2D7C-7EA8-5B283757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70" y="1649002"/>
            <a:ext cx="4746660" cy="35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9B3-14B2-C2CF-4DBF-ADDEDEB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Revealing Plots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6BC8E-2D37-35DE-0BDE-5BD871D2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D777-65BE-7548-93FE-B004D367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1A7BCEE-94E9-0594-F2FB-05FB1B164AE6}"/>
              </a:ext>
            </a:extLst>
          </p:cNvPr>
          <p:cNvSpPr/>
          <p:nvPr/>
        </p:nvSpPr>
        <p:spPr>
          <a:xfrm>
            <a:off x="7494309" y="365125"/>
            <a:ext cx="3237321" cy="1025945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Solving delete-relaxed problems exactly is formally hard (NP-complete)</a:t>
            </a:r>
          </a:p>
        </p:txBody>
      </p:sp>
      <p:pic>
        <p:nvPicPr>
          <p:cNvPr id="9" name="Picture 8" descr="A graph with a blue square&#10;&#10;Description automatically generated">
            <a:extLst>
              <a:ext uri="{FF2B5EF4-FFF2-40B4-BE49-F238E27FC236}">
                <a16:creationId xmlns:a16="http://schemas.microsoft.com/office/drawing/2014/main" id="{01253D79-4295-2CAD-3FD5-5BDFBFCE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46766" cy="3935074"/>
          </a:xfrm>
          <a:prstGeom prst="rect">
            <a:avLst/>
          </a:prstGeom>
        </p:spPr>
      </p:pic>
      <p:pic>
        <p:nvPicPr>
          <p:cNvPr id="13" name="Picture 12" descr="A blue square with white text&#10;&#10;Description automatically generated">
            <a:extLst>
              <a:ext uri="{FF2B5EF4-FFF2-40B4-BE49-F238E27FC236}">
                <a16:creationId xmlns:a16="http://schemas.microsoft.com/office/drawing/2014/main" id="{6CE27023-FADE-549D-5AB1-583D68D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96" y="1690688"/>
            <a:ext cx="5246766" cy="39350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D65834-7626-288A-9066-20754432824A}"/>
              </a:ext>
            </a:extLst>
          </p:cNvPr>
          <p:cNvSpPr txBox="1"/>
          <p:nvPr/>
        </p:nvSpPr>
        <p:spPr>
          <a:xfrm>
            <a:off x="4138367" y="280918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😱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E6627-EB6B-8984-6DA7-ACD6668ACE8A}"/>
              </a:ext>
            </a:extLst>
          </p:cNvPr>
          <p:cNvSpPr txBox="1"/>
          <p:nvPr/>
        </p:nvSpPr>
        <p:spPr>
          <a:xfrm>
            <a:off x="9598058" y="2845679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3DAF-F39E-7EB4-608A-A543BA71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hFF</a:t>
            </a:r>
            <a:r>
              <a:rPr lang="en-US" sz="3600" dirty="0"/>
              <a:t>: A Better Delete Relaxation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A8AB-45FE-9418-557D-E4ECC62D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Construct a </a:t>
            </a:r>
            <a:r>
              <a:rPr lang="en-US" i="1" dirty="0"/>
              <a:t>non-optimal</a:t>
            </a:r>
            <a:r>
              <a:rPr lang="en-US" dirty="0"/>
              <a:t> relaxed plan in a particular way: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u="sng" dirty="0"/>
              <a:t>Forward pass: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Imagine we could execute </a:t>
            </a:r>
            <a:r>
              <a:rPr lang="en-US" i="1" dirty="0"/>
              <a:t>all</a:t>
            </a:r>
            <a:r>
              <a:rPr lang="en-US" dirty="0"/>
              <a:t> initiable actions simultaneously</a:t>
            </a:r>
          </a:p>
          <a:p>
            <a:pPr marL="514350" indent="-514350">
              <a:buAutoNum type="arabicPeriod"/>
            </a:pPr>
            <a:r>
              <a:rPr lang="en-US" dirty="0"/>
              <a:t>Aggregate the next states into superset of all active features</a:t>
            </a:r>
          </a:p>
          <a:p>
            <a:pPr marL="514350" indent="-514350">
              <a:buAutoNum type="arabicPeriod"/>
            </a:pPr>
            <a:r>
              <a:rPr lang="en-US" dirty="0"/>
              <a:t>Repeat (1) and (2) until convergence (or goal is active)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u="sng" dirty="0"/>
              <a:t>Backward pass: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Build a relaxed plan by selecting “necessary” 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96CF-3F72-27B0-15A6-194D686B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38908-375C-140A-6FBA-A590F323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BEFFB9A-659D-C7B8-93ED-DEE9A5D5A186}"/>
              </a:ext>
            </a:extLst>
          </p:cNvPr>
          <p:cNvSpPr txBox="1"/>
          <p:nvPr/>
        </p:nvSpPr>
        <p:spPr>
          <a:xfrm>
            <a:off x="1639872" y="46063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1C1E257A-0D27-4F7A-A454-A54582A7E7C7}"/>
              </a:ext>
            </a:extLst>
          </p:cNvPr>
          <p:cNvCxnSpPr>
            <a:cxnSpLocks/>
            <a:stCxn id="276" idx="0"/>
            <a:endCxn id="10" idx="2"/>
          </p:cNvCxnSpPr>
          <p:nvPr/>
        </p:nvCxnSpPr>
        <p:spPr>
          <a:xfrm rot="5400000" flipH="1" flipV="1">
            <a:off x="2116932" y="3896509"/>
            <a:ext cx="565526" cy="854079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79E5216B-71AE-6201-89FA-B32380388531}"/>
              </a:ext>
            </a:extLst>
          </p:cNvPr>
          <p:cNvCxnSpPr>
            <a:cxnSpLocks/>
            <a:stCxn id="276" idx="2"/>
            <a:endCxn id="12" idx="2"/>
          </p:cNvCxnSpPr>
          <p:nvPr/>
        </p:nvCxnSpPr>
        <p:spPr>
          <a:xfrm rot="16200000" flipH="1">
            <a:off x="2106871" y="4841427"/>
            <a:ext cx="585649" cy="854079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Elbow Connector 286">
            <a:extLst>
              <a:ext uri="{FF2B5EF4-FFF2-40B4-BE49-F238E27FC236}">
                <a16:creationId xmlns:a16="http://schemas.microsoft.com/office/drawing/2014/main" id="{82E5434A-45E9-C7BB-FEFC-68EE314A5662}"/>
              </a:ext>
            </a:extLst>
          </p:cNvPr>
          <p:cNvCxnSpPr>
            <a:cxnSpLocks/>
          </p:cNvCxnSpPr>
          <p:nvPr/>
        </p:nvCxnSpPr>
        <p:spPr>
          <a:xfrm flipV="1">
            <a:off x="1972657" y="1000100"/>
            <a:ext cx="75982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553046-09AD-F1AC-FCF3-5E1FC948B542}"/>
              </a:ext>
            </a:extLst>
          </p:cNvPr>
          <p:cNvSpPr txBox="1"/>
          <p:nvPr/>
        </p:nvSpPr>
        <p:spPr>
          <a:xfrm>
            <a:off x="771608" y="676934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Feature 1</a:t>
            </a:r>
          </a:p>
          <a:p>
            <a:pPr algn="ctr"/>
            <a:r>
              <a:rPr lang="en-US" b="1" dirty="0">
                <a:latin typeface="Lato" panose="020F0502020204030203" pitchFamily="34" charset="77"/>
              </a:rPr>
              <a:t>(active)</a:t>
            </a:r>
          </a:p>
        </p:txBody>
      </p: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AEE2F24F-8437-FFD1-C128-B86677787FEE}"/>
              </a:ext>
            </a:extLst>
          </p:cNvPr>
          <p:cNvCxnSpPr>
            <a:cxnSpLocks/>
          </p:cNvCxnSpPr>
          <p:nvPr/>
        </p:nvCxnSpPr>
        <p:spPr>
          <a:xfrm flipV="1">
            <a:off x="1999590" y="1753595"/>
            <a:ext cx="75982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524CF7B-64D0-AA80-3016-EEF798CDBB15}"/>
              </a:ext>
            </a:extLst>
          </p:cNvPr>
          <p:cNvSpPr txBox="1"/>
          <p:nvPr/>
        </p:nvSpPr>
        <p:spPr>
          <a:xfrm>
            <a:off x="797018" y="1436854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Feature 2</a:t>
            </a:r>
          </a:p>
          <a:p>
            <a:pPr algn="ctr"/>
            <a:r>
              <a:rPr lang="en-US" b="1" dirty="0">
                <a:latin typeface="Lato" panose="020F0502020204030203" pitchFamily="34" charset="77"/>
              </a:rPr>
              <a:t>(active)</a:t>
            </a:r>
          </a:p>
        </p:txBody>
      </p: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30FBB91C-9195-AD2C-F581-030139C0C130}"/>
              </a:ext>
            </a:extLst>
          </p:cNvPr>
          <p:cNvCxnSpPr>
            <a:cxnSpLocks/>
          </p:cNvCxnSpPr>
          <p:nvPr/>
        </p:nvCxnSpPr>
        <p:spPr>
          <a:xfrm flipV="1">
            <a:off x="1999590" y="2568169"/>
            <a:ext cx="75982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6B583BCE-61BE-C060-D06F-A43CB2CA9FE0}"/>
              </a:ext>
            </a:extLst>
          </p:cNvPr>
          <p:cNvSpPr txBox="1"/>
          <p:nvPr/>
        </p:nvSpPr>
        <p:spPr>
          <a:xfrm>
            <a:off x="797018" y="2251428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Feature 3</a:t>
            </a:r>
          </a:p>
          <a:p>
            <a:pPr algn="ctr"/>
            <a:r>
              <a:rPr lang="en-US" b="1" dirty="0">
                <a:latin typeface="Lato" panose="020F0502020204030203" pitchFamily="34" charset="77"/>
              </a:rPr>
              <a:t>(inactive)</a:t>
            </a:r>
          </a:p>
        </p:txBody>
      </p:sp>
    </p:spTree>
    <p:extLst>
      <p:ext uri="{BB962C8B-B14F-4D97-AF65-F5344CB8AC3E}">
        <p14:creationId xmlns:p14="http://schemas.microsoft.com/office/powerpoint/2010/main" val="415186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2488756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BB475-09F7-BD38-34BB-10C4A6E57601}"/>
              </a:ext>
            </a:extLst>
          </p:cNvPr>
          <p:cNvSpPr txBox="1"/>
          <p:nvPr/>
        </p:nvSpPr>
        <p:spPr>
          <a:xfrm>
            <a:off x="3360603" y="24161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Lato" panose="020F0502020204030203" pitchFamily="34" charset="77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658524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BB475-09F7-BD38-34BB-10C4A6E57601}"/>
              </a:ext>
            </a:extLst>
          </p:cNvPr>
          <p:cNvSpPr txBox="1"/>
          <p:nvPr/>
        </p:nvSpPr>
        <p:spPr>
          <a:xfrm>
            <a:off x="3360603" y="24161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Lato" panose="020F0502020204030203" pitchFamily="34" charset="77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108563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72809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7AFA-F805-0B67-FDB4-3549A498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E2-739E-8DD9-A0B1-3D2A0080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020122" cy="482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optimal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339CE-1FB7-8489-C7AC-A93112EF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97CE4-16EC-7B18-48B0-B157761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F27EF3-8E50-A3F6-436D-F03F70BFD0E3}"/>
              </a:ext>
            </a:extLst>
          </p:cNvPr>
          <p:cNvGrpSpPr/>
          <p:nvPr/>
        </p:nvGrpSpPr>
        <p:grpSpPr>
          <a:xfrm>
            <a:off x="926480" y="2352908"/>
            <a:ext cx="2622574" cy="1572321"/>
            <a:chOff x="926480" y="2352908"/>
            <a:chExt cx="3589764" cy="21521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AE090-2C52-82BD-8F74-E98D8D4A6B77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1622A-454D-C229-A917-3DBFAC752483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3BA903-FE6F-2857-889D-1D1365401B8F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8CF8B-C358-C77D-71B7-594758AA961D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BBFEF9-B8E5-FDF8-5284-E8CF5DF766B3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03E3BA-2AAE-3D00-9F38-80C9B05F13ED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2E862C-FFC2-BEC4-C4B5-2E8C00E63428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2EE605-7220-6B4B-A394-7F574EE8FB33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02F822-1457-F640-2826-D10236AE601D}"/>
              </a:ext>
            </a:extLst>
          </p:cNvPr>
          <p:cNvGrpSpPr/>
          <p:nvPr/>
        </p:nvGrpSpPr>
        <p:grpSpPr>
          <a:xfrm>
            <a:off x="3650544" y="2352907"/>
            <a:ext cx="2622574" cy="1572321"/>
            <a:chOff x="926480" y="2352908"/>
            <a:chExt cx="3589764" cy="21521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1A203C-1849-1BCD-3A87-60F3EA658195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44CFCB-8E58-43FB-649D-B6252CDD7260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58A569-4FE7-AE95-2DE6-D3412A28EDCA}"/>
                </a:ext>
              </a:extLst>
            </p:cNvPr>
            <p:cNvSpPr/>
            <p:nvPr/>
          </p:nvSpPr>
          <p:spPr>
            <a:xfrm>
              <a:off x="1065024" y="256365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370025-9BFA-4EE4-A408-7A64A7455438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6E4C2A-A336-6052-8726-78A9D6E97210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A3132E-00A0-3621-F93F-E0BCA4C3E119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B8E011-8A84-57F3-A155-91AEED27DA48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0E4D81-3556-F677-9414-7AA4E19FAFB7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9A8976-BB81-D0BB-28CB-9E3844D02A4E}"/>
              </a:ext>
            </a:extLst>
          </p:cNvPr>
          <p:cNvGrpSpPr/>
          <p:nvPr/>
        </p:nvGrpSpPr>
        <p:grpSpPr>
          <a:xfrm>
            <a:off x="6363411" y="2352907"/>
            <a:ext cx="2622574" cy="1572321"/>
            <a:chOff x="926480" y="2352908"/>
            <a:chExt cx="3589764" cy="21521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E869AD-7392-A608-E85E-552669A2B312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8CE7E7-0590-EFDB-9820-0B6235590F4D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F2EF4-14F8-C3AC-2DF5-C51697D43F58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ADD528-03D9-375E-29DA-188858D1F6CB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436D85-0BD6-41B2-D57F-C1FBD18749B1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C6A593-EB8E-37FE-E05C-5738449C2648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36095D-0BAD-4119-0CD9-913BA9D3CE4A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D95C73-E92D-CA40-E76A-E389D2CC9254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1F5A75-790C-2736-1451-782F170E55CF}"/>
              </a:ext>
            </a:extLst>
          </p:cNvPr>
          <p:cNvGrpSpPr/>
          <p:nvPr/>
        </p:nvGrpSpPr>
        <p:grpSpPr>
          <a:xfrm>
            <a:off x="9499059" y="628561"/>
            <a:ext cx="2210990" cy="1325563"/>
            <a:chOff x="8333680" y="136525"/>
            <a:chExt cx="3589764" cy="215218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D607D8-A3D7-AD38-A57D-CE2C77B863F4}"/>
                </a:ext>
              </a:extLst>
            </p:cNvPr>
            <p:cNvSpPr/>
            <p:nvPr/>
          </p:nvSpPr>
          <p:spPr>
            <a:xfrm>
              <a:off x="8457273" y="1625213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8F959E-3A74-11A8-6894-1D36FA8DF6DE}"/>
                </a:ext>
              </a:extLst>
            </p:cNvPr>
            <p:cNvSpPr/>
            <p:nvPr/>
          </p:nvSpPr>
          <p:spPr>
            <a:xfrm>
              <a:off x="8695865" y="1260088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F540B-4527-7558-93DC-11B1489C6400}"/>
                </a:ext>
              </a:extLst>
            </p:cNvPr>
            <p:cNvSpPr/>
            <p:nvPr/>
          </p:nvSpPr>
          <p:spPr>
            <a:xfrm>
              <a:off x="8333680" y="136525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Goal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6EFA6C-405F-1315-C5EF-A4334C37778B}"/>
                </a:ext>
              </a:extLst>
            </p:cNvPr>
            <p:cNvSpPr/>
            <p:nvPr/>
          </p:nvSpPr>
          <p:spPr>
            <a:xfrm>
              <a:off x="8695865" y="894963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7DFEAC-E9C4-F240-B064-C693A26BF0B3}"/>
              </a:ext>
            </a:extLst>
          </p:cNvPr>
          <p:cNvGrpSpPr/>
          <p:nvPr/>
        </p:nvGrpSpPr>
        <p:grpSpPr>
          <a:xfrm>
            <a:off x="9087475" y="2352906"/>
            <a:ext cx="2622574" cy="1572321"/>
            <a:chOff x="926480" y="2352908"/>
            <a:chExt cx="3589764" cy="21521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AB042-8660-CB52-8B76-455F6ABF6B07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BEC1FE-FA0E-BFD1-9666-98DCB2244E44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349328-53A3-2A12-BBDF-E3639FF4C315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3178FD-C9BA-6E4B-D465-3060B66E419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821E16-B638-9A8F-7FC2-2C8F26237320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62D51A-B95C-BE12-2BB3-634FBD5D1799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4B694F-62BE-8A98-2090-B5F6DD1B439A}"/>
                </a:ext>
              </a:extLst>
            </p:cNvPr>
            <p:cNvSpPr/>
            <p:nvPr/>
          </p:nvSpPr>
          <p:spPr>
            <a:xfrm>
              <a:off x="1050073" y="2547199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D1848B-2D3A-20FB-70D2-1428E129015F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6B9E4C-1A0E-BC77-DA29-CE9AF1D0017F}"/>
              </a:ext>
            </a:extLst>
          </p:cNvPr>
          <p:cNvGrpSpPr/>
          <p:nvPr/>
        </p:nvGrpSpPr>
        <p:grpSpPr>
          <a:xfrm>
            <a:off x="926480" y="4381151"/>
            <a:ext cx="2622574" cy="1572321"/>
            <a:chOff x="926480" y="2352908"/>
            <a:chExt cx="3589764" cy="215218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AA2E9DC-EF94-1623-FDA2-77AAB1D20474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306BD5-8C7F-9478-74E5-8BAC7002BA07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FA2D0C-B61E-C9BA-EAE8-5F9A74F492C7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C67CE6-652A-F079-5E7E-2DC850A9BD2B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F70868-AC12-6BCB-C910-A0D9EE2A460D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741FE9-7116-4592-E565-EE1EA1D03A75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39E8313-21A6-DB0C-8BB0-AA26C3435E5A}"/>
                </a:ext>
              </a:extLst>
            </p:cNvPr>
            <p:cNvSpPr/>
            <p:nvPr/>
          </p:nvSpPr>
          <p:spPr>
            <a:xfrm>
              <a:off x="1587190" y="3111345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09784-ED3E-AEC8-7959-C0DC5308A4C6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F6FD26-94D3-D788-9908-00F14B87F98D}"/>
              </a:ext>
            </a:extLst>
          </p:cNvPr>
          <p:cNvGrpSpPr/>
          <p:nvPr/>
        </p:nvGrpSpPr>
        <p:grpSpPr>
          <a:xfrm>
            <a:off x="3650544" y="4381151"/>
            <a:ext cx="2622574" cy="1572321"/>
            <a:chOff x="926480" y="2352908"/>
            <a:chExt cx="3589764" cy="215218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E9BA2E-BE86-19CA-1CEA-03FC3B112B9C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38165-3EC3-C470-70A0-824DC57526A2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A53F71-8A59-2DEE-31D3-46F91A78E24D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127C70A-E1C2-1D3B-44A6-4A1565F4CF7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237886-2541-1DC2-B739-17E3DDB6E56F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71F944-C7DC-433A-2DE3-FF13EB6EE786}"/>
                </a:ext>
              </a:extLst>
            </p:cNvPr>
            <p:cNvSpPr/>
            <p:nvPr/>
          </p:nvSpPr>
          <p:spPr>
            <a:xfrm>
              <a:off x="1079280" y="2549565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E2C6899-1258-604D-DF45-B632357CD1D7}"/>
                </a:ext>
              </a:extLst>
            </p:cNvPr>
            <p:cNvSpPr/>
            <p:nvPr/>
          </p:nvSpPr>
          <p:spPr>
            <a:xfrm>
              <a:off x="1587190" y="3111345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333D535-680D-1CEB-042E-C70A4EB17568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4AAB2D-7132-15F3-3116-230C9D4EE038}"/>
              </a:ext>
            </a:extLst>
          </p:cNvPr>
          <p:cNvGrpSpPr/>
          <p:nvPr/>
        </p:nvGrpSpPr>
        <p:grpSpPr>
          <a:xfrm>
            <a:off x="6363411" y="4381151"/>
            <a:ext cx="2622574" cy="1572321"/>
            <a:chOff x="926480" y="2352908"/>
            <a:chExt cx="3589764" cy="215218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B5284C-4591-2028-17B3-588013020C5E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62750BD-8352-6ED5-A3FE-CDF540EBEE2C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9B6B971-2567-5222-FF7B-5BA88D6C04EA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314AEF6-7AA7-026E-41D9-D638AD979662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2FFD71-A313-5C10-ED86-9A34992C28A5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91FFF98-4EDE-2A1C-3EC6-B9636A40C817}"/>
                </a:ext>
              </a:extLst>
            </p:cNvPr>
            <p:cNvSpPr/>
            <p:nvPr/>
          </p:nvSpPr>
          <p:spPr>
            <a:xfrm>
              <a:off x="2076449" y="310757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AD176B-D037-B9BE-DDE4-233D3A76F688}"/>
                </a:ext>
              </a:extLst>
            </p:cNvPr>
            <p:cNvSpPr/>
            <p:nvPr/>
          </p:nvSpPr>
          <p:spPr>
            <a:xfrm>
              <a:off x="1587190" y="3111345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3D092D5-3B88-674D-786C-F97E26E13140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072235A4-5DD3-1021-FC17-3A4261614FA4}"/>
              </a:ext>
            </a:extLst>
          </p:cNvPr>
          <p:cNvCxnSpPr>
            <a:stCxn id="57" idx="2"/>
            <a:endCxn id="68" idx="0"/>
          </p:cNvCxnSpPr>
          <p:nvPr/>
        </p:nvCxnSpPr>
        <p:spPr>
          <a:xfrm rot="5400000">
            <a:off x="6090303" y="72692"/>
            <a:ext cx="455924" cy="81609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AF0DF-0D18-9915-A26C-58CC9D2168E3}"/>
              </a:ext>
            </a:extLst>
          </p:cNvPr>
          <p:cNvSpPr txBox="1"/>
          <p:nvPr/>
        </p:nvSpPr>
        <p:spPr>
          <a:xfrm>
            <a:off x="9129590" y="2703606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Convergence</a:t>
            </a:r>
            <a:br>
              <a:rPr lang="en-US" b="1" dirty="0">
                <a:latin typeface="Lato" panose="020F0502020204030203" pitchFamily="34" charset="77"/>
              </a:rPr>
            </a:b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Forward Pass Complete</a:t>
            </a:r>
          </a:p>
        </p:txBody>
      </p:sp>
    </p:spTree>
    <p:extLst>
      <p:ext uri="{BB962C8B-B14F-4D97-AF65-F5344CB8AC3E}">
        <p14:creationId xmlns:p14="http://schemas.microsoft.com/office/powerpoint/2010/main" val="1038903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AF0DF-0D18-9915-A26C-58CC9D2168E3}"/>
              </a:ext>
            </a:extLst>
          </p:cNvPr>
          <p:cNvSpPr txBox="1"/>
          <p:nvPr/>
        </p:nvSpPr>
        <p:spPr>
          <a:xfrm>
            <a:off x="9204222" y="309560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Starting Backward 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2B2086A-6950-B336-B20A-F4482BFF3EAB}"/>
              </a:ext>
            </a:extLst>
          </p:cNvPr>
          <p:cNvCxnSpPr>
            <a:cxnSpLocks/>
            <a:stCxn id="13" idx="2"/>
            <a:endCxn id="123" idx="6"/>
          </p:cNvCxnSpPr>
          <p:nvPr/>
        </p:nvCxnSpPr>
        <p:spPr>
          <a:xfrm rot="5400000">
            <a:off x="9011226" y="4821274"/>
            <a:ext cx="575586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9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4638C52-3785-1E0A-99BC-05F84EE19BB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2B2086A-6950-B336-B20A-F4482BFF3EAB}"/>
              </a:ext>
            </a:extLst>
          </p:cNvPr>
          <p:cNvCxnSpPr>
            <a:cxnSpLocks/>
            <a:stCxn id="13" idx="2"/>
            <a:endCxn id="123" idx="6"/>
          </p:cNvCxnSpPr>
          <p:nvPr/>
        </p:nvCxnSpPr>
        <p:spPr>
          <a:xfrm rot="5400000">
            <a:off x="9011226" y="4821274"/>
            <a:ext cx="575586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24236B7-48A1-DACD-F7F3-4D8E5A18B50F}"/>
              </a:ext>
            </a:extLst>
          </p:cNvPr>
          <p:cNvCxnSpPr>
            <a:cxnSpLocks/>
            <a:stCxn id="123" idx="4"/>
            <a:endCxn id="109" idx="4"/>
          </p:cNvCxnSpPr>
          <p:nvPr/>
        </p:nvCxnSpPr>
        <p:spPr>
          <a:xfrm rot="5400000">
            <a:off x="6761377" y="3948262"/>
            <a:ext cx="12700" cy="3698447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82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2B2086A-6950-B336-B20A-F4482BFF3EAB}"/>
              </a:ext>
            </a:extLst>
          </p:cNvPr>
          <p:cNvCxnSpPr>
            <a:cxnSpLocks/>
            <a:stCxn id="13" idx="2"/>
            <a:endCxn id="123" idx="6"/>
          </p:cNvCxnSpPr>
          <p:nvPr/>
        </p:nvCxnSpPr>
        <p:spPr>
          <a:xfrm rot="5400000">
            <a:off x="9011226" y="4821274"/>
            <a:ext cx="575586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24236B7-48A1-DACD-F7F3-4D8E5A18B50F}"/>
              </a:ext>
            </a:extLst>
          </p:cNvPr>
          <p:cNvCxnSpPr>
            <a:cxnSpLocks/>
            <a:stCxn id="123" idx="4"/>
            <a:endCxn id="109" idx="4"/>
          </p:cNvCxnSpPr>
          <p:nvPr/>
        </p:nvCxnSpPr>
        <p:spPr>
          <a:xfrm rot="5400000">
            <a:off x="6761377" y="3948262"/>
            <a:ext cx="12700" cy="3698447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07B88-A686-8DA0-52CA-AE014F7000BD}"/>
              </a:ext>
            </a:extLst>
          </p:cNvPr>
          <p:cNvCxnSpPr/>
          <p:nvPr/>
        </p:nvCxnSpPr>
        <p:spPr>
          <a:xfrm flipH="1">
            <a:off x="4128941" y="5639032"/>
            <a:ext cx="547019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32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2B2086A-6950-B336-B20A-F4482BFF3EAB}"/>
              </a:ext>
            </a:extLst>
          </p:cNvPr>
          <p:cNvCxnSpPr>
            <a:cxnSpLocks/>
            <a:stCxn id="13" idx="2"/>
            <a:endCxn id="123" idx="6"/>
          </p:cNvCxnSpPr>
          <p:nvPr/>
        </p:nvCxnSpPr>
        <p:spPr>
          <a:xfrm rot="5400000">
            <a:off x="9011226" y="4821274"/>
            <a:ext cx="575586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24236B7-48A1-DACD-F7F3-4D8E5A18B50F}"/>
              </a:ext>
            </a:extLst>
          </p:cNvPr>
          <p:cNvCxnSpPr>
            <a:cxnSpLocks/>
            <a:stCxn id="123" idx="4"/>
            <a:endCxn id="109" idx="4"/>
          </p:cNvCxnSpPr>
          <p:nvPr/>
        </p:nvCxnSpPr>
        <p:spPr>
          <a:xfrm rot="5400000">
            <a:off x="6761377" y="3948262"/>
            <a:ext cx="12700" cy="3698447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07B88-A686-8DA0-52CA-AE014F7000BD}"/>
              </a:ext>
            </a:extLst>
          </p:cNvPr>
          <p:cNvCxnSpPr/>
          <p:nvPr/>
        </p:nvCxnSpPr>
        <p:spPr>
          <a:xfrm flipH="1">
            <a:off x="4128941" y="5639032"/>
            <a:ext cx="547019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BEBEDC3B-0FC2-EFD2-DE33-7B519C74A6D9}"/>
              </a:ext>
            </a:extLst>
          </p:cNvPr>
          <p:cNvCxnSpPr>
            <a:cxnSpLocks/>
            <a:stCxn id="16" idx="0"/>
            <a:endCxn id="11" idx="6"/>
          </p:cNvCxnSpPr>
          <p:nvPr/>
        </p:nvCxnSpPr>
        <p:spPr>
          <a:xfrm rot="16200000" flipV="1">
            <a:off x="3356521" y="4743641"/>
            <a:ext cx="574187" cy="6889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108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89AB685-CC9F-894F-4ACB-813608315FDB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3918404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260649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28FCC6D-6DCB-FC98-46AE-66275E69D84D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3148645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896197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EF43F-236D-7AC3-4761-F2FA8F0B0EB3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48888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77A09784-ED3E-AEC8-7959-C0DC5308A4C6}"/>
              </a:ext>
            </a:extLst>
          </p:cNvPr>
          <p:cNvSpPr/>
          <p:nvPr/>
        </p:nvSpPr>
        <p:spPr>
          <a:xfrm>
            <a:off x="926480" y="4381152"/>
            <a:ext cx="1907114" cy="1305798"/>
          </a:xfrm>
          <a:prstGeom prst="rect">
            <a:avLst/>
          </a:prstGeom>
          <a:solidFill>
            <a:srgbClr val="F0312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37AFA-F805-0B67-FDB4-3549A498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E2-739E-8DD9-A0B1-3D2A0080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376448" cy="482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sub</a:t>
            </a:r>
            <a:r>
              <a:rPr lang="en-US" b="1" dirty="0"/>
              <a:t>optimal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339CE-1FB7-8489-C7AC-A93112EF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97CE4-16EC-7B18-48B0-B157761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F27EF3-8E50-A3F6-436D-F03F70BFD0E3}"/>
              </a:ext>
            </a:extLst>
          </p:cNvPr>
          <p:cNvGrpSpPr/>
          <p:nvPr/>
        </p:nvGrpSpPr>
        <p:grpSpPr>
          <a:xfrm>
            <a:off x="926480" y="2352908"/>
            <a:ext cx="2622574" cy="1572321"/>
            <a:chOff x="926480" y="2352908"/>
            <a:chExt cx="3589764" cy="21521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AE090-2C52-82BD-8F74-E98D8D4A6B77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1622A-454D-C229-A917-3DBFAC752483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3BA903-FE6F-2857-889D-1D1365401B8F}"/>
                </a:ext>
              </a:extLst>
            </p:cNvPr>
            <p:cNvSpPr/>
            <p:nvPr/>
          </p:nvSpPr>
          <p:spPr>
            <a:xfrm>
              <a:off x="1587190" y="3111346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8CF8B-C358-C77D-71B7-594758AA961D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BBFEF9-B8E5-FDF8-5284-E8CF5DF766B3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03E3BA-2AAE-3D00-9F38-80C9B05F13ED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2E862C-FFC2-BEC4-C4B5-2E8C00E63428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2EE605-7220-6B4B-A394-7F574EE8FB33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02F822-1457-F640-2826-D10236AE601D}"/>
              </a:ext>
            </a:extLst>
          </p:cNvPr>
          <p:cNvGrpSpPr/>
          <p:nvPr/>
        </p:nvGrpSpPr>
        <p:grpSpPr>
          <a:xfrm>
            <a:off x="3650544" y="2352907"/>
            <a:ext cx="2622574" cy="1572321"/>
            <a:chOff x="926480" y="2352908"/>
            <a:chExt cx="3589764" cy="21521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1A203C-1849-1BCD-3A87-60F3EA658195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44CFCB-8E58-43FB-649D-B6252CDD7260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58A569-4FE7-AE95-2DE6-D3412A28EDCA}"/>
                </a:ext>
              </a:extLst>
            </p:cNvPr>
            <p:cNvSpPr/>
            <p:nvPr/>
          </p:nvSpPr>
          <p:spPr>
            <a:xfrm>
              <a:off x="1065024" y="256365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370025-9BFA-4EE4-A408-7A64A7455438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6E4C2A-A336-6052-8726-78A9D6E97210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A3132E-00A0-3621-F93F-E0BCA4C3E119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B8E011-8A84-57F3-A155-91AEED27DA48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0E4D81-3556-F677-9414-7AA4E19FAFB7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9A8976-BB81-D0BB-28CB-9E3844D02A4E}"/>
              </a:ext>
            </a:extLst>
          </p:cNvPr>
          <p:cNvGrpSpPr/>
          <p:nvPr/>
        </p:nvGrpSpPr>
        <p:grpSpPr>
          <a:xfrm>
            <a:off x="6363411" y="2352907"/>
            <a:ext cx="2622574" cy="1572321"/>
            <a:chOff x="926480" y="2352908"/>
            <a:chExt cx="3589764" cy="21521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E869AD-7392-A608-E85E-552669A2B312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8CE7E7-0590-EFDB-9820-0B6235590F4D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F2EF4-14F8-C3AC-2DF5-C51697D43F58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ADD528-03D9-375E-29DA-188858D1F6CB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436D85-0BD6-41B2-D57F-C1FBD18749B1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C6A593-EB8E-37FE-E05C-5738449C2648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36095D-0BAD-4119-0CD9-913BA9D3CE4A}"/>
                </a:ext>
              </a:extLst>
            </p:cNvPr>
            <p:cNvSpPr/>
            <p:nvPr/>
          </p:nvSpPr>
          <p:spPr>
            <a:xfrm>
              <a:off x="3506126" y="2746221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D95C73-E92D-CA40-E76A-E389D2CC9254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1F5A75-790C-2736-1451-782F170E55CF}"/>
              </a:ext>
            </a:extLst>
          </p:cNvPr>
          <p:cNvGrpSpPr/>
          <p:nvPr/>
        </p:nvGrpSpPr>
        <p:grpSpPr>
          <a:xfrm>
            <a:off x="9499059" y="628561"/>
            <a:ext cx="2210990" cy="1325563"/>
            <a:chOff x="8333680" y="136525"/>
            <a:chExt cx="3589764" cy="215218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D607D8-A3D7-AD38-A57D-CE2C77B863F4}"/>
                </a:ext>
              </a:extLst>
            </p:cNvPr>
            <p:cNvSpPr/>
            <p:nvPr/>
          </p:nvSpPr>
          <p:spPr>
            <a:xfrm>
              <a:off x="8457273" y="1625213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8F959E-3A74-11A8-6894-1D36FA8DF6DE}"/>
                </a:ext>
              </a:extLst>
            </p:cNvPr>
            <p:cNvSpPr/>
            <p:nvPr/>
          </p:nvSpPr>
          <p:spPr>
            <a:xfrm>
              <a:off x="8695865" y="1260088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F540B-4527-7558-93DC-11B1489C6400}"/>
                </a:ext>
              </a:extLst>
            </p:cNvPr>
            <p:cNvSpPr/>
            <p:nvPr/>
          </p:nvSpPr>
          <p:spPr>
            <a:xfrm>
              <a:off x="8333680" y="136525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Goal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06EFA6C-405F-1315-C5EF-A4334C37778B}"/>
                </a:ext>
              </a:extLst>
            </p:cNvPr>
            <p:cNvSpPr/>
            <p:nvPr/>
          </p:nvSpPr>
          <p:spPr>
            <a:xfrm>
              <a:off x="8695865" y="894963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7DFEAC-E9C4-F240-B064-C693A26BF0B3}"/>
              </a:ext>
            </a:extLst>
          </p:cNvPr>
          <p:cNvGrpSpPr/>
          <p:nvPr/>
        </p:nvGrpSpPr>
        <p:grpSpPr>
          <a:xfrm>
            <a:off x="9087475" y="2352906"/>
            <a:ext cx="2622574" cy="1572321"/>
            <a:chOff x="926480" y="2352908"/>
            <a:chExt cx="3589764" cy="21521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AB042-8660-CB52-8B76-455F6ABF6B07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BEC1FE-FA0E-BFD1-9666-98DCB2244E44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349328-53A3-2A12-BBDF-E3639FF4C315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3178FD-C9BA-6E4B-D465-3060B66E419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821E16-B638-9A8F-7FC2-2C8F26237320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62D51A-B95C-BE12-2BB3-634FBD5D1799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4B694F-62BE-8A98-2090-B5F6DD1B439A}"/>
                </a:ext>
              </a:extLst>
            </p:cNvPr>
            <p:cNvSpPr/>
            <p:nvPr/>
          </p:nvSpPr>
          <p:spPr>
            <a:xfrm>
              <a:off x="1050073" y="2547199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D1848B-2D3A-20FB-70D2-1428E129015F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AA2E9DC-EF94-1623-FDA2-77AAB1D20474}"/>
              </a:ext>
            </a:extLst>
          </p:cNvPr>
          <p:cNvSpPr/>
          <p:nvPr/>
        </p:nvSpPr>
        <p:spPr>
          <a:xfrm>
            <a:off x="992141" y="5284386"/>
            <a:ext cx="1741729" cy="257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</a:rPr>
              <a:t>Table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306BD5-8C7F-9478-74E5-8BAC7002BA07}"/>
              </a:ext>
            </a:extLst>
          </p:cNvPr>
          <p:cNvSpPr/>
          <p:nvPr/>
        </p:nvSpPr>
        <p:spPr>
          <a:xfrm>
            <a:off x="1277492" y="5062853"/>
            <a:ext cx="193525" cy="2215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FA2D0C-B61E-C9BA-EAE8-5F9A74F492C7}"/>
              </a:ext>
            </a:extLst>
          </p:cNvPr>
          <p:cNvSpPr/>
          <p:nvPr/>
        </p:nvSpPr>
        <p:spPr>
          <a:xfrm>
            <a:off x="1537419" y="5062852"/>
            <a:ext cx="193525" cy="2215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C67CE6-652A-F079-5E7E-2DC850A9BD2B}"/>
              </a:ext>
            </a:extLst>
          </p:cNvPr>
          <p:cNvSpPr/>
          <p:nvPr/>
        </p:nvSpPr>
        <p:spPr>
          <a:xfrm>
            <a:off x="1797345" y="5062853"/>
            <a:ext cx="193525" cy="2215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F70868-AC12-6BCB-C910-A0D9EE2A460D}"/>
              </a:ext>
            </a:extLst>
          </p:cNvPr>
          <p:cNvSpPr/>
          <p:nvPr/>
        </p:nvSpPr>
        <p:spPr>
          <a:xfrm>
            <a:off x="2296955" y="5062853"/>
            <a:ext cx="193525" cy="221533"/>
          </a:xfrm>
          <a:prstGeom prst="rect">
            <a:avLst/>
          </a:prstGeom>
          <a:solidFill>
            <a:srgbClr val="2CD1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741FE9-7116-4592-E565-EE1EA1D03A75}"/>
              </a:ext>
            </a:extLst>
          </p:cNvPr>
          <p:cNvSpPr/>
          <p:nvPr/>
        </p:nvSpPr>
        <p:spPr>
          <a:xfrm>
            <a:off x="2296955" y="4841320"/>
            <a:ext cx="193525" cy="221533"/>
          </a:xfrm>
          <a:prstGeom prst="rect">
            <a:avLst/>
          </a:prstGeom>
          <a:solidFill>
            <a:srgbClr val="CF7B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9E8313-21A6-DB0C-8BB0-AA26C3435E5A}"/>
              </a:ext>
            </a:extLst>
          </p:cNvPr>
          <p:cNvSpPr/>
          <p:nvPr/>
        </p:nvSpPr>
        <p:spPr>
          <a:xfrm>
            <a:off x="1537418" y="4845413"/>
            <a:ext cx="193525" cy="221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77"/>
              </a:rPr>
              <a:t>d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F6FD26-94D3-D788-9908-00F14B87F98D}"/>
              </a:ext>
            </a:extLst>
          </p:cNvPr>
          <p:cNvGrpSpPr/>
          <p:nvPr/>
        </p:nvGrpSpPr>
        <p:grpSpPr>
          <a:xfrm>
            <a:off x="6906256" y="4381152"/>
            <a:ext cx="1907114" cy="1305798"/>
            <a:chOff x="926480" y="2352908"/>
            <a:chExt cx="3589764" cy="215218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E9BA2E-BE86-19CA-1CEA-03FC3B112B9C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238165-3EC3-C470-70A0-824DC57526A2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A53F71-8A59-2DEE-31D3-46F91A78E24D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127C70A-E1C2-1D3B-44A6-4A1565F4CF7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237886-2541-1DC2-B739-17E3DDB6E56F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71F944-C7DC-433A-2DE3-FF13EB6EE786}"/>
                </a:ext>
              </a:extLst>
            </p:cNvPr>
            <p:cNvSpPr/>
            <p:nvPr/>
          </p:nvSpPr>
          <p:spPr>
            <a:xfrm>
              <a:off x="1079280" y="2549565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E2C6899-1258-604D-DF45-B632357CD1D7}"/>
                </a:ext>
              </a:extLst>
            </p:cNvPr>
            <p:cNvSpPr/>
            <p:nvPr/>
          </p:nvSpPr>
          <p:spPr>
            <a:xfrm>
              <a:off x="1587190" y="3111345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333D535-680D-1CEB-042E-C70A4EB17568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44AAB2D-7132-15F3-3116-230C9D4EE038}"/>
              </a:ext>
            </a:extLst>
          </p:cNvPr>
          <p:cNvGrpSpPr/>
          <p:nvPr/>
        </p:nvGrpSpPr>
        <p:grpSpPr>
          <a:xfrm>
            <a:off x="8909772" y="4380284"/>
            <a:ext cx="1907114" cy="1305798"/>
            <a:chOff x="926480" y="2352908"/>
            <a:chExt cx="3589764" cy="215218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EB5284C-4591-2028-17B3-588013020C5E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62750BD-8352-6ED5-A3FE-CDF540EBEE2C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9B6B971-2567-5222-FF7B-5BA88D6C04EA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314AEF6-7AA7-026E-41D9-D638AD979662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2FFD71-A313-5C10-ED86-9A34992C28A5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91FFF98-4EDE-2A1C-3EC6-B9636A40C817}"/>
                </a:ext>
              </a:extLst>
            </p:cNvPr>
            <p:cNvSpPr/>
            <p:nvPr/>
          </p:nvSpPr>
          <p:spPr>
            <a:xfrm>
              <a:off x="2076449" y="310757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AD176B-D037-B9BE-DDE4-233D3A76F688}"/>
                </a:ext>
              </a:extLst>
            </p:cNvPr>
            <p:cNvSpPr/>
            <p:nvPr/>
          </p:nvSpPr>
          <p:spPr>
            <a:xfrm>
              <a:off x="1587190" y="3111345"/>
              <a:ext cx="364273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3D092D5-3B88-674D-786C-F97E26E13140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072235A4-5DD3-1021-FC17-3A4261614FA4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 rot="5400000">
            <a:off x="5911438" y="-106173"/>
            <a:ext cx="455925" cy="851872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3E876F-D6CB-D78C-0E51-023BE7264829}"/>
              </a:ext>
            </a:extLst>
          </p:cNvPr>
          <p:cNvGrpSpPr/>
          <p:nvPr/>
        </p:nvGrpSpPr>
        <p:grpSpPr>
          <a:xfrm>
            <a:off x="2928894" y="4381152"/>
            <a:ext cx="1907114" cy="1305798"/>
            <a:chOff x="926480" y="2352908"/>
            <a:chExt cx="3589764" cy="21521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0248BB-5348-681F-8895-4E243F43A728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704E96-0152-4B3C-B48E-0F26B4325620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E20E02-3B91-4F0A-AB02-3C8D9B389C1D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F6CC1C-92FF-1544-A55E-25F8E101847A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0BA6DB-9883-20C5-040A-4883C302E852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208795-2EF4-2075-6F74-ADC45613E8EA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86C19-79DB-7FC5-C5BA-C8CE5944610E}"/>
                </a:ext>
              </a:extLst>
            </p:cNvPr>
            <p:cNvSpPr/>
            <p:nvPr/>
          </p:nvSpPr>
          <p:spPr>
            <a:xfrm>
              <a:off x="1053667" y="2495619"/>
              <a:ext cx="364272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11D1A-667D-A500-9D56-C5F8E4B4C9D9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E396D86-5A3B-8653-42AB-7E2A6CEDAA49}"/>
              </a:ext>
            </a:extLst>
          </p:cNvPr>
          <p:cNvGrpSpPr/>
          <p:nvPr/>
        </p:nvGrpSpPr>
        <p:grpSpPr>
          <a:xfrm>
            <a:off x="4920700" y="4381152"/>
            <a:ext cx="1907114" cy="1305798"/>
            <a:chOff x="926480" y="2352908"/>
            <a:chExt cx="3589764" cy="215218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2D40157-577B-B6E9-7493-C6CC34914A7C}"/>
                </a:ext>
              </a:extLst>
            </p:cNvPr>
            <p:cNvSpPr/>
            <p:nvPr/>
          </p:nvSpPr>
          <p:spPr>
            <a:xfrm>
              <a:off x="1050073" y="3841596"/>
              <a:ext cx="3278459" cy="4237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77"/>
                </a:rPr>
                <a:t>Table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965F4A-F2C8-86F4-4556-623403526EDC}"/>
                </a:ext>
              </a:extLst>
            </p:cNvPr>
            <p:cNvSpPr/>
            <p:nvPr/>
          </p:nvSpPr>
          <p:spPr>
            <a:xfrm>
              <a:off x="1587191" y="3476471"/>
              <a:ext cx="364273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b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97CDFF-43B0-B1EC-49A8-DB588F0BAD0D}"/>
                </a:ext>
              </a:extLst>
            </p:cNvPr>
            <p:cNvSpPr/>
            <p:nvPr/>
          </p:nvSpPr>
          <p:spPr>
            <a:xfrm>
              <a:off x="2076451" y="3476469"/>
              <a:ext cx="364273" cy="3651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a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43F9F99-9A9B-0AB5-4454-D92A2A239693}"/>
                </a:ext>
              </a:extLst>
            </p:cNvPr>
            <p:cNvSpPr/>
            <p:nvPr/>
          </p:nvSpPr>
          <p:spPr>
            <a:xfrm>
              <a:off x="2565710" y="3476471"/>
              <a:ext cx="364273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c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9FC55F1-5240-E920-B7A5-7FA405ED4645}"/>
                </a:ext>
              </a:extLst>
            </p:cNvPr>
            <p:cNvSpPr/>
            <p:nvPr/>
          </p:nvSpPr>
          <p:spPr>
            <a:xfrm>
              <a:off x="3506128" y="3476471"/>
              <a:ext cx="364273" cy="365125"/>
            </a:xfrm>
            <a:prstGeom prst="rect">
              <a:avLst/>
            </a:prstGeom>
            <a:solidFill>
              <a:srgbClr val="2CD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f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CAF77A2-31A7-FDD5-64C0-F20B93F0C623}"/>
                </a:ext>
              </a:extLst>
            </p:cNvPr>
            <p:cNvSpPr/>
            <p:nvPr/>
          </p:nvSpPr>
          <p:spPr>
            <a:xfrm>
              <a:off x="3506127" y="3111346"/>
              <a:ext cx="364273" cy="365125"/>
            </a:xfrm>
            <a:prstGeom prst="rect">
              <a:avLst/>
            </a:prstGeom>
            <a:solidFill>
              <a:srgbClr val="CF7B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6517A5-2787-05E0-BC28-42866642F6B6}"/>
                </a:ext>
              </a:extLst>
            </p:cNvPr>
            <p:cNvSpPr/>
            <p:nvPr/>
          </p:nvSpPr>
          <p:spPr>
            <a:xfrm>
              <a:off x="1587898" y="3111327"/>
              <a:ext cx="364272" cy="3651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77"/>
                </a:rPr>
                <a:t>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8D0D271-FD00-83B7-715C-FDE622EB4073}"/>
                </a:ext>
              </a:extLst>
            </p:cNvPr>
            <p:cNvSpPr/>
            <p:nvPr/>
          </p:nvSpPr>
          <p:spPr>
            <a:xfrm>
              <a:off x="926480" y="2352908"/>
              <a:ext cx="3589764" cy="2152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154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30FDE-1DE8-E065-4603-2040F632775C}"/>
              </a:ext>
            </a:extLst>
          </p:cNvPr>
          <p:cNvSpPr txBox="1"/>
          <p:nvPr/>
        </p:nvSpPr>
        <p:spPr>
          <a:xfrm>
            <a:off x="9418460" y="461637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Goal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9F9286FF-A485-423A-DE00-C26442BEF250}"/>
              </a:ext>
            </a:extLst>
          </p:cNvPr>
          <p:cNvCxnSpPr>
            <a:cxnSpLocks/>
            <a:stCxn id="13" idx="0"/>
            <a:endCxn id="121" idx="6"/>
          </p:cNvCxnSpPr>
          <p:nvPr/>
        </p:nvCxnSpPr>
        <p:spPr>
          <a:xfrm rot="16200000" flipV="1">
            <a:off x="9011225" y="3876354"/>
            <a:ext cx="575589" cy="90445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5A16-4318-BC6E-21CB-B07FACE8B771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3179131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5A16-4318-BC6E-21CB-B07FACE8B771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119B3-E223-E487-6AE9-59EB7502866B}"/>
              </a:ext>
            </a:extLst>
          </p:cNvPr>
          <p:cNvSpPr/>
          <p:nvPr/>
        </p:nvSpPr>
        <p:spPr>
          <a:xfrm>
            <a:off x="3780374" y="1179291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3691A7-4A57-7619-5B8E-94D07D092CA0}"/>
              </a:ext>
            </a:extLst>
          </p:cNvPr>
          <p:cNvSpPr/>
          <p:nvPr/>
        </p:nvSpPr>
        <p:spPr>
          <a:xfrm>
            <a:off x="3779983" y="5348042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2602B-1543-3844-190D-1B8A7CD253FC}"/>
              </a:ext>
            </a:extLst>
          </p:cNvPr>
          <p:cNvSpPr/>
          <p:nvPr/>
        </p:nvSpPr>
        <p:spPr>
          <a:xfrm>
            <a:off x="5629206" y="2502590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ACD12A-ECE9-3ADE-5A18-791E13685A64}"/>
              </a:ext>
            </a:extLst>
          </p:cNvPr>
          <p:cNvSpPr/>
          <p:nvPr/>
        </p:nvSpPr>
        <p:spPr>
          <a:xfrm>
            <a:off x="7484531" y="3041401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A5BE6-82D2-5D63-1E01-E8C9BE252DA3}"/>
              </a:ext>
            </a:extLst>
          </p:cNvPr>
          <p:cNvSpPr/>
          <p:nvPr/>
        </p:nvSpPr>
        <p:spPr>
          <a:xfrm>
            <a:off x="589799" y="2687168"/>
            <a:ext cx="1669496" cy="1061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861BF-CCC9-A76E-018E-516262A1848D}"/>
              </a:ext>
            </a:extLst>
          </p:cNvPr>
          <p:cNvSpPr txBox="1"/>
          <p:nvPr/>
        </p:nvSpPr>
        <p:spPr>
          <a:xfrm>
            <a:off x="726987" y="2753748"/>
            <a:ext cx="1446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77"/>
              </a:rPr>
              <a:t>Relaxed</a:t>
            </a:r>
          </a:p>
          <a:p>
            <a:pPr algn="ctr"/>
            <a:r>
              <a:rPr lang="en-US" sz="2800" dirty="0">
                <a:latin typeface="Lato" panose="020F0502020204030203" pitchFamily="34" charset="77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209159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5A16-4318-BC6E-21CB-B07FACE8B771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119B3-E223-E487-6AE9-59EB7502866B}"/>
              </a:ext>
            </a:extLst>
          </p:cNvPr>
          <p:cNvSpPr/>
          <p:nvPr/>
        </p:nvSpPr>
        <p:spPr>
          <a:xfrm>
            <a:off x="3780374" y="1179291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3691A7-4A57-7619-5B8E-94D07D092CA0}"/>
              </a:ext>
            </a:extLst>
          </p:cNvPr>
          <p:cNvSpPr/>
          <p:nvPr/>
        </p:nvSpPr>
        <p:spPr>
          <a:xfrm>
            <a:off x="3779983" y="5348042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2602B-1543-3844-190D-1B8A7CD253FC}"/>
              </a:ext>
            </a:extLst>
          </p:cNvPr>
          <p:cNvSpPr/>
          <p:nvPr/>
        </p:nvSpPr>
        <p:spPr>
          <a:xfrm>
            <a:off x="5629206" y="2502590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ACD12A-ECE9-3ADE-5A18-791E13685A64}"/>
              </a:ext>
            </a:extLst>
          </p:cNvPr>
          <p:cNvSpPr/>
          <p:nvPr/>
        </p:nvSpPr>
        <p:spPr>
          <a:xfrm>
            <a:off x="7484531" y="3041401"/>
            <a:ext cx="415112" cy="4151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A5BE6-82D2-5D63-1E01-E8C9BE252DA3}"/>
              </a:ext>
            </a:extLst>
          </p:cNvPr>
          <p:cNvSpPr/>
          <p:nvPr/>
        </p:nvSpPr>
        <p:spPr>
          <a:xfrm>
            <a:off x="589799" y="2687168"/>
            <a:ext cx="1669496" cy="1061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861BF-CCC9-A76E-018E-516262A1848D}"/>
              </a:ext>
            </a:extLst>
          </p:cNvPr>
          <p:cNvSpPr txBox="1"/>
          <p:nvPr/>
        </p:nvSpPr>
        <p:spPr>
          <a:xfrm>
            <a:off x="726987" y="2753748"/>
            <a:ext cx="1446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Lato" panose="020F0502020204030203" pitchFamily="34" charset="77"/>
              </a:rPr>
              <a:t>Relaxed</a:t>
            </a:r>
          </a:p>
          <a:p>
            <a:pPr algn="ctr"/>
            <a:r>
              <a:rPr lang="en-US" sz="2800" dirty="0">
                <a:latin typeface="Lato" panose="020F0502020204030203" pitchFamily="34" charset="77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AE4A9E-EA82-160F-9E68-7B21A19805AC}"/>
                  </a:ext>
                </a:extLst>
              </p:cNvPr>
              <p:cNvSpPr txBox="1"/>
              <p:nvPr/>
            </p:nvSpPr>
            <p:spPr>
              <a:xfrm>
                <a:off x="644787" y="3934528"/>
                <a:ext cx="1610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h𝐹𝐹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AE4A9E-EA82-160F-9E68-7B21A1980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7" y="3934528"/>
                <a:ext cx="1610634" cy="523220"/>
              </a:xfrm>
              <a:prstGeom prst="rect">
                <a:avLst/>
              </a:prstGeom>
              <a:blipFill>
                <a:blip r:embed="rId2"/>
                <a:stretch>
                  <a:fillRect l="-156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077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C9E9A-76D6-3C9E-4E9C-9724B22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2288-3DF1-B762-7EA4-C0F52E6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31660-0977-2C8C-8672-69ECD4E7725E}"/>
              </a:ext>
            </a:extLst>
          </p:cNvPr>
          <p:cNvSpPr/>
          <p:nvPr/>
        </p:nvSpPr>
        <p:spPr>
          <a:xfrm>
            <a:off x="2826736" y="76357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3C2A9-C1AE-C20A-C26E-466033260F8C}"/>
              </a:ext>
            </a:extLst>
          </p:cNvPr>
          <p:cNvSpPr/>
          <p:nvPr/>
        </p:nvSpPr>
        <p:spPr>
          <a:xfrm>
            <a:off x="2826735" y="152382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BE19F-0288-1C94-1F45-B80B909D875E}"/>
              </a:ext>
            </a:extLst>
          </p:cNvPr>
          <p:cNvSpPr/>
          <p:nvPr/>
        </p:nvSpPr>
        <p:spPr>
          <a:xfrm>
            <a:off x="2826735" y="228408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8B3EB4-895C-BF71-774C-F6BB247BB0F8}"/>
              </a:ext>
            </a:extLst>
          </p:cNvPr>
          <p:cNvSpPr/>
          <p:nvPr/>
        </p:nvSpPr>
        <p:spPr>
          <a:xfrm>
            <a:off x="2826736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6C5F4-D957-FC38-6A67-D65A56F947D7}"/>
              </a:ext>
            </a:extLst>
          </p:cNvPr>
          <p:cNvSpPr/>
          <p:nvPr/>
        </p:nvSpPr>
        <p:spPr>
          <a:xfrm>
            <a:off x="2826735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A50DDF-CFED-7044-A08B-2F3012F3239D}"/>
              </a:ext>
            </a:extLst>
          </p:cNvPr>
          <p:cNvSpPr/>
          <p:nvPr/>
        </p:nvSpPr>
        <p:spPr>
          <a:xfrm>
            <a:off x="2826735" y="4564847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EA1E0-C0E8-DABE-7A1E-BA09F81D455B}"/>
              </a:ext>
            </a:extLst>
          </p:cNvPr>
          <p:cNvSpPr/>
          <p:nvPr/>
        </p:nvSpPr>
        <p:spPr>
          <a:xfrm>
            <a:off x="2826735" y="532509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ECA67A2-BFC0-8E60-29BF-0D1F45A6408B}"/>
              </a:ext>
            </a:extLst>
          </p:cNvPr>
          <p:cNvSpPr/>
          <p:nvPr/>
        </p:nvSpPr>
        <p:spPr>
          <a:xfrm>
            <a:off x="4675961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212187-D8D9-E75D-5704-F898562D38B2}"/>
              </a:ext>
            </a:extLst>
          </p:cNvPr>
          <p:cNvSpPr/>
          <p:nvPr/>
        </p:nvSpPr>
        <p:spPr>
          <a:xfrm>
            <a:off x="4675960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19ADE94-6BFB-544C-7243-441C9B2AACFE}"/>
              </a:ext>
            </a:extLst>
          </p:cNvPr>
          <p:cNvSpPr/>
          <p:nvPr/>
        </p:nvSpPr>
        <p:spPr>
          <a:xfrm>
            <a:off x="4675960" y="228408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3ABE044-D985-2190-4E31-88A5B507A627}"/>
              </a:ext>
            </a:extLst>
          </p:cNvPr>
          <p:cNvSpPr/>
          <p:nvPr/>
        </p:nvSpPr>
        <p:spPr>
          <a:xfrm>
            <a:off x="4675961" y="3044337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23727E-7D34-B8F3-6319-496903E5556E}"/>
              </a:ext>
            </a:extLst>
          </p:cNvPr>
          <p:cNvSpPr/>
          <p:nvPr/>
        </p:nvSpPr>
        <p:spPr>
          <a:xfrm>
            <a:off x="4675960" y="3804592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64CF0C-49AF-985E-0EAA-75F5C360FACE}"/>
              </a:ext>
            </a:extLst>
          </p:cNvPr>
          <p:cNvSpPr/>
          <p:nvPr/>
        </p:nvSpPr>
        <p:spPr>
          <a:xfrm>
            <a:off x="4675960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3C9710-9CF4-359C-FD41-89B07ED94923}"/>
              </a:ext>
            </a:extLst>
          </p:cNvPr>
          <p:cNvSpPr/>
          <p:nvPr/>
        </p:nvSpPr>
        <p:spPr>
          <a:xfrm>
            <a:off x="4675960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C744CB3-DD61-6347-5CBA-05F53F9A382A}"/>
              </a:ext>
            </a:extLst>
          </p:cNvPr>
          <p:cNvSpPr/>
          <p:nvPr/>
        </p:nvSpPr>
        <p:spPr>
          <a:xfrm>
            <a:off x="6525185" y="76461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F4C7547-95EB-2903-1ADE-7440B2F2585A}"/>
              </a:ext>
            </a:extLst>
          </p:cNvPr>
          <p:cNvSpPr/>
          <p:nvPr/>
        </p:nvSpPr>
        <p:spPr>
          <a:xfrm>
            <a:off x="6525184" y="152487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53CEAE-FC75-3C51-ADEC-1C1FBEC28077}"/>
              </a:ext>
            </a:extLst>
          </p:cNvPr>
          <p:cNvSpPr/>
          <p:nvPr/>
        </p:nvSpPr>
        <p:spPr>
          <a:xfrm>
            <a:off x="6525184" y="2285129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05C1807-F538-0BCB-BE92-D2DA64891202}"/>
              </a:ext>
            </a:extLst>
          </p:cNvPr>
          <p:cNvSpPr/>
          <p:nvPr/>
        </p:nvSpPr>
        <p:spPr>
          <a:xfrm>
            <a:off x="6525185" y="3045384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7F0D543-205A-398F-9799-4BDEFFCB0B34}"/>
              </a:ext>
            </a:extLst>
          </p:cNvPr>
          <p:cNvSpPr/>
          <p:nvPr/>
        </p:nvSpPr>
        <p:spPr>
          <a:xfrm>
            <a:off x="6525184" y="3805639"/>
            <a:ext cx="472386" cy="472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8E067E3-6293-1820-388B-57D8D8109489}"/>
              </a:ext>
            </a:extLst>
          </p:cNvPr>
          <p:cNvSpPr/>
          <p:nvPr/>
        </p:nvSpPr>
        <p:spPr>
          <a:xfrm>
            <a:off x="6525184" y="4565894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209D8F-BF72-0386-0BE4-FBB00C14FC4D}"/>
              </a:ext>
            </a:extLst>
          </p:cNvPr>
          <p:cNvSpPr/>
          <p:nvPr/>
        </p:nvSpPr>
        <p:spPr>
          <a:xfrm>
            <a:off x="6525184" y="5326146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A5D21F-D5F3-5296-6BC4-073EF39BA127}"/>
              </a:ext>
            </a:extLst>
          </p:cNvPr>
          <p:cNvSpPr/>
          <p:nvPr/>
        </p:nvSpPr>
        <p:spPr>
          <a:xfrm>
            <a:off x="8374408" y="76357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CDD6E5-3762-D198-3BA4-DF7252B11C79}"/>
              </a:ext>
            </a:extLst>
          </p:cNvPr>
          <p:cNvSpPr/>
          <p:nvPr/>
        </p:nvSpPr>
        <p:spPr>
          <a:xfrm>
            <a:off x="8374407" y="152382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B580AF3-FF24-D623-36B3-07752022882C}"/>
              </a:ext>
            </a:extLst>
          </p:cNvPr>
          <p:cNvSpPr/>
          <p:nvPr/>
        </p:nvSpPr>
        <p:spPr>
          <a:xfrm>
            <a:off x="8374407" y="2284082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83AA836-C7C4-B56F-46AD-0767EC7CB42A}"/>
              </a:ext>
            </a:extLst>
          </p:cNvPr>
          <p:cNvSpPr/>
          <p:nvPr/>
        </p:nvSpPr>
        <p:spPr>
          <a:xfrm>
            <a:off x="8374408" y="304433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3B8ED9-D4D8-2814-95CE-5AB2B853E9AD}"/>
              </a:ext>
            </a:extLst>
          </p:cNvPr>
          <p:cNvSpPr/>
          <p:nvPr/>
        </p:nvSpPr>
        <p:spPr>
          <a:xfrm>
            <a:off x="8374407" y="3804592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1F643D1-9F2A-821B-110B-DF06B429AB5D}"/>
              </a:ext>
            </a:extLst>
          </p:cNvPr>
          <p:cNvSpPr/>
          <p:nvPr/>
        </p:nvSpPr>
        <p:spPr>
          <a:xfrm>
            <a:off x="8374407" y="4564847"/>
            <a:ext cx="472386" cy="4723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085E1D-C071-36F1-4CD4-F3890584AE66}"/>
              </a:ext>
            </a:extLst>
          </p:cNvPr>
          <p:cNvSpPr/>
          <p:nvPr/>
        </p:nvSpPr>
        <p:spPr>
          <a:xfrm>
            <a:off x="8374407" y="5325099"/>
            <a:ext cx="472386" cy="4723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A94DB5B-7EB7-8F10-FF32-DDFDC8FB4598}"/>
              </a:ext>
            </a:extLst>
          </p:cNvPr>
          <p:cNvSpPr/>
          <p:nvPr/>
        </p:nvSpPr>
        <p:spPr>
          <a:xfrm>
            <a:off x="3846137" y="1241023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237D69-C890-8B86-E191-BF52A07EC969}"/>
              </a:ext>
            </a:extLst>
          </p:cNvPr>
          <p:cNvSpPr/>
          <p:nvPr/>
        </p:nvSpPr>
        <p:spPr>
          <a:xfrm>
            <a:off x="3846137" y="2045882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9208F6-2188-BD09-CD68-D483DEA4873C}"/>
              </a:ext>
            </a:extLst>
          </p:cNvPr>
          <p:cNvSpPr/>
          <p:nvPr/>
        </p:nvSpPr>
        <p:spPr>
          <a:xfrm>
            <a:off x="3846137" y="313886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8D34632-C4ED-5624-A842-197BDB6F42C0}"/>
              </a:ext>
            </a:extLst>
          </p:cNvPr>
          <p:cNvSpPr/>
          <p:nvPr/>
        </p:nvSpPr>
        <p:spPr>
          <a:xfrm>
            <a:off x="3846137" y="4270180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3D3452-AD4F-FC33-5BAC-172095871411}"/>
              </a:ext>
            </a:extLst>
          </p:cNvPr>
          <p:cNvSpPr/>
          <p:nvPr/>
        </p:nvSpPr>
        <p:spPr>
          <a:xfrm>
            <a:off x="3846137" y="5418491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F3EC14F4-8EE2-E16A-7B1F-B329878D66A5}"/>
              </a:ext>
            </a:extLst>
          </p:cNvPr>
          <p:cNvCxnSpPr>
            <a:stCxn id="6" idx="6"/>
            <a:endCxn id="131" idx="1"/>
          </p:cNvCxnSpPr>
          <p:nvPr/>
        </p:nvCxnSpPr>
        <p:spPr>
          <a:xfrm>
            <a:off x="3299122" y="999765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DABBB33-C77F-1715-56F8-72E6140991EA}"/>
              </a:ext>
            </a:extLst>
          </p:cNvPr>
          <p:cNvCxnSpPr>
            <a:cxnSpLocks/>
            <a:stCxn id="7" idx="6"/>
            <a:endCxn id="131" idx="1"/>
          </p:cNvCxnSpPr>
          <p:nvPr/>
        </p:nvCxnSpPr>
        <p:spPr>
          <a:xfrm flipV="1">
            <a:off x="3299121" y="1382425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4A58F0E-6C08-4E33-FF80-764203478CA0}"/>
              </a:ext>
            </a:extLst>
          </p:cNvPr>
          <p:cNvCxnSpPr>
            <a:cxnSpLocks/>
            <a:stCxn id="131" idx="3"/>
            <a:endCxn id="105" idx="2"/>
          </p:cNvCxnSpPr>
          <p:nvPr/>
        </p:nvCxnSpPr>
        <p:spPr>
          <a:xfrm>
            <a:off x="4128941" y="1382425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26F70199-BF29-EBB9-410F-A927074B4494}"/>
              </a:ext>
            </a:extLst>
          </p:cNvPr>
          <p:cNvCxnSpPr>
            <a:cxnSpLocks/>
            <a:stCxn id="8" idx="6"/>
            <a:endCxn id="132" idx="1"/>
          </p:cNvCxnSpPr>
          <p:nvPr/>
        </p:nvCxnSpPr>
        <p:spPr>
          <a:xfrm flipV="1">
            <a:off x="3299121" y="2187284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1574E2F6-EA18-69AC-F36E-B72451B1CCEE}"/>
              </a:ext>
            </a:extLst>
          </p:cNvPr>
          <p:cNvCxnSpPr>
            <a:cxnSpLocks/>
            <a:stCxn id="132" idx="3"/>
            <a:endCxn id="103" idx="2"/>
          </p:cNvCxnSpPr>
          <p:nvPr/>
        </p:nvCxnSpPr>
        <p:spPr>
          <a:xfrm flipV="1">
            <a:off x="4128941" y="999765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F531991-A5F3-B7FE-4FA9-31BEA7BBEF5F}"/>
              </a:ext>
            </a:extLst>
          </p:cNvPr>
          <p:cNvCxnSpPr>
            <a:cxnSpLocks/>
            <a:stCxn id="8" idx="6"/>
            <a:endCxn id="192" idx="1"/>
          </p:cNvCxnSpPr>
          <p:nvPr/>
        </p:nvCxnSpPr>
        <p:spPr>
          <a:xfrm>
            <a:off x="3299121" y="2520275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BC183B61-FF7B-BA14-86A1-A77D3AADC3FE}"/>
              </a:ext>
            </a:extLst>
          </p:cNvPr>
          <p:cNvCxnSpPr>
            <a:cxnSpLocks/>
            <a:stCxn id="9" idx="6"/>
            <a:endCxn id="133" idx="1"/>
          </p:cNvCxnSpPr>
          <p:nvPr/>
        </p:nvCxnSpPr>
        <p:spPr>
          <a:xfrm flipV="1">
            <a:off x="3299122" y="3280271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7BF3238F-102D-C37D-3B4B-7A7C5BEC6F59}"/>
              </a:ext>
            </a:extLst>
          </p:cNvPr>
          <p:cNvCxnSpPr>
            <a:cxnSpLocks/>
            <a:stCxn id="133" idx="2"/>
            <a:endCxn id="107" idx="2"/>
          </p:cNvCxnSpPr>
          <p:nvPr/>
        </p:nvCxnSpPr>
        <p:spPr>
          <a:xfrm rot="16200000" flipH="1">
            <a:off x="4022193" y="3387018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7DC3A7E-AE99-C8EA-232D-2085147D20D8}"/>
              </a:ext>
            </a:extLst>
          </p:cNvPr>
          <p:cNvCxnSpPr>
            <a:cxnSpLocks/>
            <a:stCxn id="10" idx="6"/>
            <a:endCxn id="134" idx="1"/>
          </p:cNvCxnSpPr>
          <p:nvPr/>
        </p:nvCxnSpPr>
        <p:spPr>
          <a:xfrm>
            <a:off x="3299121" y="4040785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27DA53E8-8067-62F9-C97F-026FA3CF3308}"/>
              </a:ext>
            </a:extLst>
          </p:cNvPr>
          <p:cNvCxnSpPr>
            <a:cxnSpLocks/>
            <a:stCxn id="134" idx="3"/>
            <a:endCxn id="108" idx="2"/>
          </p:cNvCxnSpPr>
          <p:nvPr/>
        </p:nvCxnSpPr>
        <p:spPr>
          <a:xfrm>
            <a:off x="4128941" y="4411582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A5E083B-0092-CE10-14B6-26FA731B9CFC}"/>
              </a:ext>
            </a:extLst>
          </p:cNvPr>
          <p:cNvCxnSpPr>
            <a:cxnSpLocks/>
            <a:stCxn id="11" idx="6"/>
            <a:endCxn id="135" idx="1"/>
          </p:cNvCxnSpPr>
          <p:nvPr/>
        </p:nvCxnSpPr>
        <p:spPr>
          <a:xfrm>
            <a:off x="3299121" y="4801040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0C22A633-9E39-9BDF-0A49-4FE4D8ACFBD9}"/>
              </a:ext>
            </a:extLst>
          </p:cNvPr>
          <p:cNvCxnSpPr>
            <a:cxnSpLocks/>
            <a:stCxn id="135" idx="3"/>
            <a:endCxn id="109" idx="2"/>
          </p:cNvCxnSpPr>
          <p:nvPr/>
        </p:nvCxnSpPr>
        <p:spPr>
          <a:xfrm>
            <a:off x="4128941" y="5559893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E48130A-4918-CB2F-021B-8118C2EACD69}"/>
              </a:ext>
            </a:extLst>
          </p:cNvPr>
          <p:cNvSpPr/>
          <p:nvPr/>
        </p:nvSpPr>
        <p:spPr>
          <a:xfrm>
            <a:off x="3846137" y="2592375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F1417D27-BFB4-682D-95B7-7E483A551E70}"/>
              </a:ext>
            </a:extLst>
          </p:cNvPr>
          <p:cNvCxnSpPr>
            <a:cxnSpLocks/>
            <a:stCxn id="192" idx="3"/>
            <a:endCxn id="106" idx="2"/>
          </p:cNvCxnSpPr>
          <p:nvPr/>
        </p:nvCxnSpPr>
        <p:spPr>
          <a:xfrm>
            <a:off x="4128941" y="2733777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6D6DBE8-BA4B-0BCD-2EC5-85D8223BC9EA}"/>
              </a:ext>
            </a:extLst>
          </p:cNvPr>
          <p:cNvSpPr/>
          <p:nvPr/>
        </p:nvSpPr>
        <p:spPr>
          <a:xfrm>
            <a:off x="5695360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72206-65FA-8A04-B17C-22DC495A62E8}"/>
              </a:ext>
            </a:extLst>
          </p:cNvPr>
          <p:cNvSpPr/>
          <p:nvPr/>
        </p:nvSpPr>
        <p:spPr>
          <a:xfrm>
            <a:off x="5695360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78494B1-6E7F-A026-A7F8-6C77A1C4B9EB}"/>
              </a:ext>
            </a:extLst>
          </p:cNvPr>
          <p:cNvSpPr/>
          <p:nvPr/>
        </p:nvSpPr>
        <p:spPr>
          <a:xfrm>
            <a:off x="5695360" y="3108698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E6FFEC5-114E-ACD9-B6C2-212E313E5ECA}"/>
              </a:ext>
            </a:extLst>
          </p:cNvPr>
          <p:cNvSpPr/>
          <p:nvPr/>
        </p:nvSpPr>
        <p:spPr>
          <a:xfrm>
            <a:off x="5695360" y="4240009"/>
            <a:ext cx="282804" cy="2828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23382D6-8844-20DA-0377-2F0B793862C1}"/>
              </a:ext>
            </a:extLst>
          </p:cNvPr>
          <p:cNvSpPr/>
          <p:nvPr/>
        </p:nvSpPr>
        <p:spPr>
          <a:xfrm>
            <a:off x="5695360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A969A0B3-4A6A-5F8B-7B61-DF6A429DE893}"/>
              </a:ext>
            </a:extLst>
          </p:cNvPr>
          <p:cNvCxnSpPr>
            <a:endCxn id="207" idx="1"/>
          </p:cNvCxnSpPr>
          <p:nvPr/>
        </p:nvCxnSpPr>
        <p:spPr>
          <a:xfrm>
            <a:off x="5148345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>
            <a:extLst>
              <a:ext uri="{FF2B5EF4-FFF2-40B4-BE49-F238E27FC236}">
                <a16:creationId xmlns:a16="http://schemas.microsoft.com/office/drawing/2014/main" id="{0644A359-AC0B-AEDA-277B-2C8A45B2C74E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5148344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3AD97B02-57F9-8FFD-2D78-3C33D4E04C04}"/>
              </a:ext>
            </a:extLst>
          </p:cNvPr>
          <p:cNvCxnSpPr>
            <a:cxnSpLocks/>
            <a:stCxn id="207" idx="3"/>
          </p:cNvCxnSpPr>
          <p:nvPr/>
        </p:nvCxnSpPr>
        <p:spPr>
          <a:xfrm>
            <a:off x="5978164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74952BE-DE44-1C60-9392-3C0CA90566C6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5148344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9C7E13C-90C9-4C2F-B3BE-6286A651F356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5978164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78ADF49E-D4C5-C7B3-7D23-E660EC2D566B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5148344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A2F56A96-6D27-E323-DC2A-25274B890A90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148345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FC0E6693-B767-8544-B1B9-7F6588606332}"/>
              </a:ext>
            </a:extLst>
          </p:cNvPr>
          <p:cNvCxnSpPr>
            <a:cxnSpLocks/>
            <a:stCxn id="209" idx="2"/>
          </p:cNvCxnSpPr>
          <p:nvPr/>
        </p:nvCxnSpPr>
        <p:spPr>
          <a:xfrm rot="16200000" flipH="1">
            <a:off x="5871416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6F851D7F-0A73-D3E8-25B9-B4B5FC429364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148344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2A5F6F42-2C45-162B-1CDD-01897139DEF6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5978164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57400A4D-E2F8-39DB-AF3A-0639D76A2D71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148344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703DA9D4-FC35-4AA5-91A9-6D6A65F6A77C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5978164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842D6D-CB63-ACBF-B7D5-2566B90C8B86}"/>
              </a:ext>
            </a:extLst>
          </p:cNvPr>
          <p:cNvSpPr/>
          <p:nvPr/>
        </p:nvSpPr>
        <p:spPr>
          <a:xfrm>
            <a:off x="5695360" y="2562204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42310C79-BBEF-59BA-1A8E-50573B68C95D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5978164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4F3B1C-6516-39EA-424A-4BE597DA3DCB}"/>
              </a:ext>
            </a:extLst>
          </p:cNvPr>
          <p:cNvSpPr/>
          <p:nvPr/>
        </p:nvSpPr>
        <p:spPr>
          <a:xfrm>
            <a:off x="7544583" y="1210852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C23D8A-9F18-8BBE-ECC3-014D25AAF963}"/>
              </a:ext>
            </a:extLst>
          </p:cNvPr>
          <p:cNvSpPr/>
          <p:nvPr/>
        </p:nvSpPr>
        <p:spPr>
          <a:xfrm>
            <a:off x="7544583" y="2015711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D228BE-00C8-BF8B-3DC7-2FE8D22CD899}"/>
              </a:ext>
            </a:extLst>
          </p:cNvPr>
          <p:cNvSpPr/>
          <p:nvPr/>
        </p:nvSpPr>
        <p:spPr>
          <a:xfrm>
            <a:off x="7544583" y="3108698"/>
            <a:ext cx="282804" cy="2828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4E4394-55F9-E78D-0A11-87AD018CF3A1}"/>
              </a:ext>
            </a:extLst>
          </p:cNvPr>
          <p:cNvSpPr/>
          <p:nvPr/>
        </p:nvSpPr>
        <p:spPr>
          <a:xfrm>
            <a:off x="7544583" y="4240009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74F357A-5A65-6799-2219-E4AA7DBE3E05}"/>
              </a:ext>
            </a:extLst>
          </p:cNvPr>
          <p:cNvSpPr/>
          <p:nvPr/>
        </p:nvSpPr>
        <p:spPr>
          <a:xfrm>
            <a:off x="7544583" y="5388320"/>
            <a:ext cx="282804" cy="2828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D4B10DD8-F21B-501C-3AB1-EFA6CECEB179}"/>
              </a:ext>
            </a:extLst>
          </p:cNvPr>
          <p:cNvCxnSpPr>
            <a:endCxn id="245" idx="1"/>
          </p:cNvCxnSpPr>
          <p:nvPr/>
        </p:nvCxnSpPr>
        <p:spPr>
          <a:xfrm>
            <a:off x="6997568" y="969594"/>
            <a:ext cx="547015" cy="38266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4AA7C6BC-CA46-AEA7-0E12-8B8159B7A799}"/>
              </a:ext>
            </a:extLst>
          </p:cNvPr>
          <p:cNvCxnSpPr>
            <a:cxnSpLocks/>
            <a:endCxn id="245" idx="1"/>
          </p:cNvCxnSpPr>
          <p:nvPr/>
        </p:nvCxnSpPr>
        <p:spPr>
          <a:xfrm flipV="1">
            <a:off x="6997567" y="1352254"/>
            <a:ext cx="547016" cy="37759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71FB5E4E-302C-93F1-443E-8A09527686B5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7827387" y="1352254"/>
            <a:ext cx="547019" cy="1137850"/>
          </a:xfrm>
          <a:prstGeom prst="bentConnector3">
            <a:avLst>
              <a:gd name="adj1" fmla="val 7240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4319CA4-B8AE-4C99-0F96-CD83477F5CCE}"/>
              </a:ext>
            </a:extLst>
          </p:cNvPr>
          <p:cNvCxnSpPr>
            <a:cxnSpLocks/>
            <a:endCxn id="246" idx="1"/>
          </p:cNvCxnSpPr>
          <p:nvPr/>
        </p:nvCxnSpPr>
        <p:spPr>
          <a:xfrm flipV="1">
            <a:off x="6997567" y="2157113"/>
            <a:ext cx="547016" cy="3329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5E74088C-43E7-4A6E-B71D-49808F3AD4D3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827387" y="969594"/>
            <a:ext cx="547020" cy="1187519"/>
          </a:xfrm>
          <a:prstGeom prst="bentConnector3">
            <a:avLst>
              <a:gd name="adj1" fmla="val 310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03ECC245-32F6-0483-4B8A-5FE7DF194AC9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6997567" y="2490104"/>
            <a:ext cx="547016" cy="2135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624630D4-6274-32AF-3AAA-2F14698D2B79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6997568" y="3250100"/>
            <a:ext cx="547015" cy="25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048A496-FE37-B7B1-C14B-A6B360AFD7D0}"/>
              </a:ext>
            </a:extLst>
          </p:cNvPr>
          <p:cNvCxnSpPr>
            <a:cxnSpLocks/>
            <a:stCxn id="247" idx="2"/>
          </p:cNvCxnSpPr>
          <p:nvPr/>
        </p:nvCxnSpPr>
        <p:spPr>
          <a:xfrm rot="16200000" flipH="1">
            <a:off x="7720639" y="3356847"/>
            <a:ext cx="619112" cy="6884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078DF267-8097-96B4-60F1-B90D0D7AAF4D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6997567" y="4010614"/>
            <a:ext cx="547016" cy="3707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3499D5F7-D668-805D-2977-3FB65D5FFB8F}"/>
              </a:ext>
            </a:extLst>
          </p:cNvPr>
          <p:cNvCxnSpPr>
            <a:cxnSpLocks/>
            <a:stCxn id="248" idx="3"/>
          </p:cNvCxnSpPr>
          <p:nvPr/>
        </p:nvCxnSpPr>
        <p:spPr>
          <a:xfrm>
            <a:off x="7827387" y="4381411"/>
            <a:ext cx="547019" cy="3894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4F262259-207C-548D-DBE8-7775CFE3B07D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6997567" y="4770869"/>
            <a:ext cx="547016" cy="7588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FB17696B-7B8C-3640-3D6A-C9D6821D3417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7827387" y="5529722"/>
            <a:ext cx="547019" cy="13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AF51CE9-CAEE-BF2E-2779-CF0F23619993}"/>
              </a:ext>
            </a:extLst>
          </p:cNvPr>
          <p:cNvSpPr/>
          <p:nvPr/>
        </p:nvSpPr>
        <p:spPr>
          <a:xfrm>
            <a:off x="7544583" y="2562204"/>
            <a:ext cx="282804" cy="2828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0FBB17DE-CDA1-C741-CD1F-F95F959DB9C3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7827387" y="2703606"/>
            <a:ext cx="547020" cy="546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70A7BC0C-E027-45B4-B500-794CCD21D46D}"/>
              </a:ext>
            </a:extLst>
          </p:cNvPr>
          <p:cNvSpPr txBox="1"/>
          <p:nvPr/>
        </p:nvSpPr>
        <p:spPr>
          <a:xfrm>
            <a:off x="2874983" y="8121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8D247CD-0DD0-0F73-FB7C-738BD5C309BB}"/>
              </a:ext>
            </a:extLst>
          </p:cNvPr>
          <p:cNvSpPr txBox="1"/>
          <p:nvPr/>
        </p:nvSpPr>
        <p:spPr>
          <a:xfrm>
            <a:off x="2874986" y="15656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587A3FA-E19C-4CDD-04F9-76285393F1BE}"/>
              </a:ext>
            </a:extLst>
          </p:cNvPr>
          <p:cNvSpPr txBox="1"/>
          <p:nvPr/>
        </p:nvSpPr>
        <p:spPr>
          <a:xfrm>
            <a:off x="2874415" y="4616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C1846A5-E4B7-AACD-1F50-310E958B7903}"/>
              </a:ext>
            </a:extLst>
          </p:cNvPr>
          <p:cNvSpPr txBox="1"/>
          <p:nvPr/>
        </p:nvSpPr>
        <p:spPr>
          <a:xfrm>
            <a:off x="4724209" y="23236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7E5376-824D-F5FF-51ED-ED56BAD1F37E}"/>
              </a:ext>
            </a:extLst>
          </p:cNvPr>
          <p:cNvSpPr txBox="1"/>
          <p:nvPr/>
        </p:nvSpPr>
        <p:spPr>
          <a:xfrm>
            <a:off x="4724206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DED8AA-0DAC-4E75-1C66-478411F786C5}"/>
              </a:ext>
            </a:extLst>
          </p:cNvPr>
          <p:cNvSpPr txBox="1"/>
          <p:nvPr/>
        </p:nvSpPr>
        <p:spPr>
          <a:xfrm>
            <a:off x="6573434" y="3083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DB757A-0A19-35C5-260C-52163E31C7B0}"/>
              </a:ext>
            </a:extLst>
          </p:cNvPr>
          <p:cNvSpPr txBox="1"/>
          <p:nvPr/>
        </p:nvSpPr>
        <p:spPr>
          <a:xfrm>
            <a:off x="5651382" y="19724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F9D7F6-F342-795C-60F7-47ADBA0387D8}"/>
              </a:ext>
            </a:extLst>
          </p:cNvPr>
          <p:cNvSpPr txBox="1"/>
          <p:nvPr/>
        </p:nvSpPr>
        <p:spPr>
          <a:xfrm>
            <a:off x="8422087" y="38427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C7D38-93D3-5002-B237-2CB066099FAF}"/>
              </a:ext>
            </a:extLst>
          </p:cNvPr>
          <p:cNvSpPr txBox="1"/>
          <p:nvPr/>
        </p:nvSpPr>
        <p:spPr>
          <a:xfrm>
            <a:off x="3799594" y="53752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4A722-8E35-3736-66EC-8B2DDC5FB33A}"/>
              </a:ext>
            </a:extLst>
          </p:cNvPr>
          <p:cNvSpPr txBox="1"/>
          <p:nvPr/>
        </p:nvSpPr>
        <p:spPr>
          <a:xfrm>
            <a:off x="7497470" y="30663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F5D7-0148-7EE1-7FA4-2DAB3DC27161}"/>
              </a:ext>
            </a:extLst>
          </p:cNvPr>
          <p:cNvSpPr txBox="1"/>
          <p:nvPr/>
        </p:nvSpPr>
        <p:spPr>
          <a:xfrm>
            <a:off x="5651382" y="25209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5A16-4318-BC6E-21CB-B07FACE8B771}"/>
              </a:ext>
            </a:extLst>
          </p:cNvPr>
          <p:cNvSpPr txBox="1"/>
          <p:nvPr/>
        </p:nvSpPr>
        <p:spPr>
          <a:xfrm>
            <a:off x="3799595" y="11972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70E6A-E4AA-505F-8BFE-A24A5E0B45E2}"/>
              </a:ext>
            </a:extLst>
          </p:cNvPr>
          <p:cNvSpPr txBox="1"/>
          <p:nvPr/>
        </p:nvSpPr>
        <p:spPr>
          <a:xfrm>
            <a:off x="375630" y="1189817"/>
            <a:ext cx="23198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77"/>
              </a:rPr>
              <a:t>Terminology:</a:t>
            </a:r>
          </a:p>
          <a:p>
            <a:r>
              <a:rPr lang="en-US" sz="2800" dirty="0">
                <a:latin typeface="Lato" panose="020F0502020204030203" pitchFamily="34" charset="77"/>
              </a:rPr>
              <a:t>Relaxed</a:t>
            </a:r>
            <a:br>
              <a:rPr lang="en-US" sz="2800" dirty="0">
                <a:latin typeface="Lato" panose="020F0502020204030203" pitchFamily="34" charset="77"/>
              </a:rPr>
            </a:br>
            <a:r>
              <a:rPr lang="en-US" sz="2800" dirty="0">
                <a:latin typeface="Lato" panose="020F0502020204030203" pitchFamily="34" charset="77"/>
              </a:rPr>
              <a:t>Planning</a:t>
            </a:r>
          </a:p>
          <a:p>
            <a:r>
              <a:rPr lang="en-US" sz="2800" dirty="0">
                <a:latin typeface="Lato" panose="020F0502020204030203" pitchFamily="34" charset="77"/>
              </a:rPr>
              <a:t>Graph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FC6E109-8EF8-4CAA-D067-ADC1D86D9B6E}"/>
              </a:ext>
            </a:extLst>
          </p:cNvPr>
          <p:cNvSpPr/>
          <p:nvPr/>
        </p:nvSpPr>
        <p:spPr>
          <a:xfrm>
            <a:off x="502845" y="3106578"/>
            <a:ext cx="1329179" cy="2974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ular Callout 21">
            <a:extLst>
              <a:ext uri="{FF2B5EF4-FFF2-40B4-BE49-F238E27FC236}">
                <a16:creationId xmlns:a16="http://schemas.microsoft.com/office/drawing/2014/main" id="{F8C78259-D82D-2962-4850-327ACEDE3584}"/>
              </a:ext>
            </a:extLst>
          </p:cNvPr>
          <p:cNvSpPr/>
          <p:nvPr/>
        </p:nvSpPr>
        <p:spPr>
          <a:xfrm>
            <a:off x="436131" y="3665250"/>
            <a:ext cx="2140648" cy="568680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Also useful for testing </a:t>
            </a:r>
            <a:r>
              <a:rPr lang="en-US" i="1" dirty="0">
                <a:latin typeface="Lato" panose="020F0502020204030203" pitchFamily="34" charset="77"/>
              </a:rPr>
              <a:t>reachability</a:t>
            </a:r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C35162CB-3279-A31D-684B-9FEF078636BD}"/>
              </a:ext>
            </a:extLst>
          </p:cNvPr>
          <p:cNvSpPr/>
          <p:nvPr/>
        </p:nvSpPr>
        <p:spPr>
          <a:xfrm>
            <a:off x="436131" y="4604727"/>
            <a:ext cx="2140648" cy="568680"/>
          </a:xfrm>
          <a:prstGeom prst="wedgeRectCallout">
            <a:avLst>
              <a:gd name="adj1" fmla="val -55691"/>
              <a:gd name="adj2" fmla="val 199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Also useful for </a:t>
            </a:r>
            <a:r>
              <a:rPr lang="en-US" i="1" dirty="0">
                <a:latin typeface="Lato" panose="020F0502020204030203" pitchFamily="34" charset="77"/>
              </a:rPr>
              <a:t>pruning actions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27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3DAF-F39E-7EB4-608A-A543BA71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hFF</a:t>
            </a:r>
            <a:r>
              <a:rPr lang="en-US" sz="3600" dirty="0"/>
              <a:t> Can Really Help!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96CF-3F72-27B0-15A6-194D686B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38908-375C-140A-6FBA-A590F323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 descr="A graph of blocks and a goal&#10;&#10;Description automatically generated">
            <a:extLst>
              <a:ext uri="{FF2B5EF4-FFF2-40B4-BE49-F238E27FC236}">
                <a16:creationId xmlns:a16="http://schemas.microsoft.com/office/drawing/2014/main" id="{8A0AB009-67D0-4F12-F804-02AAC4AF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1975-B82B-A253-8753-CE466FA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D0C1-384F-DE8A-D8AA-45F509DE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Randomly sample applicable actions until the goal is reached.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9CC3-72DB-2BA5-8F79-CCFDC29F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235D-D632-8618-0783-F6DDD12B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1975-B82B-A253-8753-CE466FA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D0C1-384F-DE8A-D8AA-45F509DE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Randomly sample applicable actions until the goal is reached.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9CC3-72DB-2BA5-8F79-CCFDC29F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235D-D632-8618-0783-F6DDD12B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0FFEA-AEE2-4428-CE51-B8A32E7A73E1}"/>
              </a:ext>
            </a:extLst>
          </p:cNvPr>
          <p:cNvSpPr/>
          <p:nvPr/>
        </p:nvSpPr>
        <p:spPr>
          <a:xfrm>
            <a:off x="944880" y="2733040"/>
            <a:ext cx="9865360" cy="33626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Definitions:</a:t>
            </a:r>
          </a:p>
          <a:p>
            <a:endParaRPr lang="en-US" sz="2400" b="1" dirty="0">
              <a:solidFill>
                <a:sysClr val="windowText" lastClr="000000"/>
              </a:solidFill>
              <a:latin typeface="Lato" panose="020F0502020204030203" pitchFamily="34" charset="77"/>
            </a:endParaRPr>
          </a:p>
          <a:p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 planner is </a:t>
            </a:r>
            <a:r>
              <a:rPr lang="en-US" sz="2400" i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sound</a:t>
            </a:r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 if its output is guaranteed to be a solution.</a:t>
            </a:r>
          </a:p>
          <a:p>
            <a:endParaRPr lang="en-US" sz="2400" b="1" dirty="0">
              <a:solidFill>
                <a:sysClr val="windowText" lastClr="000000"/>
              </a:solidFill>
              <a:latin typeface="Lato" panose="020F0502020204030203" pitchFamily="34" charset="77"/>
            </a:endParaRPr>
          </a:p>
          <a:p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 planner is </a:t>
            </a:r>
            <a:r>
              <a:rPr lang="en-US" sz="2400" i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complete</a:t>
            </a:r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 if it is guaranteed to return an output eventually.</a:t>
            </a:r>
            <a:b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</a:br>
            <a:endParaRPr lang="en-US" sz="2400" dirty="0">
              <a:solidFill>
                <a:sysClr val="windowText" lastClr="000000"/>
              </a:solidFill>
              <a:latin typeface="Lato" panose="020F0502020204030203" pitchFamily="34" charset="77"/>
            </a:endParaRPr>
          </a:p>
          <a:p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A sound planner is </a:t>
            </a:r>
            <a:r>
              <a:rPr lang="en-US" sz="2400" i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optimal</a:t>
            </a:r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 if its output is guaranteed to be optimal. Otherwise, the planner is </a:t>
            </a:r>
            <a:r>
              <a:rPr lang="en-US" sz="2400" i="1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satisficing</a:t>
            </a:r>
            <a:r>
              <a:rPr lang="en-US" sz="2400" dirty="0">
                <a:solidFill>
                  <a:sysClr val="windowText" lastClr="000000"/>
                </a:solidFill>
                <a:latin typeface="Lato" panose="020F0502020204030203" pitchFamily="34" charset="77"/>
              </a:rPr>
              <a:t>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8DCB1A47-8FBD-9EFD-C5E5-2A55D32D7F90}"/>
              </a:ext>
            </a:extLst>
          </p:cNvPr>
          <p:cNvSpPr/>
          <p:nvPr/>
        </p:nvSpPr>
        <p:spPr>
          <a:xfrm>
            <a:off x="9426499" y="2475757"/>
            <a:ext cx="2458533" cy="1049338"/>
          </a:xfrm>
          <a:prstGeom prst="wedgeRectCallout">
            <a:avLst>
              <a:gd name="adj1" fmla="val -68747"/>
              <a:gd name="adj2" fmla="val -5192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What is this planner?</a:t>
            </a:r>
          </a:p>
        </p:txBody>
      </p:sp>
    </p:spTree>
    <p:extLst>
      <p:ext uri="{BB962C8B-B14F-4D97-AF65-F5344CB8AC3E}">
        <p14:creationId xmlns:p14="http://schemas.microsoft.com/office/powerpoint/2010/main" val="2749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12195</TotalTime>
  <Words>3087</Words>
  <Application>Microsoft Macintosh PowerPoint</Application>
  <PresentationFormat>Widescreen</PresentationFormat>
  <Paragraphs>1214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Cambria Math</vt:lpstr>
      <vt:lpstr>Century Schoolbook</vt:lpstr>
      <vt:lpstr>Consolas</vt:lpstr>
      <vt:lpstr>Lato</vt:lpstr>
      <vt:lpstr>Office Theme</vt:lpstr>
      <vt:lpstr>Planning in Factored Spaces</vt:lpstr>
      <vt:lpstr>Recap and Preview</vt:lpstr>
      <vt:lpstr>Classical Planning Problem Setting</vt:lpstr>
      <vt:lpstr>Example: Blocks World</vt:lpstr>
      <vt:lpstr>Definition of a Solution (Plan)</vt:lpstr>
      <vt:lpstr>Example: Blocks World</vt:lpstr>
      <vt:lpstr>Example: Blocks World</vt:lpstr>
      <vt:lpstr>A Stupidest Possible Algorithm</vt:lpstr>
      <vt:lpstr>A Stupidest Possible Algorithm</vt:lpstr>
      <vt:lpstr>A Better Approach: Graph Search</vt:lpstr>
      <vt:lpstr>Graph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Heuristics and Value Functions</vt:lpstr>
      <vt:lpstr>Heuristics and Value Functions</vt:lpstr>
      <vt:lpstr>Heuristics and Value Functions</vt:lpstr>
      <vt:lpstr>Graph Search Variations</vt:lpstr>
      <vt:lpstr>Where do Heuristics Come From?</vt:lpstr>
      <vt:lpstr>Factored Classical Planning Problems</vt:lpstr>
      <vt:lpstr>Blocks World Example</vt:lpstr>
      <vt:lpstr>Blocks World Example</vt:lpstr>
      <vt:lpstr>Goal-Count: Our First Problem-Derived Heuristic</vt:lpstr>
      <vt:lpstr>Goal-Count Can Help!</vt:lpstr>
      <vt:lpstr>Limitations of Goal-Count</vt:lpstr>
      <vt:lpstr>Factoring Further: Actions + Transitions</vt:lpstr>
      <vt:lpstr>Factored Classical Planning Problems</vt:lpstr>
      <vt:lpstr>Lifted Operators</vt:lpstr>
      <vt:lpstr>A Recipe for Heuristic Generation</vt:lpstr>
      <vt:lpstr>Delete Relaxation</vt:lpstr>
      <vt:lpstr>Delete-Relax: Our Second Problem-Derived Heuristic</vt:lpstr>
      <vt:lpstr>Delete Relaxation Can Help!</vt:lpstr>
      <vt:lpstr>More Revealing Plots</vt:lpstr>
      <vt:lpstr>hFF: A Better Delete Relaxation Heuristic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hFF Can Really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Scott Silver</dc:creator>
  <cp:lastModifiedBy>Thomas Scott Silver</cp:lastModifiedBy>
  <cp:revision>688</cp:revision>
  <dcterms:created xsi:type="dcterms:W3CDTF">2021-09-25T14:32:34Z</dcterms:created>
  <dcterms:modified xsi:type="dcterms:W3CDTF">2025-09-21T18:09:56Z</dcterms:modified>
</cp:coreProperties>
</file>