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9713d49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9713d49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79713d49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79713d49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introdurre layer rnn e global pooling?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79713d49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79713d49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bert sequenze o 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9713d4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79713d4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Funziona solo con i numeri positivi, viene valutato sul rapporto e riduce il gap tra errori elevati e errori lievi → errore relativo e non assoluto (stesso peso per numeri alti e bassi)</a:t>
            </a:r>
            <a:endParaRPr/>
          </a:p>
          <a:p>
            <a:pPr indent="0" lvl="0" marL="0" rtl="0" algn="l">
              <a:spcBef>
                <a:spcPts val="0"/>
              </a:spcBef>
              <a:spcAft>
                <a:spcPts val="0"/>
              </a:spcAft>
              <a:buNone/>
            </a:pPr>
            <a:r>
              <a:rPr lang="it"/>
              <a:t>Root mean squared logarithmic error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0bedfd3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0bedfd3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 grafici e tabelle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79713d4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79713d4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bert dataset limitato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40bedfd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40bedfd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parlare di con e global max pooling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40bedfd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40bedfd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40be08e0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40be08e0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ricordarsi “soprattutto testo”. termini di errore e computazionali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0bedfd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0bedfd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grafico distribuzione, quanti na ?</a:t>
            </a:r>
            <a:endParaRPr/>
          </a:p>
          <a:p>
            <a:pPr indent="0" lvl="0" marL="0" rtl="0" algn="l">
              <a:spcBef>
                <a:spcPts val="0"/>
              </a:spcBef>
              <a:spcAft>
                <a:spcPts val="0"/>
              </a:spcAft>
              <a:buNone/>
            </a:pPr>
            <a:r>
              <a:rPr lang="it"/>
              <a:t>dire che abbiamo usato il dataset di train perchè il test non ha i prezzi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0bedfd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40bedfd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0bedfd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40bedfd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prezzi, sottocategorie (qui?)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40bedfd3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40bedfd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meglio categoriche? presentare il modello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40bedfd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40bedfd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magari un immagine del modello per ognuno.</a:t>
            </a:r>
            <a:endParaRPr/>
          </a:p>
          <a:p>
            <a:pPr indent="0" lvl="0" marL="0" rtl="0" algn="l">
              <a:spcBef>
                <a:spcPts val="0"/>
              </a:spcBef>
              <a:spcAft>
                <a:spcPts val="0"/>
              </a:spcAft>
              <a:buNone/>
            </a:pPr>
            <a:r>
              <a:rPr lang="it"/>
              <a:t>procediamo magari per famiglia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9713d49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79713d49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dimensionalità vocabolario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9713d49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9713d49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accennare al numero di neuroni?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Mercari Price Suggestion</a:t>
            </a:r>
            <a:endParaRPr/>
          </a:p>
          <a:p>
            <a:pPr indent="0" lvl="0" marL="0" rtl="0" algn="l">
              <a:spcBef>
                <a:spcPts val="0"/>
              </a:spcBef>
              <a:spcAft>
                <a:spcPts val="0"/>
              </a:spcAft>
              <a:buNone/>
            </a:pPr>
            <a:r>
              <a:rPr lang="it"/>
              <a:t>Challenge</a:t>
            </a:r>
            <a:endParaRPr/>
          </a:p>
        </p:txBody>
      </p:sp>
      <p:sp>
        <p:nvSpPr>
          <p:cNvPr id="87" name="Google Shape;87;p13"/>
          <p:cNvSpPr txBox="1"/>
          <p:nvPr>
            <p:ph idx="1" type="subTitle"/>
          </p:nvPr>
        </p:nvSpPr>
        <p:spPr>
          <a:xfrm>
            <a:off x="729625" y="3172900"/>
            <a:ext cx="7688100" cy="1219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it" sz="4200">
                <a:solidFill>
                  <a:schemeClr val="dk2"/>
                </a:solidFill>
                <a:latin typeface="Raleway"/>
                <a:ea typeface="Raleway"/>
                <a:cs typeface="Raleway"/>
                <a:sym typeface="Raleway"/>
              </a:rPr>
              <a:t>Can you automatically suggest product prices to online sellers?</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lang="it" sz="4200">
                <a:solidFill>
                  <a:schemeClr val="dk2"/>
                </a:solidFill>
                <a:latin typeface="Raleway"/>
                <a:ea typeface="Raleway"/>
                <a:cs typeface="Raleway"/>
                <a:sym typeface="Raleway"/>
              </a:rPr>
              <a:t>Gabriele Ferrario - 817518 - g.ferrario@campus.unimib.it</a:t>
            </a:r>
            <a:endParaRPr sz="4200">
              <a:solidFill>
                <a:schemeClr val="dk2"/>
              </a:solidFill>
              <a:latin typeface="Raleway"/>
              <a:ea typeface="Raleway"/>
              <a:cs typeface="Raleway"/>
              <a:sym typeface="Raleway"/>
            </a:endParaRPr>
          </a:p>
          <a:p>
            <a:pPr indent="0" lvl="0" marL="0" rtl="0" algn="l">
              <a:spcBef>
                <a:spcPts val="0"/>
              </a:spcBef>
              <a:spcAft>
                <a:spcPts val="0"/>
              </a:spcAft>
              <a:buNone/>
            </a:pPr>
            <a:r>
              <a:rPr lang="it" sz="4200">
                <a:solidFill>
                  <a:schemeClr val="dk2"/>
                </a:solidFill>
                <a:latin typeface="Raleway"/>
                <a:ea typeface="Raleway"/>
                <a:cs typeface="Raleway"/>
                <a:sym typeface="Raleway"/>
              </a:rPr>
              <a:t>Riccardo Pozzi - 807857 - r.pozzi@campus.unimib.it</a:t>
            </a:r>
            <a:endParaRPr b="1" sz="42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 - Word Embedding</a:t>
            </a:r>
            <a:endParaRPr/>
          </a:p>
          <a:p>
            <a:pPr indent="0" lvl="0" marL="0" rtl="0" algn="l">
              <a:spcBef>
                <a:spcPts val="0"/>
              </a:spcBef>
              <a:spcAft>
                <a:spcPts val="0"/>
              </a:spcAft>
              <a:buNone/>
            </a:pPr>
            <a:r>
              <a:t/>
            </a:r>
            <a:endParaRPr/>
          </a:p>
        </p:txBody>
      </p:sp>
      <p:sp>
        <p:nvSpPr>
          <p:cNvPr id="157" name="Google Shape;15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vettori densi</a:t>
            </a:r>
            <a:endParaRPr/>
          </a:p>
          <a:p>
            <a:pPr indent="-311150" lvl="0" marL="457200" rtl="0" algn="l">
              <a:spcBef>
                <a:spcPts val="0"/>
              </a:spcBef>
              <a:spcAft>
                <a:spcPts val="0"/>
              </a:spcAft>
              <a:buSzPts val="1300"/>
              <a:buChar char="●"/>
            </a:pPr>
            <a:r>
              <a:rPr lang="it"/>
              <a:t>dimensionalità limitata</a:t>
            </a:r>
            <a:endParaRPr/>
          </a:p>
          <a:p>
            <a:pPr indent="-311150" lvl="0" marL="457200" rtl="0" algn="l">
              <a:spcBef>
                <a:spcPts val="0"/>
              </a:spcBef>
              <a:spcAft>
                <a:spcPts val="0"/>
              </a:spcAft>
              <a:buSzPts val="1300"/>
              <a:buChar char="●"/>
            </a:pPr>
            <a:r>
              <a:rPr lang="it"/>
              <a:t>relazioni semantiche e sintattiche</a:t>
            </a:r>
            <a:endParaRPr/>
          </a:p>
          <a:p>
            <a:pPr indent="-311150" lvl="0" marL="457200" rtl="0" algn="l">
              <a:spcBef>
                <a:spcPts val="0"/>
              </a:spcBef>
              <a:spcAft>
                <a:spcPts val="0"/>
              </a:spcAft>
              <a:buSzPts val="1300"/>
              <a:buChar char="●"/>
            </a:pPr>
            <a:r>
              <a:rPr lang="it"/>
              <a:t>Keras Embedding Layer</a:t>
            </a:r>
            <a:endParaRPr/>
          </a:p>
        </p:txBody>
      </p:sp>
      <p:pic>
        <p:nvPicPr>
          <p:cNvPr id="158" name="Google Shape;158;p22"/>
          <p:cNvPicPr preferRelativeResize="0"/>
          <p:nvPr/>
        </p:nvPicPr>
        <p:blipFill>
          <a:blip r:embed="rId3">
            <a:alphaModFix/>
          </a:blip>
          <a:stretch>
            <a:fillRect/>
          </a:stretch>
        </p:blipFill>
        <p:spPr>
          <a:xfrm>
            <a:off x="5327400" y="1853850"/>
            <a:ext cx="1981200" cy="28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 - GloVe</a:t>
            </a:r>
            <a:endParaRPr/>
          </a:p>
          <a:p>
            <a:pPr indent="0" lvl="0" marL="0" rtl="0" algn="l">
              <a:spcBef>
                <a:spcPts val="0"/>
              </a:spcBef>
              <a:spcAft>
                <a:spcPts val="0"/>
              </a:spcAft>
              <a:buNone/>
            </a:pPr>
            <a:r>
              <a:t/>
            </a:r>
            <a:endParaRPr/>
          </a:p>
        </p:txBody>
      </p:sp>
      <p:sp>
        <p:nvSpPr>
          <p:cNvPr id="164" name="Google Shape;16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statistiche globali di co-occorrenza</a:t>
            </a:r>
            <a:endParaRPr/>
          </a:p>
          <a:p>
            <a:pPr indent="-311150" lvl="0" marL="457200" rtl="0" algn="l">
              <a:spcBef>
                <a:spcPts val="0"/>
              </a:spcBef>
              <a:spcAft>
                <a:spcPts val="0"/>
              </a:spcAft>
              <a:buSzPts val="1300"/>
              <a:buChar char="●"/>
            </a:pPr>
            <a:r>
              <a:rPr lang="it"/>
              <a:t>modelli pre-addestrati</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it"/>
              <a:t>GloVe6B (Wikipedia 2014 + Gigaword 5) 50d</a:t>
            </a:r>
            <a:endParaRPr/>
          </a:p>
          <a:p>
            <a:pPr indent="-311150" lvl="0" marL="457200" rtl="0" algn="l">
              <a:spcBef>
                <a:spcPts val="0"/>
              </a:spcBef>
              <a:spcAft>
                <a:spcPts val="0"/>
              </a:spcAft>
              <a:buSzPts val="1300"/>
              <a:buChar char="●"/>
            </a:pPr>
            <a:r>
              <a:rPr lang="it"/>
              <a:t>GloVe840B (Common Crawl) 300d</a:t>
            </a:r>
            <a:endParaRPr/>
          </a:p>
          <a:p>
            <a:pPr indent="0" lvl="0" marL="457200" rtl="0" algn="l">
              <a:spcBef>
                <a:spcPts val="1200"/>
              </a:spcBef>
              <a:spcAft>
                <a:spcPts val="1200"/>
              </a:spcAft>
              <a:buNone/>
            </a:pPr>
            <a:r>
              <a:t/>
            </a:r>
            <a:endParaRPr/>
          </a:p>
        </p:txBody>
      </p:sp>
      <p:pic>
        <p:nvPicPr>
          <p:cNvPr id="165" name="Google Shape;165;p23"/>
          <p:cNvPicPr preferRelativeResize="0"/>
          <p:nvPr/>
        </p:nvPicPr>
        <p:blipFill>
          <a:blip r:embed="rId3">
            <a:alphaModFix/>
          </a:blip>
          <a:stretch>
            <a:fillRect/>
          </a:stretch>
        </p:blipFill>
        <p:spPr>
          <a:xfrm>
            <a:off x="5327400" y="1853850"/>
            <a:ext cx="1981200" cy="28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 - BERT</a:t>
            </a:r>
            <a:endParaRPr/>
          </a:p>
          <a:p>
            <a:pPr indent="0" lvl="0" marL="0" rtl="0" algn="l">
              <a:spcBef>
                <a:spcPts val="0"/>
              </a:spcBef>
              <a:spcAft>
                <a:spcPts val="0"/>
              </a:spcAft>
              <a:buNone/>
            </a:pPr>
            <a:r>
              <a:t/>
            </a:r>
            <a:endParaRPr/>
          </a:p>
        </p:txBody>
      </p:sp>
      <p:sp>
        <p:nvSpPr>
          <p:cNvPr id="171" name="Google Shape;171;p24"/>
          <p:cNvSpPr txBox="1"/>
          <p:nvPr>
            <p:ph idx="1" type="body"/>
          </p:nvPr>
        </p:nvSpPr>
        <p:spPr>
          <a:xfrm>
            <a:off x="729450" y="2078875"/>
            <a:ext cx="7688700" cy="2523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it"/>
              <a:t>Transformers:</a:t>
            </a:r>
            <a:endParaRPr/>
          </a:p>
          <a:p>
            <a:pPr indent="-311150" lvl="0" marL="457200" rtl="0" algn="l">
              <a:spcBef>
                <a:spcPts val="1200"/>
              </a:spcBef>
              <a:spcAft>
                <a:spcPts val="0"/>
              </a:spcAft>
              <a:buSzPts val="1300"/>
              <a:buChar char="●"/>
            </a:pPr>
            <a:r>
              <a:rPr lang="it"/>
              <a:t>encoder-decoder</a:t>
            </a:r>
            <a:endParaRPr/>
          </a:p>
          <a:p>
            <a:pPr indent="-311150" lvl="0" marL="457200" rtl="0" algn="l">
              <a:spcBef>
                <a:spcPts val="0"/>
              </a:spcBef>
              <a:spcAft>
                <a:spcPts val="0"/>
              </a:spcAft>
              <a:buSzPts val="1300"/>
              <a:buChar char="●"/>
            </a:pPr>
            <a:r>
              <a:rPr lang="it"/>
              <a:t>attention</a:t>
            </a:r>
            <a:endParaRPr/>
          </a:p>
          <a:p>
            <a:pPr indent="0" lvl="0" marL="0" rtl="0" algn="l">
              <a:spcBef>
                <a:spcPts val="1200"/>
              </a:spcBef>
              <a:spcAft>
                <a:spcPts val="0"/>
              </a:spcAft>
              <a:buNone/>
            </a:pPr>
            <a:r>
              <a:rPr lang="it"/>
              <a:t>	BERT - Distilbert</a:t>
            </a:r>
            <a:endParaRPr/>
          </a:p>
          <a:p>
            <a:pPr indent="-311150" lvl="0" marL="457200" rtl="0" algn="l">
              <a:spcBef>
                <a:spcPts val="1200"/>
              </a:spcBef>
              <a:spcAft>
                <a:spcPts val="0"/>
              </a:spcAft>
              <a:buSzPts val="1300"/>
              <a:buChar char="●"/>
            </a:pPr>
            <a:r>
              <a:rPr lang="it"/>
              <a:t>bidirectional</a:t>
            </a:r>
            <a:endParaRPr/>
          </a:p>
          <a:p>
            <a:pPr indent="-311150" lvl="0" marL="457200" rtl="0" algn="l">
              <a:spcBef>
                <a:spcPts val="0"/>
              </a:spcBef>
              <a:spcAft>
                <a:spcPts val="0"/>
              </a:spcAft>
              <a:buSzPts val="1300"/>
              <a:buChar char="●"/>
            </a:pPr>
            <a:r>
              <a:rPr lang="it"/>
              <a:t>encoder</a:t>
            </a:r>
            <a:endParaRPr/>
          </a:p>
          <a:p>
            <a:pPr indent="-311150" lvl="0" marL="457200" rtl="0" algn="l">
              <a:spcBef>
                <a:spcPts val="0"/>
              </a:spcBef>
              <a:spcAft>
                <a:spcPts val="0"/>
              </a:spcAft>
              <a:buSzPts val="1300"/>
              <a:buChar char="●"/>
            </a:pPr>
            <a:r>
              <a:rPr lang="it"/>
              <a:t>Knowledge distillation</a:t>
            </a:r>
            <a:endParaRPr/>
          </a:p>
          <a:p>
            <a:pPr indent="-311150" lvl="0" marL="457200" rtl="0" algn="l">
              <a:spcBef>
                <a:spcPts val="0"/>
              </a:spcBef>
              <a:spcAft>
                <a:spcPts val="0"/>
              </a:spcAft>
              <a:buSzPts val="1300"/>
              <a:buChar char="●"/>
            </a:pPr>
            <a:r>
              <a:rPr lang="it"/>
              <a:t>feature-based approach</a:t>
            </a:r>
            <a:endParaRPr/>
          </a:p>
        </p:txBody>
      </p:sp>
      <p:pic>
        <p:nvPicPr>
          <p:cNvPr id="172" name="Google Shape;172;p24"/>
          <p:cNvPicPr preferRelativeResize="0"/>
          <p:nvPr/>
        </p:nvPicPr>
        <p:blipFill>
          <a:blip r:embed="rId3">
            <a:alphaModFix/>
          </a:blip>
          <a:stretch>
            <a:fillRect/>
          </a:stretch>
        </p:blipFill>
        <p:spPr>
          <a:xfrm>
            <a:off x="5687125" y="1947937"/>
            <a:ext cx="2248300" cy="278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Valutazione</a:t>
            </a:r>
            <a:endParaRPr/>
          </a:p>
        </p:txBody>
      </p:sp>
      <p:sp>
        <p:nvSpPr>
          <p:cNvPr id="178" name="Google Shape;17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Train - Validation - Test</a:t>
            </a:r>
            <a:endParaRPr/>
          </a:p>
          <a:p>
            <a:pPr indent="-311150" lvl="0" marL="457200" rtl="0" algn="l">
              <a:spcBef>
                <a:spcPts val="0"/>
              </a:spcBef>
              <a:spcAft>
                <a:spcPts val="0"/>
              </a:spcAft>
              <a:buSzPts val="1300"/>
              <a:buChar char="●"/>
            </a:pPr>
            <a:r>
              <a:rPr lang="it"/>
              <a:t>RMSLE</a:t>
            </a:r>
            <a:endParaRPr/>
          </a:p>
          <a:p>
            <a:pPr indent="-311150" lvl="0" marL="457200" rtl="0" algn="l">
              <a:spcBef>
                <a:spcPts val="0"/>
              </a:spcBef>
              <a:spcAft>
                <a:spcPts val="0"/>
              </a:spcAft>
              <a:buSzPts val="1300"/>
              <a:buChar char="●"/>
            </a:pPr>
            <a:r>
              <a:rPr lang="it"/>
              <a:t>Training:</a:t>
            </a:r>
            <a:endParaRPr/>
          </a:p>
          <a:p>
            <a:pPr indent="-298450" lvl="1" marL="914400" rtl="0" algn="l">
              <a:spcBef>
                <a:spcPts val="0"/>
              </a:spcBef>
              <a:spcAft>
                <a:spcPts val="0"/>
              </a:spcAft>
              <a:buSzPts val="1100"/>
              <a:buChar char="○"/>
            </a:pPr>
            <a:r>
              <a:rPr lang="it"/>
              <a:t>Adam</a:t>
            </a:r>
            <a:endParaRPr/>
          </a:p>
          <a:p>
            <a:pPr indent="-298450" lvl="1" marL="914400" rtl="0" algn="l">
              <a:spcBef>
                <a:spcPts val="0"/>
              </a:spcBef>
              <a:spcAft>
                <a:spcPts val="0"/>
              </a:spcAft>
              <a:buSzPts val="1100"/>
              <a:buChar char="○"/>
            </a:pPr>
            <a:r>
              <a:rPr lang="it"/>
              <a:t>Batchsize = 256</a:t>
            </a:r>
            <a:endParaRPr/>
          </a:p>
          <a:p>
            <a:pPr indent="-298450" lvl="1" marL="914400" rtl="0" algn="l">
              <a:spcBef>
                <a:spcPts val="0"/>
              </a:spcBef>
              <a:spcAft>
                <a:spcPts val="0"/>
              </a:spcAft>
              <a:buSzPts val="1100"/>
              <a:buChar char="○"/>
            </a:pPr>
            <a:r>
              <a:rPr lang="it"/>
              <a:t>EarlyStopping</a:t>
            </a:r>
            <a:endParaRPr/>
          </a:p>
          <a:p>
            <a:pPr indent="-298450" lvl="2" marL="1371600" rtl="0" algn="l">
              <a:spcBef>
                <a:spcPts val="0"/>
              </a:spcBef>
              <a:spcAft>
                <a:spcPts val="0"/>
              </a:spcAft>
              <a:buSzPts val="1100"/>
              <a:buChar char="■"/>
            </a:pPr>
            <a:r>
              <a:rPr lang="it"/>
              <a:t>validation</a:t>
            </a:r>
            <a:endParaRPr/>
          </a:p>
          <a:p>
            <a:pPr indent="-298450" lvl="2" marL="1371600" rtl="0" algn="l">
              <a:spcBef>
                <a:spcPts val="0"/>
              </a:spcBef>
              <a:spcAft>
                <a:spcPts val="0"/>
              </a:spcAft>
              <a:buSzPts val="1100"/>
              <a:buChar char="■"/>
            </a:pPr>
            <a:r>
              <a:rPr lang="it"/>
              <a:t>patience = 3</a:t>
            </a:r>
            <a:endParaRPr/>
          </a:p>
          <a:p>
            <a:pPr indent="-298450" lvl="2" marL="1371600" rtl="0" algn="l">
              <a:spcBef>
                <a:spcPts val="0"/>
              </a:spcBef>
              <a:spcAft>
                <a:spcPts val="0"/>
              </a:spcAft>
              <a:buSzPts val="1100"/>
              <a:buChar char="■"/>
            </a:pPr>
            <a:r>
              <a:rPr lang="it"/>
              <a:t>restor</a:t>
            </a:r>
            <a:r>
              <a:rPr lang="it"/>
              <a:t>e		</a:t>
            </a:r>
            <a:endParaRPr/>
          </a:p>
          <a:p>
            <a:pPr indent="-311150" lvl="0" marL="457200" rtl="0" algn="l">
              <a:spcBef>
                <a:spcPts val="0"/>
              </a:spcBef>
              <a:spcAft>
                <a:spcPts val="0"/>
              </a:spcAft>
              <a:buSzPts val="1300"/>
              <a:buChar char="●"/>
            </a:pPr>
            <a:r>
              <a:rPr lang="it"/>
              <a:t>Google Colab</a:t>
            </a:r>
            <a:endParaRPr/>
          </a:p>
        </p:txBody>
      </p:sp>
      <p:pic>
        <p:nvPicPr>
          <p:cNvPr id="179" name="Google Shape;179;p25"/>
          <p:cNvPicPr preferRelativeResize="0"/>
          <p:nvPr/>
        </p:nvPicPr>
        <p:blipFill>
          <a:blip r:embed="rId3">
            <a:alphaModFix/>
          </a:blip>
          <a:stretch>
            <a:fillRect/>
          </a:stretch>
        </p:blipFill>
        <p:spPr>
          <a:xfrm>
            <a:off x="3578325" y="2272025"/>
            <a:ext cx="5267325" cy="809625"/>
          </a:xfrm>
          <a:prstGeom prst="rect">
            <a:avLst/>
          </a:prstGeom>
          <a:noFill/>
          <a:ln>
            <a:noFill/>
          </a:ln>
        </p:spPr>
      </p:pic>
      <p:pic>
        <p:nvPicPr>
          <p:cNvPr id="180" name="Google Shape;180;p25"/>
          <p:cNvPicPr preferRelativeResize="0"/>
          <p:nvPr/>
        </p:nvPicPr>
        <p:blipFill>
          <a:blip r:embed="rId4">
            <a:alphaModFix/>
          </a:blip>
          <a:stretch>
            <a:fillRect/>
          </a:stretch>
        </p:blipFill>
        <p:spPr>
          <a:xfrm>
            <a:off x="5603725" y="3629325"/>
            <a:ext cx="1216525" cy="121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Risultati</a:t>
            </a:r>
            <a:endParaRPr/>
          </a:p>
        </p:txBody>
      </p:sp>
      <p:pic>
        <p:nvPicPr>
          <p:cNvPr id="186" name="Google Shape;186;p26"/>
          <p:cNvPicPr preferRelativeResize="0"/>
          <p:nvPr/>
        </p:nvPicPr>
        <p:blipFill>
          <a:blip r:embed="rId3">
            <a:alphaModFix/>
          </a:blip>
          <a:stretch>
            <a:fillRect/>
          </a:stretch>
        </p:blipFill>
        <p:spPr>
          <a:xfrm>
            <a:off x="1160738" y="1853850"/>
            <a:ext cx="6822516" cy="2984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Risultati</a:t>
            </a:r>
            <a:endParaRPr/>
          </a:p>
        </p:txBody>
      </p:sp>
      <p:pic>
        <p:nvPicPr>
          <p:cNvPr id="192" name="Google Shape;192;p27"/>
          <p:cNvPicPr preferRelativeResize="0"/>
          <p:nvPr/>
        </p:nvPicPr>
        <p:blipFill>
          <a:blip r:embed="rId3">
            <a:alphaModFix/>
          </a:blip>
          <a:stretch>
            <a:fillRect/>
          </a:stretch>
        </p:blipFill>
        <p:spPr>
          <a:xfrm>
            <a:off x="1800" y="1920975"/>
            <a:ext cx="4415822" cy="2780075"/>
          </a:xfrm>
          <a:prstGeom prst="rect">
            <a:avLst/>
          </a:prstGeom>
          <a:noFill/>
          <a:ln>
            <a:noFill/>
          </a:ln>
        </p:spPr>
      </p:pic>
      <p:pic>
        <p:nvPicPr>
          <p:cNvPr id="193" name="Google Shape;193;p27"/>
          <p:cNvPicPr preferRelativeResize="0"/>
          <p:nvPr/>
        </p:nvPicPr>
        <p:blipFill>
          <a:blip r:embed="rId4">
            <a:alphaModFix/>
          </a:blip>
          <a:stretch>
            <a:fillRect/>
          </a:stretch>
        </p:blipFill>
        <p:spPr>
          <a:xfrm>
            <a:off x="4280650" y="1920975"/>
            <a:ext cx="4865151" cy="278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Conclusioni</a:t>
            </a:r>
            <a:endParaRPr/>
          </a:p>
        </p:txBody>
      </p:sp>
      <p:sp>
        <p:nvSpPr>
          <p:cNvPr id="199" name="Google Shape;199;p28"/>
          <p:cNvSpPr txBox="1"/>
          <p:nvPr>
            <p:ph idx="1" type="body"/>
          </p:nvPr>
        </p:nvSpPr>
        <p:spPr>
          <a:xfrm>
            <a:off x="729450" y="1902225"/>
            <a:ext cx="7688700" cy="287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Pre-processing del testo → generalmente non efficace</a:t>
            </a:r>
            <a:endParaRPr/>
          </a:p>
          <a:p>
            <a:pPr indent="-311150" lvl="0" marL="457200" rtl="0" algn="l">
              <a:spcBef>
                <a:spcPts val="0"/>
              </a:spcBef>
              <a:spcAft>
                <a:spcPts val="0"/>
              </a:spcAft>
              <a:buSzPts val="1300"/>
              <a:buChar char="●"/>
            </a:pPr>
            <a:r>
              <a:rPr lang="it"/>
              <a:t>RNN</a:t>
            </a:r>
            <a:endParaRPr/>
          </a:p>
          <a:p>
            <a:pPr indent="-298450" lvl="1" marL="914400" rtl="0" algn="l">
              <a:spcBef>
                <a:spcPts val="0"/>
              </a:spcBef>
              <a:spcAft>
                <a:spcPts val="0"/>
              </a:spcAft>
              <a:buSzPts val="1100"/>
              <a:buChar char="○"/>
            </a:pPr>
            <a:r>
              <a:rPr lang="it"/>
              <a:t>LSTM</a:t>
            </a:r>
            <a:endParaRPr/>
          </a:p>
          <a:p>
            <a:pPr indent="-298450" lvl="1" marL="914400" rtl="0" algn="l">
              <a:spcBef>
                <a:spcPts val="0"/>
              </a:spcBef>
              <a:spcAft>
                <a:spcPts val="0"/>
              </a:spcAft>
              <a:buSzPts val="1100"/>
              <a:buChar char="○"/>
            </a:pPr>
            <a:r>
              <a:rPr lang="it"/>
              <a:t>GRU </a:t>
            </a:r>
            <a:endParaRPr/>
          </a:p>
          <a:p>
            <a:pPr indent="-298450" lvl="1" marL="914400" rtl="0" algn="l">
              <a:spcBef>
                <a:spcPts val="0"/>
              </a:spcBef>
              <a:spcAft>
                <a:spcPts val="0"/>
              </a:spcAft>
              <a:buSzPts val="1100"/>
              <a:buChar char="○"/>
            </a:pPr>
            <a:r>
              <a:rPr lang="it"/>
              <a:t>Bidirectional LSTM</a:t>
            </a:r>
            <a:endParaRPr/>
          </a:p>
          <a:p>
            <a:pPr indent="-311150" lvl="0" marL="457200" rtl="0" algn="l">
              <a:spcBef>
                <a:spcPts val="0"/>
              </a:spcBef>
              <a:spcAft>
                <a:spcPts val="0"/>
              </a:spcAft>
              <a:buSzPts val="1300"/>
              <a:buChar char="●"/>
            </a:pPr>
            <a:r>
              <a:rPr lang="it"/>
              <a:t>Word Embedding Keras → Migliori performance wrt errore</a:t>
            </a:r>
            <a:endParaRPr/>
          </a:p>
          <a:p>
            <a:pPr indent="-311150" lvl="0" marL="457200" rtl="0" algn="l">
              <a:spcBef>
                <a:spcPts val="0"/>
              </a:spcBef>
              <a:spcAft>
                <a:spcPts val="0"/>
              </a:spcAft>
              <a:buSzPts val="1300"/>
              <a:buChar char="●"/>
            </a:pPr>
            <a:r>
              <a:rPr lang="it"/>
              <a:t>Bag of Words → Buon compromesso: semplice e computazionalmente economico ma buone performance</a:t>
            </a:r>
            <a:endParaRPr/>
          </a:p>
          <a:p>
            <a:pPr indent="-311150" lvl="0" marL="457200" rtl="0" algn="l">
              <a:spcBef>
                <a:spcPts val="0"/>
              </a:spcBef>
              <a:spcAft>
                <a:spcPts val="0"/>
              </a:spcAft>
              <a:buSzPts val="1300"/>
              <a:buChar char="●"/>
            </a:pPr>
            <a:r>
              <a:rPr lang="it"/>
              <a:t>GloVe pre-trainati → i più veloci</a:t>
            </a:r>
            <a:endParaRPr/>
          </a:p>
          <a:p>
            <a:pPr indent="-311150" lvl="0" marL="457200" rtl="0" algn="l">
              <a:spcBef>
                <a:spcPts val="0"/>
              </a:spcBef>
              <a:spcAft>
                <a:spcPts val="0"/>
              </a:spcAft>
              <a:buSzPts val="1300"/>
              <a:buChar char="●"/>
            </a:pPr>
            <a:r>
              <a:rPr lang="it"/>
              <a:t>BERT → risorse insufficienti, ma promettente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Sviluppi Futuri</a:t>
            </a:r>
            <a:endParaRPr/>
          </a:p>
        </p:txBody>
      </p:sp>
      <p:sp>
        <p:nvSpPr>
          <p:cNvPr id="205" name="Google Shape;205;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1200"/>
              </a:spcBef>
              <a:spcAft>
                <a:spcPts val="0"/>
              </a:spcAft>
              <a:buSzPts val="1300"/>
              <a:buChar char="●"/>
            </a:pPr>
            <a:r>
              <a:rPr lang="it"/>
              <a:t>Preprocessing testo</a:t>
            </a:r>
            <a:endParaRPr/>
          </a:p>
          <a:p>
            <a:pPr indent="-311150" lvl="0" marL="457200" rtl="0" algn="l">
              <a:spcBef>
                <a:spcPts val="0"/>
              </a:spcBef>
              <a:spcAft>
                <a:spcPts val="0"/>
              </a:spcAft>
              <a:buSzPts val="1300"/>
              <a:buChar char="●"/>
            </a:pPr>
            <a:r>
              <a:rPr lang="it"/>
              <a:t>Word Embedding pretrainati come punto di partenza</a:t>
            </a:r>
            <a:endParaRPr/>
          </a:p>
          <a:p>
            <a:pPr indent="-311150" lvl="0" marL="457200" rtl="0" algn="l">
              <a:spcBef>
                <a:spcPts val="0"/>
              </a:spcBef>
              <a:spcAft>
                <a:spcPts val="0"/>
              </a:spcAft>
              <a:buSzPts val="1300"/>
              <a:buChar char="●"/>
            </a:pPr>
            <a:r>
              <a:rPr lang="it"/>
              <a:t>Bert</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Kaggle: </a:t>
            </a:r>
            <a:r>
              <a:rPr lang="it"/>
              <a:t>Mercari Price Suggestion Challenge</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5276400" cy="27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Contesto:</a:t>
            </a:r>
            <a:endParaRPr/>
          </a:p>
          <a:p>
            <a:pPr indent="-311150" lvl="0" marL="457200" rtl="0" algn="l">
              <a:spcBef>
                <a:spcPts val="1200"/>
              </a:spcBef>
              <a:spcAft>
                <a:spcPts val="0"/>
              </a:spcAft>
              <a:buSzPts val="1300"/>
              <a:buChar char="●"/>
            </a:pPr>
            <a:r>
              <a:rPr lang="it"/>
              <a:t>suggerimento prezzi dei prodotti</a:t>
            </a:r>
            <a:endParaRPr/>
          </a:p>
          <a:p>
            <a:pPr indent="-311150" lvl="0" marL="457200" rtl="0" algn="l">
              <a:spcBef>
                <a:spcPts val="0"/>
              </a:spcBef>
              <a:spcAft>
                <a:spcPts val="0"/>
              </a:spcAft>
              <a:buSzPts val="1300"/>
              <a:buChar char="●"/>
            </a:pPr>
            <a:r>
              <a:rPr lang="it"/>
              <a:t>regressione</a:t>
            </a:r>
            <a:endParaRPr/>
          </a:p>
          <a:p>
            <a:pPr indent="0" lvl="0" marL="0" rtl="0" algn="l">
              <a:spcBef>
                <a:spcPts val="1200"/>
              </a:spcBef>
              <a:spcAft>
                <a:spcPts val="0"/>
              </a:spcAft>
              <a:buNone/>
            </a:pPr>
            <a:r>
              <a:rPr lang="it"/>
              <a:t>Obiettivi:</a:t>
            </a:r>
            <a:endParaRPr/>
          </a:p>
          <a:p>
            <a:pPr indent="-311150" lvl="0" marL="457200" rtl="0" algn="l">
              <a:spcBef>
                <a:spcPts val="1200"/>
              </a:spcBef>
              <a:spcAft>
                <a:spcPts val="0"/>
              </a:spcAft>
              <a:buSzPts val="1300"/>
              <a:buChar char="●"/>
            </a:pPr>
            <a:r>
              <a:rPr lang="it"/>
              <a:t>valutazione approcci per rappresentazione di testi</a:t>
            </a:r>
            <a:endParaRPr/>
          </a:p>
          <a:p>
            <a:pPr indent="-311150" lvl="0" marL="457200" rtl="0" algn="l">
              <a:spcBef>
                <a:spcPts val="0"/>
              </a:spcBef>
              <a:spcAft>
                <a:spcPts val="0"/>
              </a:spcAft>
              <a:buSzPts val="1300"/>
              <a:buChar char="●"/>
            </a:pPr>
            <a:r>
              <a:rPr lang="it"/>
              <a:t>valutazione layer neurali su testo</a:t>
            </a:r>
            <a:endParaRPr/>
          </a:p>
          <a:p>
            <a:pPr indent="-311150" lvl="0" marL="457200" rtl="0" algn="l">
              <a:spcBef>
                <a:spcPts val="0"/>
              </a:spcBef>
              <a:spcAft>
                <a:spcPts val="0"/>
              </a:spcAft>
              <a:buSzPts val="1300"/>
              <a:buChar char="●"/>
            </a:pPr>
            <a:r>
              <a:rPr lang="it"/>
              <a:t>pre-processing testo</a:t>
            </a:r>
            <a:endParaRPr/>
          </a:p>
          <a:p>
            <a:pPr indent="0" lvl="0" marL="0" rtl="0" algn="l">
              <a:spcBef>
                <a:spcPts val="1200"/>
              </a:spcBef>
              <a:spcAft>
                <a:spcPts val="1200"/>
              </a:spcAft>
              <a:buNone/>
            </a:pPr>
            <a:r>
              <a:rPr lang="it"/>
              <a:t>Tenendo conto dei </a:t>
            </a:r>
            <a:r>
              <a:rPr lang="it"/>
              <a:t>costi computazionali</a:t>
            </a:r>
            <a:endParaRPr/>
          </a:p>
        </p:txBody>
      </p:sp>
      <p:pic>
        <p:nvPicPr>
          <p:cNvPr id="94" name="Google Shape;94;p14"/>
          <p:cNvPicPr preferRelativeResize="0"/>
          <p:nvPr/>
        </p:nvPicPr>
        <p:blipFill>
          <a:blip r:embed="rId3">
            <a:alphaModFix/>
          </a:blip>
          <a:stretch>
            <a:fillRect/>
          </a:stretch>
        </p:blipFill>
        <p:spPr>
          <a:xfrm>
            <a:off x="6091325" y="1853850"/>
            <a:ext cx="2841450" cy="284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a:t>
            </a:r>
            <a:endParaRPr/>
          </a:p>
        </p:txBody>
      </p:sp>
      <p:sp>
        <p:nvSpPr>
          <p:cNvPr id="100" name="Google Shape;100;p15"/>
          <p:cNvSpPr txBox="1"/>
          <p:nvPr>
            <p:ph idx="1" type="body"/>
          </p:nvPr>
        </p:nvSpPr>
        <p:spPr>
          <a:xfrm>
            <a:off x="1260575" y="2078875"/>
            <a:ext cx="3451500" cy="183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it" sz="1405"/>
              <a:t>1.39 milioni di prodotti</a:t>
            </a:r>
            <a:endParaRPr sz="1405"/>
          </a:p>
          <a:p>
            <a:pPr indent="0" lvl="0" marL="0" rtl="0" algn="l">
              <a:lnSpc>
                <a:spcPct val="95000"/>
              </a:lnSpc>
              <a:spcBef>
                <a:spcPts val="1200"/>
              </a:spcBef>
              <a:spcAft>
                <a:spcPts val="0"/>
              </a:spcAft>
              <a:buSzPts val="935"/>
              <a:buNone/>
            </a:pPr>
            <a:r>
              <a:rPr lang="it" sz="1405"/>
              <a:t>Caratterizzati da:</a:t>
            </a:r>
            <a:endParaRPr sz="1405"/>
          </a:p>
          <a:p>
            <a:pPr indent="-317817" lvl="0" marL="457200" rtl="0" algn="l">
              <a:lnSpc>
                <a:spcPct val="95000"/>
              </a:lnSpc>
              <a:spcBef>
                <a:spcPts val="1200"/>
              </a:spcBef>
              <a:spcAft>
                <a:spcPts val="0"/>
              </a:spcAft>
              <a:buSzPts val="1405"/>
              <a:buChar char="-"/>
            </a:pPr>
            <a:r>
              <a:rPr lang="it" sz="1405"/>
              <a:t>Price</a:t>
            </a:r>
            <a:endParaRPr sz="1405"/>
          </a:p>
          <a:p>
            <a:pPr indent="-317817" lvl="0" marL="457200" rtl="0" algn="l">
              <a:lnSpc>
                <a:spcPct val="95000"/>
              </a:lnSpc>
              <a:spcBef>
                <a:spcPts val="0"/>
              </a:spcBef>
              <a:spcAft>
                <a:spcPts val="0"/>
              </a:spcAft>
              <a:buSzPts val="1405"/>
              <a:buChar char="-"/>
            </a:pPr>
            <a:r>
              <a:rPr lang="it" sz="1405"/>
              <a:t>Train id</a:t>
            </a:r>
            <a:endParaRPr sz="1405"/>
          </a:p>
          <a:p>
            <a:pPr indent="-317817" lvl="0" marL="457200" rtl="0" algn="l">
              <a:lnSpc>
                <a:spcPct val="95000"/>
              </a:lnSpc>
              <a:spcBef>
                <a:spcPts val="0"/>
              </a:spcBef>
              <a:spcAft>
                <a:spcPts val="0"/>
              </a:spcAft>
              <a:buSzPts val="1405"/>
              <a:buChar char="-"/>
            </a:pPr>
            <a:r>
              <a:rPr lang="it" sz="1405"/>
              <a:t>Name</a:t>
            </a:r>
            <a:endParaRPr sz="1405"/>
          </a:p>
          <a:p>
            <a:pPr indent="-317817" lvl="0" marL="457200" rtl="0" algn="l">
              <a:lnSpc>
                <a:spcPct val="95000"/>
              </a:lnSpc>
              <a:spcBef>
                <a:spcPts val="0"/>
              </a:spcBef>
              <a:spcAft>
                <a:spcPts val="0"/>
              </a:spcAft>
              <a:buSzPts val="1405"/>
              <a:buChar char="-"/>
            </a:pPr>
            <a:r>
              <a:rPr lang="it" sz="1405"/>
              <a:t>Shipping</a:t>
            </a:r>
            <a:endParaRPr sz="1405"/>
          </a:p>
          <a:p>
            <a:pPr indent="0" lvl="0" marL="0" rtl="0" algn="l">
              <a:lnSpc>
                <a:spcPct val="95000"/>
              </a:lnSpc>
              <a:spcBef>
                <a:spcPts val="1200"/>
              </a:spcBef>
              <a:spcAft>
                <a:spcPts val="1200"/>
              </a:spcAft>
              <a:buSzPts val="935"/>
              <a:buNone/>
            </a:pPr>
            <a:r>
              <a:t/>
            </a:r>
            <a:endParaRPr sz="1405"/>
          </a:p>
        </p:txBody>
      </p:sp>
      <p:pic>
        <p:nvPicPr>
          <p:cNvPr id="101" name="Google Shape;101;p15"/>
          <p:cNvPicPr preferRelativeResize="0"/>
          <p:nvPr/>
        </p:nvPicPr>
        <p:blipFill>
          <a:blip r:embed="rId3">
            <a:alphaModFix/>
          </a:blip>
          <a:stretch>
            <a:fillRect/>
          </a:stretch>
        </p:blipFill>
        <p:spPr>
          <a:xfrm>
            <a:off x="4780824" y="714649"/>
            <a:ext cx="3451500" cy="2280917"/>
          </a:xfrm>
          <a:prstGeom prst="rect">
            <a:avLst/>
          </a:prstGeom>
          <a:noFill/>
          <a:ln>
            <a:noFill/>
          </a:ln>
        </p:spPr>
      </p:pic>
      <p:pic>
        <p:nvPicPr>
          <p:cNvPr id="102" name="Google Shape;102;p15"/>
          <p:cNvPicPr preferRelativeResize="0"/>
          <p:nvPr/>
        </p:nvPicPr>
        <p:blipFill>
          <a:blip r:embed="rId4">
            <a:alphaModFix/>
          </a:blip>
          <a:stretch>
            <a:fillRect/>
          </a:stretch>
        </p:blipFill>
        <p:spPr>
          <a:xfrm>
            <a:off x="4922750" y="3082040"/>
            <a:ext cx="3495404" cy="18431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 Analisi</a:t>
            </a:r>
            <a:endParaRPr/>
          </a:p>
        </p:txBody>
      </p:sp>
      <p:sp>
        <p:nvSpPr>
          <p:cNvPr id="108" name="Google Shape;108;p16"/>
          <p:cNvSpPr txBox="1"/>
          <p:nvPr>
            <p:ph idx="1" type="body"/>
          </p:nvPr>
        </p:nvSpPr>
        <p:spPr>
          <a:xfrm>
            <a:off x="894300" y="1853850"/>
            <a:ext cx="3451500" cy="183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405"/>
          </a:p>
          <a:p>
            <a:pPr indent="-317817" lvl="0" marL="457200" rtl="0" algn="l">
              <a:lnSpc>
                <a:spcPct val="95000"/>
              </a:lnSpc>
              <a:spcBef>
                <a:spcPts val="1200"/>
              </a:spcBef>
              <a:spcAft>
                <a:spcPts val="0"/>
              </a:spcAft>
              <a:buSzPts val="1405"/>
              <a:buChar char="-"/>
            </a:pPr>
            <a:r>
              <a:rPr lang="it" sz="1405"/>
              <a:t>Item condition id</a:t>
            </a:r>
            <a:endParaRPr sz="1405"/>
          </a:p>
          <a:p>
            <a:pPr indent="-317817" lvl="0" marL="457200" rtl="0" algn="l">
              <a:lnSpc>
                <a:spcPct val="95000"/>
              </a:lnSpc>
              <a:spcBef>
                <a:spcPts val="0"/>
              </a:spcBef>
              <a:spcAft>
                <a:spcPts val="0"/>
              </a:spcAft>
              <a:buSzPts val="1405"/>
              <a:buChar char="-"/>
            </a:pPr>
            <a:r>
              <a:rPr lang="it" sz="1405"/>
              <a:t>Category name</a:t>
            </a:r>
            <a:endParaRPr sz="1405"/>
          </a:p>
          <a:p>
            <a:pPr indent="-317817" lvl="0" marL="457200" rtl="0" algn="l">
              <a:lnSpc>
                <a:spcPct val="95000"/>
              </a:lnSpc>
              <a:spcBef>
                <a:spcPts val="0"/>
              </a:spcBef>
              <a:spcAft>
                <a:spcPts val="0"/>
              </a:spcAft>
              <a:buSzPts val="1405"/>
              <a:buChar char="-"/>
            </a:pPr>
            <a:r>
              <a:rPr lang="it" sz="1405"/>
              <a:t>Brand name</a:t>
            </a:r>
            <a:endParaRPr sz="1405"/>
          </a:p>
          <a:p>
            <a:pPr indent="-317817" lvl="0" marL="457200" rtl="0" algn="l">
              <a:lnSpc>
                <a:spcPct val="95000"/>
              </a:lnSpc>
              <a:spcBef>
                <a:spcPts val="0"/>
              </a:spcBef>
              <a:spcAft>
                <a:spcPts val="0"/>
              </a:spcAft>
              <a:buSzPts val="1405"/>
              <a:buChar char="-"/>
            </a:pPr>
            <a:r>
              <a:rPr lang="it" sz="1405"/>
              <a:t>Item description</a:t>
            </a:r>
            <a:endParaRPr sz="1405"/>
          </a:p>
          <a:p>
            <a:pPr indent="0" lvl="0" marL="0" rtl="0" algn="l">
              <a:lnSpc>
                <a:spcPct val="95000"/>
              </a:lnSpc>
              <a:spcBef>
                <a:spcPts val="1200"/>
              </a:spcBef>
              <a:spcAft>
                <a:spcPts val="1200"/>
              </a:spcAft>
              <a:buSzPts val="935"/>
              <a:buNone/>
            </a:pPr>
            <a:r>
              <a:t/>
            </a:r>
            <a:endParaRPr sz="1405"/>
          </a:p>
        </p:txBody>
      </p:sp>
      <p:pic>
        <p:nvPicPr>
          <p:cNvPr id="109" name="Google Shape;109;p16"/>
          <p:cNvPicPr preferRelativeResize="0"/>
          <p:nvPr/>
        </p:nvPicPr>
        <p:blipFill>
          <a:blip r:embed="rId3">
            <a:alphaModFix/>
          </a:blip>
          <a:stretch>
            <a:fillRect/>
          </a:stretch>
        </p:blipFill>
        <p:spPr>
          <a:xfrm>
            <a:off x="4946249" y="679000"/>
            <a:ext cx="2871808" cy="1471100"/>
          </a:xfrm>
          <a:prstGeom prst="rect">
            <a:avLst/>
          </a:prstGeom>
          <a:noFill/>
          <a:ln>
            <a:noFill/>
          </a:ln>
        </p:spPr>
      </p:pic>
      <p:pic>
        <p:nvPicPr>
          <p:cNvPr id="110" name="Google Shape;110;p16"/>
          <p:cNvPicPr preferRelativeResize="0"/>
          <p:nvPr/>
        </p:nvPicPr>
        <p:blipFill>
          <a:blip r:embed="rId4">
            <a:alphaModFix/>
          </a:blip>
          <a:stretch>
            <a:fillRect/>
          </a:stretch>
        </p:blipFill>
        <p:spPr>
          <a:xfrm>
            <a:off x="4946250" y="2715176"/>
            <a:ext cx="2871800" cy="1471049"/>
          </a:xfrm>
          <a:prstGeom prst="rect">
            <a:avLst/>
          </a:prstGeom>
          <a:noFill/>
          <a:ln>
            <a:noFill/>
          </a:ln>
        </p:spPr>
      </p:pic>
      <p:sp>
        <p:nvSpPr>
          <p:cNvPr id="111" name="Google Shape;111;p16"/>
          <p:cNvSpPr txBox="1"/>
          <p:nvPr/>
        </p:nvSpPr>
        <p:spPr>
          <a:xfrm>
            <a:off x="5766700" y="2150100"/>
            <a:ext cx="12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prezzo&lt;=30</a:t>
            </a:r>
            <a:endParaRPr>
              <a:latin typeface="Lato"/>
              <a:ea typeface="Lato"/>
              <a:cs typeface="Lato"/>
              <a:sym typeface="Lato"/>
            </a:endParaRPr>
          </a:p>
        </p:txBody>
      </p:sp>
      <p:sp>
        <p:nvSpPr>
          <p:cNvPr id="112" name="Google Shape;112;p16"/>
          <p:cNvSpPr txBox="1"/>
          <p:nvPr/>
        </p:nvSpPr>
        <p:spPr>
          <a:xfrm>
            <a:off x="5766700" y="4186225"/>
            <a:ext cx="12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prezzo&gt;=100</a:t>
            </a:r>
            <a:endParaRPr>
              <a:latin typeface="Lato"/>
              <a:ea typeface="Lato"/>
              <a:cs typeface="Lato"/>
              <a:sym typeface="Lato"/>
            </a:endParaRPr>
          </a:p>
        </p:txBody>
      </p:sp>
      <p:pic>
        <p:nvPicPr>
          <p:cNvPr id="113" name="Google Shape;113;p16"/>
          <p:cNvPicPr preferRelativeResize="0"/>
          <p:nvPr/>
        </p:nvPicPr>
        <p:blipFill>
          <a:blip r:embed="rId5">
            <a:alphaModFix/>
          </a:blip>
          <a:stretch>
            <a:fillRect/>
          </a:stretch>
        </p:blipFill>
        <p:spPr>
          <a:xfrm>
            <a:off x="894300" y="3331300"/>
            <a:ext cx="2658100" cy="134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 Text Preprocessing</a:t>
            </a:r>
            <a:endParaRPr/>
          </a:p>
        </p:txBody>
      </p:sp>
      <p:sp>
        <p:nvSpPr>
          <p:cNvPr id="119" name="Google Shape;119;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t>Preprocessing limitato:</a:t>
            </a:r>
            <a:endParaRPr/>
          </a:p>
          <a:p>
            <a:pPr indent="-311150" lvl="0" marL="457200" rtl="0" algn="l">
              <a:spcBef>
                <a:spcPts val="1200"/>
              </a:spcBef>
              <a:spcAft>
                <a:spcPts val="0"/>
              </a:spcAft>
              <a:buSzPts val="1300"/>
              <a:buChar char="●"/>
            </a:pPr>
            <a:r>
              <a:rPr lang="it"/>
              <a:t>Lowercase</a:t>
            </a:r>
            <a:endParaRPr/>
          </a:p>
          <a:p>
            <a:pPr indent="-311150" lvl="0" marL="457200" rtl="0" algn="l">
              <a:spcBef>
                <a:spcPts val="0"/>
              </a:spcBef>
              <a:spcAft>
                <a:spcPts val="0"/>
              </a:spcAft>
              <a:buSzPts val="1300"/>
              <a:buChar char="●"/>
            </a:pPr>
            <a:r>
              <a:rPr lang="it"/>
              <a:t>Punctuation</a:t>
            </a:r>
            <a:endParaRPr/>
          </a:p>
          <a:p>
            <a:pPr indent="0" lvl="0" marL="0" rtl="0" algn="l">
              <a:spcBef>
                <a:spcPts val="1200"/>
              </a:spcBef>
              <a:spcAft>
                <a:spcPts val="0"/>
              </a:spcAft>
              <a:buNone/>
            </a:pPr>
            <a:r>
              <a:rPr lang="it"/>
              <a:t>Preprocessing completo:</a:t>
            </a:r>
            <a:endParaRPr/>
          </a:p>
          <a:p>
            <a:pPr indent="-311150" lvl="0" marL="457200" rtl="0" algn="l">
              <a:spcBef>
                <a:spcPts val="1200"/>
              </a:spcBef>
              <a:spcAft>
                <a:spcPts val="0"/>
              </a:spcAft>
              <a:buSzPts val="1300"/>
              <a:buChar char="●"/>
            </a:pPr>
            <a:r>
              <a:rPr lang="it"/>
              <a:t>stopwords</a:t>
            </a:r>
            <a:endParaRPr/>
          </a:p>
          <a:p>
            <a:pPr indent="-311150" lvl="0" marL="457200" rtl="0" algn="l">
              <a:spcBef>
                <a:spcPts val="0"/>
              </a:spcBef>
              <a:spcAft>
                <a:spcPts val="0"/>
              </a:spcAft>
              <a:buSzPts val="1300"/>
              <a:buChar char="●"/>
            </a:pPr>
            <a:r>
              <a:rPr lang="it"/>
              <a:t>emoji</a:t>
            </a:r>
            <a:endParaRPr/>
          </a:p>
          <a:p>
            <a:pPr indent="-311150" lvl="0" marL="457200" rtl="0" algn="l">
              <a:spcBef>
                <a:spcPts val="0"/>
              </a:spcBef>
              <a:spcAft>
                <a:spcPts val="0"/>
              </a:spcAft>
              <a:buSzPts val="1300"/>
              <a:buChar char="●"/>
            </a:pPr>
            <a:r>
              <a:rPr lang="it"/>
              <a:t>|word| ⩽ 1</a:t>
            </a:r>
            <a:endParaRPr/>
          </a:p>
          <a:p>
            <a:pPr indent="-311150" lvl="0" marL="457200" rtl="0" algn="l">
              <a:spcBef>
                <a:spcPts val="0"/>
              </a:spcBef>
              <a:spcAft>
                <a:spcPts val="0"/>
              </a:spcAft>
              <a:buSzPts val="1300"/>
              <a:buChar char="●"/>
            </a:pPr>
            <a:r>
              <a:rPr lang="it"/>
              <a:t>lemmatization</a:t>
            </a:r>
            <a:endParaRPr/>
          </a:p>
        </p:txBody>
      </p:sp>
      <p:sp>
        <p:nvSpPr>
          <p:cNvPr id="120" name="Google Shape;120;p17"/>
          <p:cNvSpPr txBox="1"/>
          <p:nvPr/>
        </p:nvSpPr>
        <p:spPr>
          <a:xfrm>
            <a:off x="3940975" y="2214575"/>
            <a:ext cx="447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50">
                <a:solidFill>
                  <a:srgbClr val="212121"/>
                </a:solidFill>
                <a:highlight>
                  <a:srgbClr val="FFFFFF"/>
                </a:highlight>
                <a:latin typeface="Courier New"/>
                <a:ea typeface="Courier New"/>
                <a:cs typeface="Courier New"/>
                <a:sym typeface="Courier New"/>
              </a:rPr>
              <a:t>This keyboard is in great condition and works like it came out of the box. All of the ports are tested and work perfectly. The lights are customizable via the Razer Synapse app on your PC.</a:t>
            </a:r>
            <a:endParaRPr>
              <a:latin typeface="Lato"/>
              <a:ea typeface="Lato"/>
              <a:cs typeface="Lato"/>
              <a:sym typeface="Lato"/>
            </a:endParaRPr>
          </a:p>
        </p:txBody>
      </p:sp>
      <p:sp>
        <p:nvSpPr>
          <p:cNvPr id="121" name="Google Shape;121;p17"/>
          <p:cNvSpPr txBox="1"/>
          <p:nvPr/>
        </p:nvSpPr>
        <p:spPr>
          <a:xfrm>
            <a:off x="3941050" y="3583775"/>
            <a:ext cx="44772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50">
                <a:solidFill>
                  <a:srgbClr val="212121"/>
                </a:solidFill>
                <a:highlight>
                  <a:srgbClr val="FFFFFF"/>
                </a:highlight>
                <a:latin typeface="Courier New"/>
                <a:ea typeface="Courier New"/>
                <a:cs typeface="Courier New"/>
                <a:sym typeface="Courier New"/>
              </a:rPr>
              <a:t>this keyboard great condition work like came box all port tested work perfectly the light customizable via razer synapse app pc</a:t>
            </a:r>
            <a:endParaRPr>
              <a:latin typeface="Lato"/>
              <a:ea typeface="Lato"/>
              <a:cs typeface="Lato"/>
              <a:sym typeface="Lato"/>
            </a:endParaRPr>
          </a:p>
        </p:txBody>
      </p:sp>
      <p:sp>
        <p:nvSpPr>
          <p:cNvPr id="122" name="Google Shape;122;p17"/>
          <p:cNvSpPr/>
          <p:nvPr/>
        </p:nvSpPr>
        <p:spPr>
          <a:xfrm>
            <a:off x="5947375" y="3088025"/>
            <a:ext cx="464400" cy="453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Template del Modello</a:t>
            </a:r>
            <a:endParaRPr/>
          </a:p>
        </p:txBody>
      </p:sp>
      <p:sp>
        <p:nvSpPr>
          <p:cNvPr id="128" name="Google Shape;12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it"/>
              <a:t>Features non testuali:</a:t>
            </a:r>
            <a:endParaRPr/>
          </a:p>
          <a:p>
            <a:pPr indent="-311150" lvl="0" marL="914400" rtl="0" algn="l">
              <a:spcBef>
                <a:spcPts val="1200"/>
              </a:spcBef>
              <a:spcAft>
                <a:spcPts val="0"/>
              </a:spcAft>
              <a:buSzPts val="1300"/>
              <a:buChar char="-"/>
            </a:pPr>
            <a:r>
              <a:rPr lang="it"/>
              <a:t>punto di riferimento</a:t>
            </a:r>
            <a:endParaRPr/>
          </a:p>
        </p:txBody>
      </p:sp>
      <p:pic>
        <p:nvPicPr>
          <p:cNvPr id="129" name="Google Shape;129;p18"/>
          <p:cNvPicPr preferRelativeResize="0"/>
          <p:nvPr/>
        </p:nvPicPr>
        <p:blipFill>
          <a:blip r:embed="rId3">
            <a:alphaModFix/>
          </a:blip>
          <a:stretch>
            <a:fillRect/>
          </a:stretch>
        </p:blipFill>
        <p:spPr>
          <a:xfrm>
            <a:off x="5948663" y="1318650"/>
            <a:ext cx="1533525" cy="3295650"/>
          </a:xfrm>
          <a:prstGeom prst="rect">
            <a:avLst/>
          </a:prstGeom>
          <a:noFill/>
          <a:ln>
            <a:noFill/>
          </a:ln>
        </p:spPr>
      </p:pic>
      <p:pic>
        <p:nvPicPr>
          <p:cNvPr id="130" name="Google Shape;130;p18"/>
          <p:cNvPicPr preferRelativeResize="0"/>
          <p:nvPr/>
        </p:nvPicPr>
        <p:blipFill>
          <a:blip r:embed="rId4">
            <a:alphaModFix/>
          </a:blip>
          <a:stretch>
            <a:fillRect/>
          </a:stretch>
        </p:blipFill>
        <p:spPr>
          <a:xfrm>
            <a:off x="5168363" y="716788"/>
            <a:ext cx="1343025" cy="136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a:t>
            </a:r>
            <a:endParaRPr/>
          </a:p>
        </p:txBody>
      </p:sp>
      <p:sp>
        <p:nvSpPr>
          <p:cNvPr id="136" name="Google Shape;13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BoW</a:t>
            </a:r>
            <a:endParaRPr/>
          </a:p>
          <a:p>
            <a:pPr indent="-311150" lvl="0" marL="457200" rtl="0" algn="l">
              <a:spcBef>
                <a:spcPts val="0"/>
              </a:spcBef>
              <a:spcAft>
                <a:spcPts val="0"/>
              </a:spcAft>
              <a:buSzPts val="1300"/>
              <a:buChar char="●"/>
            </a:pPr>
            <a:r>
              <a:rPr lang="it"/>
              <a:t>Tf-Idf</a:t>
            </a:r>
            <a:endParaRPr/>
          </a:p>
          <a:p>
            <a:pPr indent="-311150" lvl="0" marL="457200" rtl="0" algn="l">
              <a:spcBef>
                <a:spcPts val="0"/>
              </a:spcBef>
              <a:spcAft>
                <a:spcPts val="0"/>
              </a:spcAft>
              <a:buSzPts val="1300"/>
              <a:buChar char="●"/>
            </a:pPr>
            <a:r>
              <a:rPr lang="it"/>
              <a:t>Word Embedding (Keras)</a:t>
            </a:r>
            <a:endParaRPr/>
          </a:p>
          <a:p>
            <a:pPr indent="-311150" lvl="0" marL="457200" rtl="0" algn="l">
              <a:spcBef>
                <a:spcPts val="0"/>
              </a:spcBef>
              <a:spcAft>
                <a:spcPts val="0"/>
              </a:spcAft>
              <a:buSzPts val="1300"/>
              <a:buChar char="●"/>
            </a:pPr>
            <a:r>
              <a:rPr lang="it"/>
              <a:t>Word Embedding pre-trainato (GloVe)</a:t>
            </a:r>
            <a:endParaRPr/>
          </a:p>
          <a:p>
            <a:pPr indent="-311150" lvl="0" marL="457200" rtl="0" algn="l">
              <a:spcBef>
                <a:spcPts val="0"/>
              </a:spcBef>
              <a:spcAft>
                <a:spcPts val="0"/>
              </a:spcAft>
              <a:buSzPts val="1300"/>
              <a:buChar char="●"/>
            </a:pPr>
            <a:r>
              <a:rPr lang="it"/>
              <a:t>Transformer (Distilbert)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 - BoW</a:t>
            </a:r>
            <a:endParaRPr/>
          </a:p>
          <a:p>
            <a:pPr indent="0" lvl="0" marL="0" rtl="0" algn="l">
              <a:spcBef>
                <a:spcPts val="0"/>
              </a:spcBef>
              <a:spcAft>
                <a:spcPts val="0"/>
              </a:spcAft>
              <a:buNone/>
            </a:pPr>
            <a:r>
              <a:t/>
            </a:r>
            <a:endParaRPr/>
          </a:p>
        </p:txBody>
      </p:sp>
      <p:sp>
        <p:nvSpPr>
          <p:cNvPr id="142" name="Google Shape;14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t"/>
              <a:t>numero delle occorrenze</a:t>
            </a:r>
            <a:endParaRPr/>
          </a:p>
          <a:p>
            <a:pPr indent="-311150" lvl="0" marL="457200" rtl="0" algn="l">
              <a:spcBef>
                <a:spcPts val="0"/>
              </a:spcBef>
              <a:spcAft>
                <a:spcPts val="0"/>
              </a:spcAft>
              <a:buSzPts val="1300"/>
              <a:buChar char="●"/>
            </a:pPr>
            <a:r>
              <a:rPr lang="it"/>
              <a:t>dimensionalità vettori</a:t>
            </a:r>
            <a:endParaRPr/>
          </a:p>
          <a:p>
            <a:pPr indent="-311150" lvl="0" marL="457200" rtl="0" algn="l">
              <a:spcBef>
                <a:spcPts val="0"/>
              </a:spcBef>
              <a:spcAft>
                <a:spcPts val="0"/>
              </a:spcAft>
              <a:buSzPts val="1300"/>
              <a:buChar char="●"/>
            </a:pPr>
            <a:r>
              <a:rPr lang="it"/>
              <a:t>vettori sparsi</a:t>
            </a:r>
            <a:endParaRPr/>
          </a:p>
          <a:p>
            <a:pPr indent="0" lvl="0" marL="457200" rtl="0" algn="l">
              <a:spcBef>
                <a:spcPts val="1200"/>
              </a:spcBef>
              <a:spcAft>
                <a:spcPts val="1200"/>
              </a:spcAft>
              <a:buNone/>
            </a:pPr>
            <a:r>
              <a:t/>
            </a:r>
            <a:endParaRPr/>
          </a:p>
        </p:txBody>
      </p:sp>
      <p:pic>
        <p:nvPicPr>
          <p:cNvPr id="143" name="Google Shape;143;p20"/>
          <p:cNvPicPr preferRelativeResize="0"/>
          <p:nvPr/>
        </p:nvPicPr>
        <p:blipFill>
          <a:blip r:embed="rId3">
            <a:alphaModFix/>
          </a:blip>
          <a:stretch>
            <a:fillRect/>
          </a:stretch>
        </p:blipFill>
        <p:spPr>
          <a:xfrm>
            <a:off x="729450" y="3188900"/>
            <a:ext cx="3354075" cy="1244675"/>
          </a:xfrm>
          <a:prstGeom prst="rect">
            <a:avLst/>
          </a:prstGeom>
          <a:noFill/>
          <a:ln>
            <a:noFill/>
          </a:ln>
        </p:spPr>
      </p:pic>
      <p:pic>
        <p:nvPicPr>
          <p:cNvPr id="144" name="Google Shape;144;p20"/>
          <p:cNvPicPr preferRelativeResize="0"/>
          <p:nvPr/>
        </p:nvPicPr>
        <p:blipFill>
          <a:blip r:embed="rId4">
            <a:alphaModFix/>
          </a:blip>
          <a:stretch>
            <a:fillRect/>
          </a:stretch>
        </p:blipFill>
        <p:spPr>
          <a:xfrm>
            <a:off x="6089638" y="1318638"/>
            <a:ext cx="2009775"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Rappresentazione del testo - Tf-Idf</a:t>
            </a:r>
            <a:endParaRPr/>
          </a:p>
          <a:p>
            <a:pPr indent="0" lvl="0" marL="0" rtl="0" algn="l">
              <a:spcBef>
                <a:spcPts val="0"/>
              </a:spcBef>
              <a:spcAft>
                <a:spcPts val="0"/>
              </a:spcAft>
              <a:buNone/>
            </a:pPr>
            <a:r>
              <a:t/>
            </a:r>
            <a:endParaRPr/>
          </a:p>
        </p:txBody>
      </p:sp>
      <p:pic>
        <p:nvPicPr>
          <p:cNvPr id="150" name="Google Shape;150;p21"/>
          <p:cNvPicPr preferRelativeResize="0"/>
          <p:nvPr/>
        </p:nvPicPr>
        <p:blipFill>
          <a:blip r:embed="rId3">
            <a:alphaModFix/>
          </a:blip>
          <a:stretch>
            <a:fillRect/>
          </a:stretch>
        </p:blipFill>
        <p:spPr>
          <a:xfrm>
            <a:off x="6089638" y="1318638"/>
            <a:ext cx="2009775" cy="3533775"/>
          </a:xfrm>
          <a:prstGeom prst="rect">
            <a:avLst/>
          </a:prstGeom>
          <a:noFill/>
          <a:ln>
            <a:noFill/>
          </a:ln>
        </p:spPr>
      </p:pic>
      <p:pic>
        <p:nvPicPr>
          <p:cNvPr id="151" name="Google Shape;151;p21"/>
          <p:cNvPicPr preferRelativeResize="0"/>
          <p:nvPr/>
        </p:nvPicPr>
        <p:blipFill>
          <a:blip r:embed="rId4">
            <a:alphaModFix/>
          </a:blip>
          <a:stretch>
            <a:fillRect/>
          </a:stretch>
        </p:blipFill>
        <p:spPr>
          <a:xfrm>
            <a:off x="729450" y="2704500"/>
            <a:ext cx="5264749" cy="88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