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32892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592848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72936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32892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592848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729360" y="1318680"/>
            <a:ext cx="7688520" cy="2481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32892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592848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72936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32892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592848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729360" y="1318680"/>
            <a:ext cx="7688520" cy="2481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ed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roup 2"/>
          <p:cNvGrpSpPr/>
          <p:nvPr/>
        </p:nvGrpSpPr>
        <p:grpSpPr>
          <a:xfrm>
            <a:off x="830520" y="1191600"/>
            <a:ext cx="745200" cy="45360"/>
            <a:chOff x="830520" y="1191600"/>
            <a:chExt cx="745200" cy="45360"/>
          </a:xfrm>
        </p:grpSpPr>
        <p:sp>
          <p:nvSpPr>
            <p:cNvPr id="2" name="CustomShape 3"/>
            <p:cNvSpPr/>
            <p:nvPr/>
          </p:nvSpPr>
          <p:spPr>
            <a:xfrm rot="16200000">
              <a:off x="1366560" y="1027800"/>
              <a:ext cx="45360" cy="372600"/>
            </a:xfrm>
            <a:prstGeom prst="rect">
              <a:avLst/>
            </a:prstGeom>
            <a:solidFill>
              <a:srgbClr val="eb56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 rot="16200000">
              <a:off x="995400" y="1026360"/>
              <a:ext cx="45360" cy="375480"/>
            </a:xfrm>
            <a:prstGeom prst="rect">
              <a:avLst/>
            </a:prstGeom>
            <a:solidFill>
              <a:srgbClr val="1a998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5F9A67DD-988E-49C6-A91A-963FE4019F3F}" type="slidenum">
              <a:rPr b="0" lang="en-US" sz="1000" spc="-1" strike="noStrike">
                <a:solidFill>
                  <a:srgbClr val="595959"/>
                </a:solidFill>
                <a:latin typeface="Lato"/>
                <a:ea typeface="Lato"/>
              </a:rPr>
              <a:t>&lt;numero&gt;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rgbClr val="e9ed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4" name="Group 2"/>
          <p:cNvGrpSpPr/>
          <p:nvPr/>
        </p:nvGrpSpPr>
        <p:grpSpPr>
          <a:xfrm>
            <a:off x="830520" y="1191600"/>
            <a:ext cx="745200" cy="45360"/>
            <a:chOff x="830520" y="1191600"/>
            <a:chExt cx="745200" cy="45360"/>
          </a:xfrm>
        </p:grpSpPr>
        <p:sp>
          <p:nvSpPr>
            <p:cNvPr id="45" name="CustomShape 3"/>
            <p:cNvSpPr/>
            <p:nvPr/>
          </p:nvSpPr>
          <p:spPr>
            <a:xfrm rot="16200000">
              <a:off x="1366560" y="1027800"/>
              <a:ext cx="45360" cy="372600"/>
            </a:xfrm>
            <a:prstGeom prst="rect">
              <a:avLst/>
            </a:prstGeom>
            <a:solidFill>
              <a:srgbClr val="eb56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CustomShape 4"/>
            <p:cNvSpPr/>
            <p:nvPr/>
          </p:nvSpPr>
          <p:spPr>
            <a:xfrm rot="16200000">
              <a:off x="995400" y="1026360"/>
              <a:ext cx="45360" cy="375480"/>
            </a:xfrm>
            <a:prstGeom prst="rect">
              <a:avLst/>
            </a:prstGeom>
            <a:solidFill>
              <a:srgbClr val="1a998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7" name="PlaceHolder 5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1E14E16-67E2-45A7-A961-901331A0F949}" type="slidenum">
              <a:rPr b="0" lang="en-US" sz="1000" spc="-1" strike="noStrike">
                <a:solidFill>
                  <a:srgbClr val="595959"/>
                </a:solidFill>
                <a:latin typeface="Lato"/>
                <a:ea typeface="Lato"/>
              </a:rPr>
              <a:t>&lt;numero&gt;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4200" spc="-1" strike="noStrike">
                <a:solidFill>
                  <a:srgbClr val="1a1a1a"/>
                </a:solidFill>
                <a:latin typeface="Raleway"/>
                <a:ea typeface="Raleway"/>
              </a:rPr>
              <a:t>Big Data Velocity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729720" y="3173040"/>
            <a:ext cx="7687800" cy="5407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595959"/>
                </a:solidFill>
                <a:latin typeface="Lato"/>
                <a:ea typeface="Lato"/>
              </a:rPr>
              <a:t>Analisi di Dati in Streaming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46;p22" descr=""/>
          <p:cNvPicPr/>
          <p:nvPr/>
        </p:nvPicPr>
        <p:blipFill>
          <a:blip r:embed="rId1"/>
          <a:stretch/>
        </p:blipFill>
        <p:spPr>
          <a:xfrm>
            <a:off x="2676960" y="1347840"/>
            <a:ext cx="6335280" cy="3167280"/>
          </a:xfrm>
          <a:prstGeom prst="rect">
            <a:avLst/>
          </a:prstGeom>
          <a:ln w="0">
            <a:noFill/>
          </a:ln>
        </p:spPr>
      </p:pic>
      <p:sp>
        <p:nvSpPr>
          <p:cNvPr id="111" name="TextShape 1"/>
          <p:cNvSpPr txBox="1"/>
          <p:nvPr/>
        </p:nvSpPr>
        <p:spPr>
          <a:xfrm>
            <a:off x="190440" y="1454760"/>
            <a:ext cx="2307600" cy="351288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Numero di messaggi ricevuti al minuto: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Lato"/>
              <a:buChar char="-"/>
              <a:tabLst>
                <a:tab algn="l" pos="0"/>
              </a:tabLst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prezzi in verde; media: 895, massimo: 1737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-"/>
              <a:tabLst>
                <a:tab algn="l" pos="0"/>
              </a:tabLst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tweet in giallo; media: 64, massimo: 154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Corrispondenza iniziale tra i massimi ed i picchi dei tempi di elaborazione e analisi.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Gli ultimi massimi non hanno corrispondenze.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Dominio e obiettivo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>
              <a:lnSpc>
                <a:spcPct val="115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Dominio </a:t>
            </a:r>
            <a:r>
              <a:rPr b="1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Finanziario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 in particolare </a:t>
            </a:r>
            <a:r>
              <a:rPr b="1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Cryptocurrencies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: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914400" indent="-31068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Lato"/>
              <a:buChar char="-"/>
              <a:tabLst>
                <a:tab algn="l" pos="0"/>
              </a:tabLst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API di semplice accesso per l’ottenimento di dati di mercato da piattaforme di exchange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914400" indent="-310680">
              <a:lnSpc>
                <a:spcPct val="115000"/>
              </a:lnSpc>
              <a:buClr>
                <a:srgbClr val="595959"/>
              </a:buClr>
              <a:buFont typeface="Lato"/>
              <a:buChar char="-"/>
              <a:tabLst>
                <a:tab algn="l" pos="0"/>
              </a:tabLst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notevole attenzione -&gt; frequenti pubblicazioni su Twitter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Obiettivi: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914400" indent="-31068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Lato"/>
              <a:buChar char="-"/>
              <a:tabLst>
                <a:tab algn="l" pos="0"/>
              </a:tabLst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ottenimento e analisi in real-time di dati in </a:t>
            </a:r>
            <a:r>
              <a:rPr b="1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streaming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914400" indent="-310680">
              <a:lnSpc>
                <a:spcPct val="115000"/>
              </a:lnSpc>
              <a:buClr>
                <a:srgbClr val="595959"/>
              </a:buClr>
              <a:buFont typeface="Lato"/>
              <a:buChar char="-"/>
              <a:tabLst>
                <a:tab algn="l" pos="0"/>
              </a:tabLst>
            </a:pPr>
            <a:r>
              <a:rPr b="1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scalabilità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 del sistema in risposta ad aumenti della frequenza di ricezione dei dati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Dati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Si tratta di </a:t>
            </a:r>
            <a:r>
              <a:rPr b="1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Time-series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 o serie temporali: dati dipendenti da una coordinata temporale.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1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Dati finanziari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: ricevuti da Binance. Contengono i migliori prezzi di offerta e richiesta del simbolo “BTCUSDT”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r>
              <a:rPr b="1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Tweets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 ricevuti da Twitter relativi al filtro “bitcoin”.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104;p16" descr=""/>
          <p:cNvPicPr/>
          <p:nvPr/>
        </p:nvPicPr>
        <p:blipFill>
          <a:blip r:embed="rId1"/>
          <a:stretch/>
        </p:blipFill>
        <p:spPr>
          <a:xfrm>
            <a:off x="286200" y="1909080"/>
            <a:ext cx="4220640" cy="1325160"/>
          </a:xfrm>
          <a:prstGeom prst="rect">
            <a:avLst/>
          </a:prstGeom>
          <a:ln w="0">
            <a:noFill/>
          </a:ln>
        </p:spPr>
      </p:pic>
      <p:pic>
        <p:nvPicPr>
          <p:cNvPr id="93" name="Google Shape;105;p16" descr=""/>
          <p:cNvPicPr/>
          <p:nvPr/>
        </p:nvPicPr>
        <p:blipFill>
          <a:blip r:embed="rId2"/>
          <a:stretch/>
        </p:blipFill>
        <p:spPr>
          <a:xfrm>
            <a:off x="4730400" y="1197000"/>
            <a:ext cx="4143240" cy="3658680"/>
          </a:xfrm>
          <a:prstGeom prst="rect">
            <a:avLst/>
          </a:prstGeom>
          <a:ln w="0">
            <a:noFill/>
          </a:ln>
        </p:spPr>
      </p:pic>
      <p:sp>
        <p:nvSpPr>
          <p:cNvPr id="94" name="CustomShape 1"/>
          <p:cNvSpPr/>
          <p:nvPr/>
        </p:nvSpPr>
        <p:spPr>
          <a:xfrm>
            <a:off x="615240" y="3511080"/>
            <a:ext cx="3562920" cy="84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Si tratta di </a:t>
            </a:r>
            <a:r>
              <a:rPr b="1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dati strutturati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 il cui schema rimane costante.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729000" y="1515240"/>
            <a:ext cx="3335040" cy="2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Lato"/>
                <a:ea typeface="Lato"/>
              </a:rPr>
              <a:t>Esempio di dato finanziario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5173200" y="810360"/>
            <a:ext cx="3335040" cy="2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Lato"/>
                <a:ea typeface="Lato"/>
              </a:rPr>
              <a:t>Esempio di tweet</a:t>
            </a: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113;p17" descr=""/>
          <p:cNvPicPr/>
          <p:nvPr/>
        </p:nvPicPr>
        <p:blipFill>
          <a:blip r:embed="rId1"/>
          <a:stretch/>
        </p:blipFill>
        <p:spPr>
          <a:xfrm>
            <a:off x="5121720" y="725040"/>
            <a:ext cx="3755520" cy="4185360"/>
          </a:xfrm>
          <a:prstGeom prst="rect">
            <a:avLst/>
          </a:prstGeom>
          <a:ln w="0">
            <a:noFill/>
          </a:ln>
        </p:spPr>
      </p:pic>
      <p:sp>
        <p:nvSpPr>
          <p:cNvPr id="98" name="TextShape 1"/>
          <p:cNvSpPr txBox="1"/>
          <p:nvPr/>
        </p:nvSpPr>
        <p:spPr>
          <a:xfrm>
            <a:off x="729360" y="1318680"/>
            <a:ext cx="4045320" cy="53496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Componenti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87120" y="1930680"/>
            <a:ext cx="5330520" cy="29797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>
              <a:lnSpc>
                <a:spcPct val="115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-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Binance: fonte dati finanziari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-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Twitter: fonte tweets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-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Producers: ricevono dati e pubblicano su Kafka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-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Kafka: message broker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-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Spark StreamApp: elaborazione e analisi dati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-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TimescaleDB: database relazionale per time-series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-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Spark TrainApp: train di modelli usati da StreamApp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Applicazione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729360" y="2079000"/>
            <a:ext cx="4526640" cy="22608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StreamApp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 applicazione principale: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Lato"/>
              <a:buChar char="-"/>
              <a:tabLst>
                <a:tab algn="l" pos="0"/>
              </a:tabLst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Tweets Streaming Query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-"/>
              <a:tabLst>
                <a:tab algn="l" pos="0"/>
              </a:tabLst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Prices Streaming Query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-"/>
              <a:tabLst>
                <a:tab algn="l" pos="0"/>
              </a:tabLst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Timer eseguito periodicamente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r>
              <a:rPr b="1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Trainapp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 train dei modelli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2" name="Google Shape;122;p18" descr=""/>
          <p:cNvPicPr/>
          <p:nvPr/>
        </p:nvPicPr>
        <p:blipFill>
          <a:blip r:embed="rId1"/>
          <a:stretch/>
        </p:blipFill>
        <p:spPr>
          <a:xfrm>
            <a:off x="5125680" y="577440"/>
            <a:ext cx="3585960" cy="4486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730080" y="1362240"/>
            <a:ext cx="4232520" cy="348228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Analisi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Sentiment Analysis supervisionata del testo dei tweet tramite una Regressione Logistica con </a:t>
            </a:r>
            <a:r>
              <a:rPr b="1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target binario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Allenata usando come target l’</a:t>
            </a:r>
            <a:r>
              <a:rPr b="1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andamento del prezzo di ask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 di BTCUSD del minuto di pubblicazione del tweet.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Performance poco soddisfacenti (AUC 0.5):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Lato"/>
              <a:buChar char="-"/>
              <a:tabLst>
                <a:tab algn="l" pos="0"/>
              </a:tabLst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tweets poco coerenti con l’andamento dei prezzi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-"/>
              <a:tabLst>
                <a:tab algn="l" pos="0"/>
              </a:tabLst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necessaria rimozione di tweets non rilevanti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-"/>
              <a:tabLst>
                <a:tab algn="l" pos="0"/>
              </a:tabLst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l’andamento del prezzo potrebbe non essere un buon target per la polarità dei tweets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4" name="Google Shape;128;p19" descr=""/>
          <p:cNvPicPr/>
          <p:nvPr/>
        </p:nvPicPr>
        <p:blipFill>
          <a:blip r:embed="rId1"/>
          <a:stretch/>
        </p:blipFill>
        <p:spPr>
          <a:xfrm>
            <a:off x="5163840" y="701280"/>
            <a:ext cx="3735000" cy="4143240"/>
          </a:xfrm>
          <a:prstGeom prst="rect">
            <a:avLst/>
          </a:prstGeom>
          <a:ln w="0">
            <a:noFill/>
          </a:ln>
        </p:spPr>
      </p:pic>
      <p:sp>
        <p:nvSpPr>
          <p:cNvPr id="105" name="CustomShape 2"/>
          <p:cNvSpPr/>
          <p:nvPr/>
        </p:nvSpPr>
        <p:spPr>
          <a:xfrm>
            <a:off x="5244120" y="979560"/>
            <a:ext cx="1328760" cy="85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Lato"/>
                <a:ea typeface="Lato"/>
              </a:rPr>
              <a:t>StreamApp Schema</a:t>
            </a: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Risultati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729360" y="1998360"/>
            <a:ext cx="7688520" cy="28249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Test per la scalabilità orizzontale dell’applicazione: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Lato"/>
              <a:buChar char="-"/>
              <a:tabLst>
                <a:tab algn="l" pos="0"/>
              </a:tabLst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eseguito su 2 macchine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-"/>
              <a:tabLst>
                <a:tab algn="l" pos="0"/>
              </a:tabLst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la prima esegue la maggior parte dei componenti + 2 worker Spark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-"/>
              <a:tabLst>
                <a:tab algn="l" pos="0"/>
              </a:tabLst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la seconda esegue fino a 14 worker Spark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-"/>
              <a:tabLst>
                <a:tab algn="l" pos="0"/>
              </a:tabLst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il numero dei worker è stato incrementato gradualmente circa ogni 3 minuti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40;p21" descr=""/>
          <p:cNvPicPr/>
          <p:nvPr/>
        </p:nvPicPr>
        <p:blipFill>
          <a:blip r:embed="rId1"/>
          <a:stretch/>
        </p:blipFill>
        <p:spPr>
          <a:xfrm>
            <a:off x="2728440" y="1322280"/>
            <a:ext cx="6270840" cy="3135240"/>
          </a:xfrm>
          <a:prstGeom prst="rect">
            <a:avLst/>
          </a:prstGeom>
          <a:ln w="0">
            <a:noFill/>
          </a:ln>
        </p:spPr>
      </p:pic>
      <p:sp>
        <p:nvSpPr>
          <p:cNvPr id="109" name="TextShape 1"/>
          <p:cNvSpPr txBox="1"/>
          <p:nvPr/>
        </p:nvSpPr>
        <p:spPr>
          <a:xfrm>
            <a:off x="176760" y="1322280"/>
            <a:ext cx="2481840" cy="351288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Il grafico mostra il il tempo impiegato nell’elaborare ed analizzare tweets (in giallo) e prezzi (in verde).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Lato"/>
              <a:buChar char="-"/>
              <a:tabLst>
                <a:tab algn="l" pos="0"/>
              </a:tabLst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con 2 worker i tempi si stabilizzano a 300ms per i prezzi e 750ms per i tweets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-"/>
              <a:tabLst>
                <a:tab algn="l" pos="0"/>
              </a:tabLst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all’aumentare dei worker diminuiscono i picchi aumentando la stabilità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LibreOffice/7.0.5.2$Linux_X86_64 LibreOffice_project/00$Build-2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it-IT</dc:language>
  <cp:lastModifiedBy/>
  <cp:revision>0</cp:revision>
  <dc:subject/>
  <dc:title/>
</cp:coreProperties>
</file>