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9a83c4bf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9a83c4bf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9a83f3d7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9a83f3d7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pensare se queste slide solo immagini possono essere arricchite con qualche testo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dire perchè abbiamo diviso in subquery (per score e rendere le query opzionali). di score se ne parlerà anche nella slide successiva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e934362c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e934362c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9a83f3d7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9a83f3d7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pensare se mettere tutti gli esempi del report. potrebbe essere bello fare vedere tutti i casi che ci sono nel report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direi di togliere il titolo della slide e far vedere bene le immagini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e934362c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e934362c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9a83f3d7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9a83f3d7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e934362c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e934362c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e934362c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e934362c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e934362c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e934362c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9a83c4bf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9a83c4bf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0000"/>
                </a:solidFill>
              </a:rPr>
              <a:t>Sistemare titolo slide</a:t>
            </a:r>
            <a:endParaRPr b="1" sz="1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9a83c4bf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9a83c4bf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 colori si leggono?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magari dire numero parole medie e hashtags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9a83c4bf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9a83c4bf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dire che usertweets sono per user profile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un accenno ad 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9a83c4bf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9a83c4bf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9a83c4bff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9a83c4bf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parte dei sinonimi va dopo? forse possiamo dire qualcosa di più sull’indice dei sinonimi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mettere elasticsearch? come punto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questa pagina deve dire di più di cosa parla: tipo indexing della retrievalbase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01a711b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01a711b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parte dei sinonimi va dopo? forse possiamo dire qualcosa di più sull’indice dei sinonimi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mettere elasticsearch? come punto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questa pagina deve dire di più di cosa parla: tipo indexing della retrievalbase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9a83c4bff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9a83c4bff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trattamento del testo per creare il profilo utente dobbiamo metterlo? mi riferisco a pagina 6 report. RISPOSTA: nll’immagine c’è, possiamo dirlo da li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9a83c4bf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9a83c4bf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490250"/>
            <a:ext cx="7688100" cy="10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it" sz="275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Personalized Search Engine for microblog</a:t>
            </a:r>
            <a:endParaRPr i="1" sz="2300">
              <a:solidFill>
                <a:srgbClr val="783F04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275"/>
              <a:buNone/>
            </a:pPr>
            <a:r>
              <a:rPr b="1" lang="it" sz="1500">
                <a:solidFill>
                  <a:srgbClr val="783F04"/>
                </a:solidFill>
                <a:latin typeface="Droid Serif"/>
                <a:ea typeface="Droid Serif"/>
                <a:cs typeface="Droid Serif"/>
                <a:sym typeface="Droid Serif"/>
              </a:rPr>
              <a:t>Gabriele Ferrario - 817518 - g.ferrario@campus.unimib.it</a:t>
            </a:r>
            <a:endParaRPr b="1" sz="1500">
              <a:solidFill>
                <a:srgbClr val="783F04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275"/>
              <a:buNone/>
            </a:pPr>
            <a:r>
              <a:rPr b="1" lang="it" sz="1500">
                <a:solidFill>
                  <a:srgbClr val="783F04"/>
                </a:solidFill>
                <a:latin typeface="Droid Serif"/>
                <a:ea typeface="Droid Serif"/>
                <a:cs typeface="Droid Serif"/>
                <a:sym typeface="Droid Serif"/>
              </a:rPr>
              <a:t>Riccardo Pozzi - 807857 - r.pozzi@campus.unimib.it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Demonstration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729450" y="2078875"/>
            <a:ext cx="4775100" cy="24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React user interface: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it"/>
              <a:t>Basic Search</a:t>
            </a:r>
            <a:r>
              <a:rPr lang="it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it"/>
              <a:t>corpus/full_text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it"/>
              <a:t>hashtags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it"/>
              <a:t>Advanced Search</a:t>
            </a:r>
            <a:r>
              <a:rPr lang="it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it"/>
              <a:t>corpus/full_text</a:t>
            </a:r>
            <a:r>
              <a:rPr lang="it"/>
              <a:t> + hashtags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it"/>
              <a:t>user profile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Both allow synonyms expansion and fuzziness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225" y="1604775"/>
            <a:ext cx="3755775" cy="26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773700" y="588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Basic Search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925" y="1445950"/>
            <a:ext cx="7406248" cy="34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00" y="61800"/>
            <a:ext cx="3063850" cy="5081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4"/>
          <p:cNvCxnSpPr/>
          <p:nvPr/>
        </p:nvCxnSpPr>
        <p:spPr>
          <a:xfrm>
            <a:off x="4629575" y="631375"/>
            <a:ext cx="22200" cy="41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8099" y="31400"/>
            <a:ext cx="3100952" cy="50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650" y="642450"/>
            <a:ext cx="4708700" cy="43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Google Shape;178;p26"/>
          <p:cNvCxnSpPr/>
          <p:nvPr/>
        </p:nvCxnSpPr>
        <p:spPr>
          <a:xfrm>
            <a:off x="4629575" y="631375"/>
            <a:ext cx="22200" cy="41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49" y="31400"/>
            <a:ext cx="3504690" cy="508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257" y="31400"/>
            <a:ext cx="3197818" cy="505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727650" y="588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Advanced Search</a:t>
            </a: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137" y="1404450"/>
            <a:ext cx="7013724" cy="35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p28"/>
          <p:cNvCxnSpPr/>
          <p:nvPr/>
        </p:nvCxnSpPr>
        <p:spPr>
          <a:xfrm>
            <a:off x="4629575" y="631375"/>
            <a:ext cx="22200" cy="41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5" y="260000"/>
            <a:ext cx="4539475" cy="458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100" y="260000"/>
            <a:ext cx="4187425" cy="4227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Google Shape;198;p29"/>
          <p:cNvCxnSpPr/>
          <p:nvPr/>
        </p:nvCxnSpPr>
        <p:spPr>
          <a:xfrm>
            <a:off x="4629575" y="631375"/>
            <a:ext cx="22200" cy="41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300" y="209487"/>
            <a:ext cx="4215900" cy="472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275" y="209475"/>
            <a:ext cx="4374827" cy="44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ctrTitle"/>
          </p:nvPr>
        </p:nvSpPr>
        <p:spPr>
          <a:xfrm>
            <a:off x="727950" y="2190750"/>
            <a:ext cx="7688100" cy="10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it" sz="275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Thank you for the attention paid,</a:t>
            </a:r>
            <a:endParaRPr i="1" sz="275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i="1" sz="275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it" sz="275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Best Regards</a:t>
            </a:r>
            <a:endParaRPr sz="37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906425" y="2078875"/>
            <a:ext cx="7688700" cy="27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it" sz="2043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Context:</a:t>
            </a:r>
            <a:endParaRPr b="1" sz="2043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8385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44"/>
              <a:buFont typeface="Raleway"/>
              <a:buChar char="●"/>
            </a:pPr>
            <a:r>
              <a:rPr b="1" lang="it" sz="2043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Search </a:t>
            </a:r>
            <a:r>
              <a:rPr b="1" lang="it" sz="2043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Engine</a:t>
            </a:r>
            <a:endParaRPr b="1" sz="2043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it" sz="2043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Goals:</a:t>
            </a:r>
            <a:endParaRPr b="1" sz="2043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8385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44"/>
              <a:buFont typeface="Raleway"/>
              <a:buChar char="●"/>
            </a:pPr>
            <a:r>
              <a:rPr b="1" lang="it" sz="2043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Simple Search</a:t>
            </a:r>
            <a:endParaRPr b="1" sz="2043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8385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4"/>
              <a:buFont typeface="Raleway"/>
              <a:buChar char="●"/>
            </a:pPr>
            <a:r>
              <a:rPr b="1" lang="it" sz="2043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Advanced Search</a:t>
            </a:r>
            <a:endParaRPr b="1" sz="2043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8385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4"/>
              <a:buFont typeface="Raleway"/>
              <a:buChar char="○"/>
            </a:pPr>
            <a:r>
              <a:rPr b="1" lang="it" sz="2043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Fuzz</a:t>
            </a:r>
            <a:r>
              <a:rPr b="1" lang="it" sz="2043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y</a:t>
            </a:r>
            <a:endParaRPr b="1" sz="2043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8385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4"/>
              <a:buFont typeface="Raleway"/>
              <a:buChar char="○"/>
            </a:pPr>
            <a:r>
              <a:rPr b="1" lang="it" sz="2043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Synonyms</a:t>
            </a:r>
            <a:endParaRPr b="1" sz="2043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8385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4"/>
              <a:buFont typeface="Raleway"/>
              <a:buChar char="○"/>
            </a:pPr>
            <a:r>
              <a:rPr b="1" lang="it" sz="2043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Personalized Search</a:t>
            </a:r>
            <a:endParaRPr b="1" sz="142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707" y="2212400"/>
            <a:ext cx="3273680" cy="7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075" y="753050"/>
            <a:ext cx="5446050" cy="411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86550" y="2421775"/>
            <a:ext cx="2627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/>
              <a:t>36.893</a:t>
            </a:r>
            <a:r>
              <a:rPr lang="it" sz="1500"/>
              <a:t> tweets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00"/>
              <a:t>obtained from </a:t>
            </a:r>
            <a:r>
              <a:rPr b="1" lang="it" sz="1500"/>
              <a:t>Twitter.com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500"/>
              <a:t>using </a:t>
            </a:r>
            <a:r>
              <a:rPr b="1" lang="it" sz="1500"/>
              <a:t>tweepy </a:t>
            </a:r>
            <a:r>
              <a:rPr lang="it" sz="1500"/>
              <a:t>library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766550"/>
            <a:ext cx="1376950" cy="13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7650" y="1274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44700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b="1" lang="it">
                <a:solidFill>
                  <a:srgbClr val="434343"/>
                </a:solidFill>
              </a:rPr>
              <a:t>U</a:t>
            </a:r>
            <a:r>
              <a:rPr b="1" lang="it">
                <a:solidFill>
                  <a:srgbClr val="434343"/>
                </a:solidFill>
              </a:rPr>
              <a:t>s</a:t>
            </a:r>
            <a:r>
              <a:rPr b="1" lang="it">
                <a:solidFill>
                  <a:srgbClr val="434343"/>
                </a:solidFill>
              </a:rPr>
              <a:t>ertweets</a:t>
            </a:r>
            <a:r>
              <a:rPr lang="it">
                <a:solidFill>
                  <a:srgbClr val="434343"/>
                </a:solidFill>
              </a:rPr>
              <a:t> index (17.551 tweets):</a:t>
            </a:r>
            <a:endParaRPr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Droid Serif"/>
              <a:buChar char="○"/>
            </a:pPr>
            <a:r>
              <a:rPr lang="it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Barack Obama @BarackObama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Droid Serif"/>
              <a:buChar char="○"/>
            </a:pPr>
            <a:r>
              <a:rPr lang="it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Boris Johnson @BorisJohnson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Droid Serif"/>
              <a:buChar char="○"/>
            </a:pPr>
            <a:r>
              <a:rPr lang="it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Joe Biden @JoeBiden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Droid Serif"/>
              <a:buChar char="●"/>
            </a:pPr>
            <a:r>
              <a:rPr b="1" lang="it" sz="11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Retrievalbase</a:t>
            </a:r>
            <a:r>
              <a:rPr lang="it" sz="11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 index</a:t>
            </a:r>
            <a:r>
              <a:rPr lang="it"/>
              <a:t> </a:t>
            </a:r>
            <a:r>
              <a:rPr lang="it">
                <a:solidFill>
                  <a:srgbClr val="434343"/>
                </a:solidFill>
              </a:rPr>
              <a:t>(19.342 tweets)</a:t>
            </a:r>
            <a:r>
              <a:rPr lang="it" sz="11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:</a:t>
            </a:r>
            <a:endParaRPr sz="11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Droid Serif"/>
              <a:buChar char="○"/>
            </a:pPr>
            <a:r>
              <a:rPr lang="it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Wall Street Journal @WSJ 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Droid Serif"/>
              <a:buChar char="○"/>
            </a:pPr>
            <a:r>
              <a:rPr lang="it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BBC News (World) @BBCWorld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Droid Serif"/>
              <a:buChar char="○"/>
            </a:pPr>
            <a:r>
              <a:rPr lang="it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BBC Sport @BBCSport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4657350" y="1968450"/>
            <a:ext cx="3760800" cy="2833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</a:pPr>
            <a:r>
              <a:rPr lang="it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LeBron James @KingJames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Droid Serif"/>
              <a:buChar char="○"/>
            </a:pPr>
            <a:r>
              <a:rPr lang="it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Raheem Sterling @sterling7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Droid Serif"/>
              <a:buChar char="○"/>
            </a:pPr>
            <a:r>
              <a:rPr lang="it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Kevin Durant @KDTrey5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91440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Droid Serif"/>
              <a:buChar char="○"/>
            </a:pPr>
            <a:r>
              <a:rPr lang="it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New York Times @nytimes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Droid Serif"/>
              <a:buChar char="○"/>
            </a:pPr>
            <a:r>
              <a:rPr lang="it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USA TODAY @USATODAY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Droid Serif"/>
              <a:buChar char="○"/>
            </a:pPr>
            <a:r>
              <a:rPr lang="it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FOX Sports @FOXSports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110" name="Google Shape;110;p16"/>
          <p:cNvCxnSpPr/>
          <p:nvPr/>
        </p:nvCxnSpPr>
        <p:spPr>
          <a:xfrm>
            <a:off x="729450" y="3385050"/>
            <a:ext cx="740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6"/>
          <p:cNvSpPr txBox="1"/>
          <p:nvPr/>
        </p:nvSpPr>
        <p:spPr>
          <a:xfrm>
            <a:off x="76200" y="2498100"/>
            <a:ext cx="114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Politicians</a:t>
            </a:r>
            <a:endParaRPr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1199325" y="2418000"/>
            <a:ext cx="223500" cy="635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5004450" y="2418000"/>
            <a:ext cx="223500" cy="635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3854550" y="2498100"/>
            <a:ext cx="114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Sportsmen</a:t>
            </a:r>
            <a:endParaRPr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825" y="891413"/>
            <a:ext cx="6354350" cy="40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Search Engine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2078875"/>
            <a:ext cx="3645000" cy="25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434343"/>
                </a:solidFill>
              </a:rPr>
              <a:t>Elasticsearch indexing</a:t>
            </a:r>
            <a:endParaRPr b="1" sz="18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b="1" lang="it">
                <a:solidFill>
                  <a:srgbClr val="434343"/>
                </a:solidFill>
              </a:rPr>
              <a:t>only relevant fields</a:t>
            </a:r>
            <a:endParaRPr b="1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b="1" lang="it">
                <a:solidFill>
                  <a:srgbClr val="434343"/>
                </a:solidFill>
              </a:rPr>
              <a:t>mappings</a:t>
            </a:r>
            <a:endParaRPr b="1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b="1" lang="it">
                <a:solidFill>
                  <a:srgbClr val="434343"/>
                </a:solidFill>
              </a:rPr>
              <a:t>analyzers</a:t>
            </a:r>
            <a:endParaRPr b="1">
              <a:solidFill>
                <a:srgbClr val="434343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</a:pPr>
            <a:r>
              <a:rPr b="1" lang="it">
                <a:solidFill>
                  <a:srgbClr val="434343"/>
                </a:solidFill>
              </a:rPr>
              <a:t>english</a:t>
            </a:r>
            <a:endParaRPr b="1">
              <a:solidFill>
                <a:srgbClr val="434343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</a:pPr>
            <a:r>
              <a:rPr b="1" lang="it">
                <a:solidFill>
                  <a:srgbClr val="434343"/>
                </a:solidFill>
              </a:rPr>
              <a:t>english synonyms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838" y="613263"/>
            <a:ext cx="2105025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Analyzers example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957300" y="2005350"/>
            <a:ext cx="72294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original: </a:t>
            </a:r>
            <a:r>
              <a:rPr lang="it" sz="13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"Hank Aaron was one of the best baseball players"</a:t>
            </a:r>
            <a:br>
              <a:rPr lang="it" sz="13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it" sz="13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english: </a:t>
            </a:r>
            <a:r>
              <a:rPr lang="it" sz="13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"hank aaron on best basebal player"</a:t>
            </a:r>
            <a:br>
              <a:rPr lang="it" sz="13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it" sz="13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english_synonym: </a:t>
            </a:r>
            <a:r>
              <a:rPr lang="it" sz="13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"aaron henri hank loui aaron aaron 1 i ac singl uniti matchless nonpareil on peerless unmatch unmatch unriv unrival an unitari on onli topper c charl outdo outflank trump scoop better best h best herbert best basebal game player”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Search Engine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9450" y="1853850"/>
            <a:ext cx="3246600" cy="22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b="1" lang="it">
                <a:solidFill>
                  <a:srgbClr val="434343"/>
                </a:solidFill>
              </a:rPr>
              <a:t>User Profile:</a:t>
            </a:r>
            <a:endParaRPr b="1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050" y="582800"/>
            <a:ext cx="2871825" cy="439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29450" y="4550588"/>
            <a:ext cx="22056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b="1" lang="it">
                <a:solidFill>
                  <a:srgbClr val="434343"/>
                </a:solidFill>
              </a:rPr>
              <a:t>Personalized Search</a:t>
            </a:r>
            <a:endParaRPr b="1">
              <a:solidFill>
                <a:srgbClr val="434343"/>
              </a:solidFill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225293"/>
            <a:ext cx="3246599" cy="2262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TF-IDF?</a:t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834725" y="2124650"/>
            <a:ext cx="7583400" cy="1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Top occurrences: </a:t>
            </a:r>
            <a:r>
              <a:rPr lang="it" sz="13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"presid obama </a:t>
            </a:r>
            <a:r>
              <a:rPr b="1" i="1" lang="it" sz="13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make</a:t>
            </a:r>
            <a:r>
              <a:rPr lang="it" sz="13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1" lang="it" sz="13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chang</a:t>
            </a:r>
            <a:r>
              <a:rPr lang="it" sz="13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 american vote today year work </a:t>
            </a:r>
            <a:r>
              <a:rPr b="1" i="1" lang="it" sz="13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it" sz="13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 time peopl climat help live senat whitehous watch </a:t>
            </a:r>
            <a:r>
              <a:rPr b="1" i="1" lang="it" sz="13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one</a:t>
            </a:r>
            <a:r>
              <a:rPr lang="it" sz="13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 day job leader need fight take america countri health read new"</a:t>
            </a:r>
            <a:endParaRPr sz="1300">
              <a:solidFill>
                <a:srgbClr val="50A1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it" sz="13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it" sz="13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Tf-idf: </a:t>
            </a:r>
            <a:r>
              <a:rPr lang="it" sz="13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"obama presid american climat senat ofa whitehous leader economi garland america potu plan court state add obamafound congress nation suprem address elect organ gun econom worker equal joebiden weekli afford"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