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5" r:id="rId10"/>
    <p:sldId id="266" r:id="rId11"/>
    <p:sldId id="267" r:id="rId12"/>
    <p:sldId id="264" r:id="rId13"/>
    <p:sldId id="268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BEB9D-39CC-4E48-A042-303C3105317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E0CA1B-E2C5-4D87-BEF6-D1F82C6B6566}">
      <dgm:prSet/>
      <dgm:spPr/>
      <dgm:t>
        <a:bodyPr/>
        <a:lstStyle/>
        <a:p>
          <a:r>
            <a:rPr lang="en-US" b="1"/>
            <a:t>Problem Statement:</a:t>
          </a:r>
          <a:endParaRPr lang="en-US"/>
        </a:p>
      </dgm:t>
    </dgm:pt>
    <dgm:pt modelId="{548257C2-49C1-4774-8016-066AC6E0620E}" type="parTrans" cxnId="{F9F74BC6-A6AC-4AAC-889D-154F4B3A2543}">
      <dgm:prSet/>
      <dgm:spPr/>
      <dgm:t>
        <a:bodyPr/>
        <a:lstStyle/>
        <a:p>
          <a:endParaRPr lang="en-US"/>
        </a:p>
      </dgm:t>
    </dgm:pt>
    <dgm:pt modelId="{01DA8D07-058D-4E13-8E35-9FC033D6BA4C}" type="sibTrans" cxnId="{F9F74BC6-A6AC-4AAC-889D-154F4B3A2543}">
      <dgm:prSet/>
      <dgm:spPr/>
      <dgm:t>
        <a:bodyPr/>
        <a:lstStyle/>
        <a:p>
          <a:endParaRPr lang="en-US"/>
        </a:p>
      </dgm:t>
    </dgm:pt>
    <dgm:pt modelId="{FB3F3AE6-AC66-40A0-A925-0DDD37B94C0A}">
      <dgm:prSet/>
      <dgm:spPr/>
      <dgm:t>
        <a:bodyPr/>
        <a:lstStyle/>
        <a:p>
          <a:r>
            <a:rPr lang="en-US"/>
            <a:t>Determine how insurance companies predict the risk of each individual based on potential for claims and offer them appropriate auto insurance rate.</a:t>
          </a:r>
        </a:p>
      </dgm:t>
    </dgm:pt>
    <dgm:pt modelId="{C80FFADE-48D0-4637-903F-13C6395495B4}" type="parTrans" cxnId="{21DC3C03-6A10-46B3-B2C3-7AC790C1D521}">
      <dgm:prSet/>
      <dgm:spPr/>
      <dgm:t>
        <a:bodyPr/>
        <a:lstStyle/>
        <a:p>
          <a:endParaRPr lang="en-US"/>
        </a:p>
      </dgm:t>
    </dgm:pt>
    <dgm:pt modelId="{3985ED3A-EC41-43CB-9FDD-3E94155E20FD}" type="sibTrans" cxnId="{21DC3C03-6A10-46B3-B2C3-7AC790C1D521}">
      <dgm:prSet/>
      <dgm:spPr/>
      <dgm:t>
        <a:bodyPr/>
        <a:lstStyle/>
        <a:p>
          <a:endParaRPr lang="en-US"/>
        </a:p>
      </dgm:t>
    </dgm:pt>
    <dgm:pt modelId="{0DFDB334-4028-406C-BDD4-4132F8A9A364}">
      <dgm:prSet/>
      <dgm:spPr/>
      <dgm:t>
        <a:bodyPr/>
        <a:lstStyle/>
        <a:p>
          <a:r>
            <a:rPr lang="en-US" b="1"/>
            <a:t>Research Questions:</a:t>
          </a:r>
          <a:endParaRPr lang="en-US"/>
        </a:p>
      </dgm:t>
    </dgm:pt>
    <dgm:pt modelId="{620C67F0-D4DE-4E75-BC33-96D31D865594}" type="parTrans" cxnId="{1CB6DA6E-DF38-4E6A-8C62-A2F3B90FD305}">
      <dgm:prSet/>
      <dgm:spPr/>
      <dgm:t>
        <a:bodyPr/>
        <a:lstStyle/>
        <a:p>
          <a:endParaRPr lang="en-US"/>
        </a:p>
      </dgm:t>
    </dgm:pt>
    <dgm:pt modelId="{352B8A40-3748-4E0D-98B8-D0D38D567AFF}" type="sibTrans" cxnId="{1CB6DA6E-DF38-4E6A-8C62-A2F3B90FD305}">
      <dgm:prSet/>
      <dgm:spPr/>
      <dgm:t>
        <a:bodyPr/>
        <a:lstStyle/>
        <a:p>
          <a:endParaRPr lang="en-US"/>
        </a:p>
      </dgm:t>
    </dgm:pt>
    <dgm:pt modelId="{3DA3E883-0EAD-4A33-ACF4-E54897D730E9}">
      <dgm:prSet/>
      <dgm:spPr/>
      <dgm:t>
        <a:bodyPr/>
        <a:lstStyle/>
        <a:p>
          <a:r>
            <a:rPr lang="en-US"/>
            <a:t>Does number of kid drivers in the household increase claim risk?</a:t>
          </a:r>
        </a:p>
      </dgm:t>
    </dgm:pt>
    <dgm:pt modelId="{3A4376DF-FB08-4591-B56D-B5431C583FDA}" type="parTrans" cxnId="{1C998E0B-6A3B-4AF4-9100-89EE91E883D4}">
      <dgm:prSet/>
      <dgm:spPr/>
      <dgm:t>
        <a:bodyPr/>
        <a:lstStyle/>
        <a:p>
          <a:endParaRPr lang="en-US"/>
        </a:p>
      </dgm:t>
    </dgm:pt>
    <dgm:pt modelId="{70A779BB-21D4-4247-994E-231039411809}" type="sibTrans" cxnId="{1C998E0B-6A3B-4AF4-9100-89EE91E883D4}">
      <dgm:prSet/>
      <dgm:spPr/>
      <dgm:t>
        <a:bodyPr/>
        <a:lstStyle/>
        <a:p>
          <a:endParaRPr lang="en-US"/>
        </a:p>
      </dgm:t>
    </dgm:pt>
    <dgm:pt modelId="{5D201A75-2025-4AE6-95DE-003C367C4610}">
      <dgm:prSet/>
      <dgm:spPr/>
      <dgm:t>
        <a:bodyPr/>
        <a:lstStyle/>
        <a:p>
          <a:r>
            <a:rPr lang="en-US"/>
            <a:t>Does age of the driver increase claim risk?</a:t>
          </a:r>
        </a:p>
      </dgm:t>
    </dgm:pt>
    <dgm:pt modelId="{DCD1B8A4-F664-4A5D-803F-9F5F66001C10}" type="parTrans" cxnId="{EC8CDDFA-0D84-4F55-998E-24E1071704EE}">
      <dgm:prSet/>
      <dgm:spPr/>
      <dgm:t>
        <a:bodyPr/>
        <a:lstStyle/>
        <a:p>
          <a:endParaRPr lang="en-US"/>
        </a:p>
      </dgm:t>
    </dgm:pt>
    <dgm:pt modelId="{82C49C5D-04BA-4791-B3DC-FBB9EEE50C5D}" type="sibTrans" cxnId="{EC8CDDFA-0D84-4F55-998E-24E1071704EE}">
      <dgm:prSet/>
      <dgm:spPr/>
      <dgm:t>
        <a:bodyPr/>
        <a:lstStyle/>
        <a:p>
          <a:endParaRPr lang="en-US"/>
        </a:p>
      </dgm:t>
    </dgm:pt>
    <dgm:pt modelId="{5A37E380-833D-4218-8B39-D5721FE9FC12}">
      <dgm:prSet/>
      <dgm:spPr/>
      <dgm:t>
        <a:bodyPr/>
        <a:lstStyle/>
        <a:p>
          <a:r>
            <a:rPr lang="en-US"/>
            <a:t>Does marital status put individual in high risk driver category?</a:t>
          </a:r>
        </a:p>
      </dgm:t>
    </dgm:pt>
    <dgm:pt modelId="{2C295908-4FFB-424E-ABBB-F194C8A05555}" type="parTrans" cxnId="{759163C3-17A0-4130-A02F-EFCA5A266037}">
      <dgm:prSet/>
      <dgm:spPr/>
      <dgm:t>
        <a:bodyPr/>
        <a:lstStyle/>
        <a:p>
          <a:endParaRPr lang="en-US"/>
        </a:p>
      </dgm:t>
    </dgm:pt>
    <dgm:pt modelId="{DC13615B-8A12-410D-8764-1003FEA71FB3}" type="sibTrans" cxnId="{759163C3-17A0-4130-A02F-EFCA5A266037}">
      <dgm:prSet/>
      <dgm:spPr/>
      <dgm:t>
        <a:bodyPr/>
        <a:lstStyle/>
        <a:p>
          <a:endParaRPr lang="en-US"/>
        </a:p>
      </dgm:t>
    </dgm:pt>
    <dgm:pt modelId="{8E464E78-0E29-45EC-B5F4-DA6A9CB60956}">
      <dgm:prSet/>
      <dgm:spPr/>
      <dgm:t>
        <a:bodyPr/>
        <a:lstStyle/>
        <a:p>
          <a:r>
            <a:rPr lang="en-US"/>
            <a:t>Does past high claims frequency put individual in high risk driver category?</a:t>
          </a:r>
        </a:p>
      </dgm:t>
    </dgm:pt>
    <dgm:pt modelId="{C74DE450-96D0-4C48-A11E-689B86827BEC}" type="parTrans" cxnId="{62267246-0A17-4EEA-801B-5DBC8A73923C}">
      <dgm:prSet/>
      <dgm:spPr/>
      <dgm:t>
        <a:bodyPr/>
        <a:lstStyle/>
        <a:p>
          <a:endParaRPr lang="en-US"/>
        </a:p>
      </dgm:t>
    </dgm:pt>
    <dgm:pt modelId="{D779EA8D-AE77-44A4-A709-BAE07DCBC411}" type="sibTrans" cxnId="{62267246-0A17-4EEA-801B-5DBC8A73923C}">
      <dgm:prSet/>
      <dgm:spPr/>
      <dgm:t>
        <a:bodyPr/>
        <a:lstStyle/>
        <a:p>
          <a:endParaRPr lang="en-US"/>
        </a:p>
      </dgm:t>
    </dgm:pt>
    <dgm:pt modelId="{D442145F-BE9B-4AC9-B87C-82FE7242660D}">
      <dgm:prSet/>
      <dgm:spPr/>
      <dgm:t>
        <a:bodyPr/>
        <a:lstStyle/>
        <a:p>
          <a:r>
            <a:rPr lang="en-US"/>
            <a:t>Does history of suspended license impact auto rate?</a:t>
          </a:r>
        </a:p>
      </dgm:t>
    </dgm:pt>
    <dgm:pt modelId="{A15CE581-F932-4247-B23C-0DB1A22B6912}" type="parTrans" cxnId="{4E5A955D-F30D-49D3-BE9C-7BA8B0D829BF}">
      <dgm:prSet/>
      <dgm:spPr/>
      <dgm:t>
        <a:bodyPr/>
        <a:lstStyle/>
        <a:p>
          <a:endParaRPr lang="en-US"/>
        </a:p>
      </dgm:t>
    </dgm:pt>
    <dgm:pt modelId="{64370E76-FCDB-47D0-AC5D-9203116A4D90}" type="sibTrans" cxnId="{4E5A955D-F30D-49D3-BE9C-7BA8B0D829BF}">
      <dgm:prSet/>
      <dgm:spPr/>
      <dgm:t>
        <a:bodyPr/>
        <a:lstStyle/>
        <a:p>
          <a:endParaRPr lang="en-US"/>
        </a:p>
      </dgm:t>
    </dgm:pt>
    <dgm:pt modelId="{1B6BC120-452F-5444-A8A6-59EBF9E93140}" type="pres">
      <dgm:prSet presAssocID="{4F0BEB9D-39CC-4E48-A042-303C31053176}" presName="linear" presStyleCnt="0">
        <dgm:presLayoutVars>
          <dgm:dir/>
          <dgm:animLvl val="lvl"/>
          <dgm:resizeHandles val="exact"/>
        </dgm:presLayoutVars>
      </dgm:prSet>
      <dgm:spPr/>
    </dgm:pt>
    <dgm:pt modelId="{28968AC6-03AB-A24F-B557-BB1261BE97DC}" type="pres">
      <dgm:prSet presAssocID="{72E0CA1B-E2C5-4D87-BEF6-D1F82C6B6566}" presName="parentLin" presStyleCnt="0"/>
      <dgm:spPr/>
    </dgm:pt>
    <dgm:pt modelId="{F70863CE-B8A9-1140-BE59-49094B57A3C0}" type="pres">
      <dgm:prSet presAssocID="{72E0CA1B-E2C5-4D87-BEF6-D1F82C6B6566}" presName="parentLeftMargin" presStyleLbl="node1" presStyleIdx="0" presStyleCnt="2"/>
      <dgm:spPr/>
    </dgm:pt>
    <dgm:pt modelId="{5EEA8648-CB3A-AB4F-A550-D20E3B56AC5C}" type="pres">
      <dgm:prSet presAssocID="{72E0CA1B-E2C5-4D87-BEF6-D1F82C6B65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FB4F83-5333-B24A-87B8-0535CD1668FF}" type="pres">
      <dgm:prSet presAssocID="{72E0CA1B-E2C5-4D87-BEF6-D1F82C6B6566}" presName="negativeSpace" presStyleCnt="0"/>
      <dgm:spPr/>
    </dgm:pt>
    <dgm:pt modelId="{B8C3C28A-EB8F-F04D-B54D-71EF4239EE20}" type="pres">
      <dgm:prSet presAssocID="{72E0CA1B-E2C5-4D87-BEF6-D1F82C6B6566}" presName="childText" presStyleLbl="conFgAcc1" presStyleIdx="0" presStyleCnt="2">
        <dgm:presLayoutVars>
          <dgm:bulletEnabled val="1"/>
        </dgm:presLayoutVars>
      </dgm:prSet>
      <dgm:spPr/>
    </dgm:pt>
    <dgm:pt modelId="{28561B9D-4014-D248-93DA-7E44F9D34F34}" type="pres">
      <dgm:prSet presAssocID="{01DA8D07-058D-4E13-8E35-9FC033D6BA4C}" presName="spaceBetweenRectangles" presStyleCnt="0"/>
      <dgm:spPr/>
    </dgm:pt>
    <dgm:pt modelId="{1EB603F7-9F3A-7A4C-B8A4-4769C62E4C27}" type="pres">
      <dgm:prSet presAssocID="{0DFDB334-4028-406C-BDD4-4132F8A9A364}" presName="parentLin" presStyleCnt="0"/>
      <dgm:spPr/>
    </dgm:pt>
    <dgm:pt modelId="{800AC88F-563E-7147-9DE6-0587B4D51248}" type="pres">
      <dgm:prSet presAssocID="{0DFDB334-4028-406C-BDD4-4132F8A9A364}" presName="parentLeftMargin" presStyleLbl="node1" presStyleIdx="0" presStyleCnt="2"/>
      <dgm:spPr/>
    </dgm:pt>
    <dgm:pt modelId="{6D6D3305-4A39-BD46-A115-D95B03C66B8D}" type="pres">
      <dgm:prSet presAssocID="{0DFDB334-4028-406C-BDD4-4132F8A9A3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5D93BC-F4E9-E64E-8852-2EDD4B64A2F5}" type="pres">
      <dgm:prSet presAssocID="{0DFDB334-4028-406C-BDD4-4132F8A9A364}" presName="negativeSpace" presStyleCnt="0"/>
      <dgm:spPr/>
    </dgm:pt>
    <dgm:pt modelId="{EE657BD2-AD3E-9E44-A0C9-C3283D696F19}" type="pres">
      <dgm:prSet presAssocID="{0DFDB334-4028-406C-BDD4-4132F8A9A3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DC3C03-6A10-46B3-B2C3-7AC790C1D521}" srcId="{72E0CA1B-E2C5-4D87-BEF6-D1F82C6B6566}" destId="{FB3F3AE6-AC66-40A0-A925-0DDD37B94C0A}" srcOrd="0" destOrd="0" parTransId="{C80FFADE-48D0-4637-903F-13C6395495B4}" sibTransId="{3985ED3A-EC41-43CB-9FDD-3E94155E20FD}"/>
    <dgm:cxn modelId="{1C998E0B-6A3B-4AF4-9100-89EE91E883D4}" srcId="{0DFDB334-4028-406C-BDD4-4132F8A9A364}" destId="{3DA3E883-0EAD-4A33-ACF4-E54897D730E9}" srcOrd="0" destOrd="0" parTransId="{3A4376DF-FB08-4591-B56D-B5431C583FDA}" sibTransId="{70A779BB-21D4-4247-994E-231039411809}"/>
    <dgm:cxn modelId="{AD754A15-AE8C-5F4C-95C9-9A39C5941AAA}" type="presOf" srcId="{8E464E78-0E29-45EC-B5F4-DA6A9CB60956}" destId="{EE657BD2-AD3E-9E44-A0C9-C3283D696F19}" srcOrd="0" destOrd="3" presId="urn:microsoft.com/office/officeart/2005/8/layout/list1"/>
    <dgm:cxn modelId="{62267246-0A17-4EEA-801B-5DBC8A73923C}" srcId="{0DFDB334-4028-406C-BDD4-4132F8A9A364}" destId="{8E464E78-0E29-45EC-B5F4-DA6A9CB60956}" srcOrd="3" destOrd="0" parTransId="{C74DE450-96D0-4C48-A11E-689B86827BEC}" sibTransId="{D779EA8D-AE77-44A4-A709-BAE07DCBC411}"/>
    <dgm:cxn modelId="{CE6E2450-8FC9-7C45-9E05-6ACA0F602832}" type="presOf" srcId="{72E0CA1B-E2C5-4D87-BEF6-D1F82C6B6566}" destId="{5EEA8648-CB3A-AB4F-A550-D20E3B56AC5C}" srcOrd="1" destOrd="0" presId="urn:microsoft.com/office/officeart/2005/8/layout/list1"/>
    <dgm:cxn modelId="{56A3BE51-C09C-3246-8E3F-4527FC87B01C}" type="presOf" srcId="{72E0CA1B-E2C5-4D87-BEF6-D1F82C6B6566}" destId="{F70863CE-B8A9-1140-BE59-49094B57A3C0}" srcOrd="0" destOrd="0" presId="urn:microsoft.com/office/officeart/2005/8/layout/list1"/>
    <dgm:cxn modelId="{4E5A955D-F30D-49D3-BE9C-7BA8B0D829BF}" srcId="{0DFDB334-4028-406C-BDD4-4132F8A9A364}" destId="{D442145F-BE9B-4AC9-B87C-82FE7242660D}" srcOrd="4" destOrd="0" parTransId="{A15CE581-F932-4247-B23C-0DB1A22B6912}" sibTransId="{64370E76-FCDB-47D0-AC5D-9203116A4D90}"/>
    <dgm:cxn modelId="{1CB6DA6E-DF38-4E6A-8C62-A2F3B90FD305}" srcId="{4F0BEB9D-39CC-4E48-A042-303C31053176}" destId="{0DFDB334-4028-406C-BDD4-4132F8A9A364}" srcOrd="1" destOrd="0" parTransId="{620C67F0-D4DE-4E75-BC33-96D31D865594}" sibTransId="{352B8A40-3748-4E0D-98B8-D0D38D567AFF}"/>
    <dgm:cxn modelId="{510A967B-2063-C749-B63C-2D3D1D57F70E}" type="presOf" srcId="{D442145F-BE9B-4AC9-B87C-82FE7242660D}" destId="{EE657BD2-AD3E-9E44-A0C9-C3283D696F19}" srcOrd="0" destOrd="4" presId="urn:microsoft.com/office/officeart/2005/8/layout/list1"/>
    <dgm:cxn modelId="{632D388A-936C-1E47-8783-8C59F22483E6}" type="presOf" srcId="{5D201A75-2025-4AE6-95DE-003C367C4610}" destId="{EE657BD2-AD3E-9E44-A0C9-C3283D696F19}" srcOrd="0" destOrd="1" presId="urn:microsoft.com/office/officeart/2005/8/layout/list1"/>
    <dgm:cxn modelId="{BB38B0A2-C68A-394B-B03E-22A324654765}" type="presOf" srcId="{0DFDB334-4028-406C-BDD4-4132F8A9A364}" destId="{800AC88F-563E-7147-9DE6-0587B4D51248}" srcOrd="0" destOrd="0" presId="urn:microsoft.com/office/officeart/2005/8/layout/list1"/>
    <dgm:cxn modelId="{8F3935AC-A7AA-2247-BCA8-60DFE8E4BC99}" type="presOf" srcId="{5A37E380-833D-4218-8B39-D5721FE9FC12}" destId="{EE657BD2-AD3E-9E44-A0C9-C3283D696F19}" srcOrd="0" destOrd="2" presId="urn:microsoft.com/office/officeart/2005/8/layout/list1"/>
    <dgm:cxn modelId="{22A607B4-42CF-9942-9C44-6B00CC9EF12F}" type="presOf" srcId="{FB3F3AE6-AC66-40A0-A925-0DDD37B94C0A}" destId="{B8C3C28A-EB8F-F04D-B54D-71EF4239EE20}" srcOrd="0" destOrd="0" presId="urn:microsoft.com/office/officeart/2005/8/layout/list1"/>
    <dgm:cxn modelId="{A3DE07C1-37A0-394B-9D42-796BE76F5E89}" type="presOf" srcId="{0DFDB334-4028-406C-BDD4-4132F8A9A364}" destId="{6D6D3305-4A39-BD46-A115-D95B03C66B8D}" srcOrd="1" destOrd="0" presId="urn:microsoft.com/office/officeart/2005/8/layout/list1"/>
    <dgm:cxn modelId="{759163C3-17A0-4130-A02F-EFCA5A266037}" srcId="{0DFDB334-4028-406C-BDD4-4132F8A9A364}" destId="{5A37E380-833D-4218-8B39-D5721FE9FC12}" srcOrd="2" destOrd="0" parTransId="{2C295908-4FFB-424E-ABBB-F194C8A05555}" sibTransId="{DC13615B-8A12-410D-8764-1003FEA71FB3}"/>
    <dgm:cxn modelId="{F9F74BC6-A6AC-4AAC-889D-154F4B3A2543}" srcId="{4F0BEB9D-39CC-4E48-A042-303C31053176}" destId="{72E0CA1B-E2C5-4D87-BEF6-D1F82C6B6566}" srcOrd="0" destOrd="0" parTransId="{548257C2-49C1-4774-8016-066AC6E0620E}" sibTransId="{01DA8D07-058D-4E13-8E35-9FC033D6BA4C}"/>
    <dgm:cxn modelId="{E1A43AE0-9CF6-3C46-B580-21E1111D4881}" type="presOf" srcId="{4F0BEB9D-39CC-4E48-A042-303C31053176}" destId="{1B6BC120-452F-5444-A8A6-59EBF9E93140}" srcOrd="0" destOrd="0" presId="urn:microsoft.com/office/officeart/2005/8/layout/list1"/>
    <dgm:cxn modelId="{6293C3F5-F627-A54D-BDAA-1E4D6AEEFDEE}" type="presOf" srcId="{3DA3E883-0EAD-4A33-ACF4-E54897D730E9}" destId="{EE657BD2-AD3E-9E44-A0C9-C3283D696F19}" srcOrd="0" destOrd="0" presId="urn:microsoft.com/office/officeart/2005/8/layout/list1"/>
    <dgm:cxn modelId="{EC8CDDFA-0D84-4F55-998E-24E1071704EE}" srcId="{0DFDB334-4028-406C-BDD4-4132F8A9A364}" destId="{5D201A75-2025-4AE6-95DE-003C367C4610}" srcOrd="1" destOrd="0" parTransId="{DCD1B8A4-F664-4A5D-803F-9F5F66001C10}" sibTransId="{82C49C5D-04BA-4791-B3DC-FBB9EEE50C5D}"/>
    <dgm:cxn modelId="{0D5DDC5F-4BC8-6B44-8A27-618A85BAF501}" type="presParOf" srcId="{1B6BC120-452F-5444-A8A6-59EBF9E93140}" destId="{28968AC6-03AB-A24F-B557-BB1261BE97DC}" srcOrd="0" destOrd="0" presId="urn:microsoft.com/office/officeart/2005/8/layout/list1"/>
    <dgm:cxn modelId="{AA7641D8-EB0A-6946-8B8F-A3CB295B43AC}" type="presParOf" srcId="{28968AC6-03AB-A24F-B557-BB1261BE97DC}" destId="{F70863CE-B8A9-1140-BE59-49094B57A3C0}" srcOrd="0" destOrd="0" presId="urn:microsoft.com/office/officeart/2005/8/layout/list1"/>
    <dgm:cxn modelId="{D6B5C329-6472-4B46-8A44-19DFCE0B7264}" type="presParOf" srcId="{28968AC6-03AB-A24F-B557-BB1261BE97DC}" destId="{5EEA8648-CB3A-AB4F-A550-D20E3B56AC5C}" srcOrd="1" destOrd="0" presId="urn:microsoft.com/office/officeart/2005/8/layout/list1"/>
    <dgm:cxn modelId="{6687758F-048F-EB47-BE9D-1F42C68A2DF7}" type="presParOf" srcId="{1B6BC120-452F-5444-A8A6-59EBF9E93140}" destId="{C8FB4F83-5333-B24A-87B8-0535CD1668FF}" srcOrd="1" destOrd="0" presId="urn:microsoft.com/office/officeart/2005/8/layout/list1"/>
    <dgm:cxn modelId="{7C632F10-3ACE-6C46-85EC-2FC04F6FC9E1}" type="presParOf" srcId="{1B6BC120-452F-5444-A8A6-59EBF9E93140}" destId="{B8C3C28A-EB8F-F04D-B54D-71EF4239EE20}" srcOrd="2" destOrd="0" presId="urn:microsoft.com/office/officeart/2005/8/layout/list1"/>
    <dgm:cxn modelId="{72B0D138-08D0-3143-9C72-3CC332550548}" type="presParOf" srcId="{1B6BC120-452F-5444-A8A6-59EBF9E93140}" destId="{28561B9D-4014-D248-93DA-7E44F9D34F34}" srcOrd="3" destOrd="0" presId="urn:microsoft.com/office/officeart/2005/8/layout/list1"/>
    <dgm:cxn modelId="{2EA555C5-7EF8-624D-AEB5-AD95F749FF93}" type="presParOf" srcId="{1B6BC120-452F-5444-A8A6-59EBF9E93140}" destId="{1EB603F7-9F3A-7A4C-B8A4-4769C62E4C27}" srcOrd="4" destOrd="0" presId="urn:microsoft.com/office/officeart/2005/8/layout/list1"/>
    <dgm:cxn modelId="{8A175CA2-5699-234D-B9DD-A42173996CF9}" type="presParOf" srcId="{1EB603F7-9F3A-7A4C-B8A4-4769C62E4C27}" destId="{800AC88F-563E-7147-9DE6-0587B4D51248}" srcOrd="0" destOrd="0" presId="urn:microsoft.com/office/officeart/2005/8/layout/list1"/>
    <dgm:cxn modelId="{1C6D34CC-11E1-6D4D-AB17-16C20B628878}" type="presParOf" srcId="{1EB603F7-9F3A-7A4C-B8A4-4769C62E4C27}" destId="{6D6D3305-4A39-BD46-A115-D95B03C66B8D}" srcOrd="1" destOrd="0" presId="urn:microsoft.com/office/officeart/2005/8/layout/list1"/>
    <dgm:cxn modelId="{0E61E525-6686-8049-85DE-3466ACBF1990}" type="presParOf" srcId="{1B6BC120-452F-5444-A8A6-59EBF9E93140}" destId="{E75D93BC-F4E9-E64E-8852-2EDD4B64A2F5}" srcOrd="5" destOrd="0" presId="urn:microsoft.com/office/officeart/2005/8/layout/list1"/>
    <dgm:cxn modelId="{143A6732-999A-734D-BF21-F76E347FC7C3}" type="presParOf" srcId="{1B6BC120-452F-5444-A8A6-59EBF9E93140}" destId="{EE657BD2-AD3E-9E44-A0C9-C3283D696F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3BB1F-5078-43A2-A68F-FAEDD41C24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3FF256-5F77-4101-8CEC-3E2732B82E8A}">
      <dgm:prSet/>
      <dgm:spPr/>
      <dgm:t>
        <a:bodyPr/>
        <a:lstStyle/>
        <a:p>
          <a:r>
            <a:rPr lang="en-US"/>
            <a:t>KIDSDRIV – Number of kid drivers per household. It has integer value.</a:t>
          </a:r>
        </a:p>
      </dgm:t>
    </dgm:pt>
    <dgm:pt modelId="{91793FD0-2A2D-4624-8B0A-45F232DA152D}" type="parTrans" cxnId="{FE4A9B70-F54D-4DAD-9BD2-7CB6CC26FE4C}">
      <dgm:prSet/>
      <dgm:spPr/>
      <dgm:t>
        <a:bodyPr/>
        <a:lstStyle/>
        <a:p>
          <a:endParaRPr lang="en-US"/>
        </a:p>
      </dgm:t>
    </dgm:pt>
    <dgm:pt modelId="{31038930-32AF-45A9-9CC6-C48EA0F200F4}" type="sibTrans" cxnId="{FE4A9B70-F54D-4DAD-9BD2-7CB6CC26FE4C}">
      <dgm:prSet/>
      <dgm:spPr/>
      <dgm:t>
        <a:bodyPr/>
        <a:lstStyle/>
        <a:p>
          <a:endParaRPr lang="en-US"/>
        </a:p>
      </dgm:t>
    </dgm:pt>
    <dgm:pt modelId="{09024F3F-200A-4B6B-8DF5-CF750C4E8DF1}">
      <dgm:prSet/>
      <dgm:spPr/>
      <dgm:t>
        <a:bodyPr/>
        <a:lstStyle/>
        <a:p>
          <a:r>
            <a:rPr lang="en-US"/>
            <a:t>AGE – Age of the driver between age of 16 years - 99 years. It has integer value.</a:t>
          </a:r>
        </a:p>
      </dgm:t>
    </dgm:pt>
    <dgm:pt modelId="{2F99CD9B-5D59-4EE7-B2F1-284EE65592E1}" type="parTrans" cxnId="{3FD0DA48-1D8D-4029-8902-6C0C2D0395EF}">
      <dgm:prSet/>
      <dgm:spPr/>
      <dgm:t>
        <a:bodyPr/>
        <a:lstStyle/>
        <a:p>
          <a:endParaRPr lang="en-US"/>
        </a:p>
      </dgm:t>
    </dgm:pt>
    <dgm:pt modelId="{9F5A006B-742A-48D4-A9EF-7A7128FEF498}" type="sibTrans" cxnId="{3FD0DA48-1D8D-4029-8902-6C0C2D0395EF}">
      <dgm:prSet/>
      <dgm:spPr/>
      <dgm:t>
        <a:bodyPr/>
        <a:lstStyle/>
        <a:p>
          <a:endParaRPr lang="en-US"/>
        </a:p>
      </dgm:t>
    </dgm:pt>
    <dgm:pt modelId="{B9935986-91B8-4F52-9694-F9C11326473A}">
      <dgm:prSet/>
      <dgm:spPr/>
      <dgm:t>
        <a:bodyPr/>
        <a:lstStyle/>
        <a:p>
          <a:r>
            <a:rPr lang="en-US"/>
            <a:t>MSTATUS - Material status of the driver. It has integer value. ‘Yes’ has value of 1 and ‘No’ has value of 0.</a:t>
          </a:r>
        </a:p>
      </dgm:t>
    </dgm:pt>
    <dgm:pt modelId="{E05F00AD-4EB5-4064-B70B-74E78542A67D}" type="parTrans" cxnId="{5AD945E9-75C1-492E-8627-1D4BC8F050C2}">
      <dgm:prSet/>
      <dgm:spPr/>
      <dgm:t>
        <a:bodyPr/>
        <a:lstStyle/>
        <a:p>
          <a:endParaRPr lang="en-US"/>
        </a:p>
      </dgm:t>
    </dgm:pt>
    <dgm:pt modelId="{659EEFA6-0050-41BE-8EDE-2CCEA05E2379}" type="sibTrans" cxnId="{5AD945E9-75C1-492E-8627-1D4BC8F050C2}">
      <dgm:prSet/>
      <dgm:spPr/>
      <dgm:t>
        <a:bodyPr/>
        <a:lstStyle/>
        <a:p>
          <a:endParaRPr lang="en-US"/>
        </a:p>
      </dgm:t>
    </dgm:pt>
    <dgm:pt modelId="{2278A5DA-48E1-402F-95CE-2754ED32F8E5}">
      <dgm:prSet/>
      <dgm:spPr/>
      <dgm:t>
        <a:bodyPr/>
        <a:lstStyle/>
        <a:p>
          <a:r>
            <a:rPr lang="en-US"/>
            <a:t>CLM_FREQ – Claim frequency of the driver. Variable will give you how many claims customer had in the past few years. Value is integer.</a:t>
          </a:r>
        </a:p>
      </dgm:t>
    </dgm:pt>
    <dgm:pt modelId="{7BE14E69-A58D-4B48-AC14-8284268170ED}" type="parTrans" cxnId="{D438E8D2-8FA2-492E-A95C-90ABC229F935}">
      <dgm:prSet/>
      <dgm:spPr/>
      <dgm:t>
        <a:bodyPr/>
        <a:lstStyle/>
        <a:p>
          <a:endParaRPr lang="en-US"/>
        </a:p>
      </dgm:t>
    </dgm:pt>
    <dgm:pt modelId="{1F1A67E9-DDE5-4E54-B941-AC2B696FAA63}" type="sibTrans" cxnId="{D438E8D2-8FA2-492E-A95C-90ABC229F935}">
      <dgm:prSet/>
      <dgm:spPr/>
      <dgm:t>
        <a:bodyPr/>
        <a:lstStyle/>
        <a:p>
          <a:endParaRPr lang="en-US"/>
        </a:p>
      </dgm:t>
    </dgm:pt>
    <dgm:pt modelId="{460DF7CE-ED71-4AF9-A8FD-FC7812337748}">
      <dgm:prSet/>
      <dgm:spPr/>
      <dgm:t>
        <a:bodyPr/>
        <a:lstStyle/>
        <a:p>
          <a:r>
            <a:rPr lang="en-US"/>
            <a:t>REVOKED – If the driver has revoked license then the value is 1, if not the value is 0.</a:t>
          </a:r>
        </a:p>
      </dgm:t>
    </dgm:pt>
    <dgm:pt modelId="{25A46E82-E477-4864-8526-2D3781FEDC2C}" type="parTrans" cxnId="{04B6862A-905D-4AF1-8DC8-CC3EE94898A4}">
      <dgm:prSet/>
      <dgm:spPr/>
      <dgm:t>
        <a:bodyPr/>
        <a:lstStyle/>
        <a:p>
          <a:endParaRPr lang="en-US"/>
        </a:p>
      </dgm:t>
    </dgm:pt>
    <dgm:pt modelId="{D8F9C4DD-8E9C-42DD-A855-22CB96CCBBD2}" type="sibTrans" cxnId="{04B6862A-905D-4AF1-8DC8-CC3EE94898A4}">
      <dgm:prSet/>
      <dgm:spPr/>
      <dgm:t>
        <a:bodyPr/>
        <a:lstStyle/>
        <a:p>
          <a:endParaRPr lang="en-US"/>
        </a:p>
      </dgm:t>
    </dgm:pt>
    <dgm:pt modelId="{9057DE98-4058-4DF7-A917-6999C17BFCDA}">
      <dgm:prSet/>
      <dgm:spPr/>
      <dgm:t>
        <a:bodyPr/>
        <a:lstStyle/>
        <a:p>
          <a:r>
            <a:rPr lang="en-US"/>
            <a:t>CLAIM_FLAG - Claim Flag on the driver’s policy. If there is flag, value is 1 and if no flag it is 0. This variable is the outcome variable.</a:t>
          </a:r>
        </a:p>
      </dgm:t>
    </dgm:pt>
    <dgm:pt modelId="{F366B716-ED2C-4868-AF7B-A2276B5CBFDE}" type="parTrans" cxnId="{F093406F-CAED-4893-A1F8-C26530B9DFB9}">
      <dgm:prSet/>
      <dgm:spPr/>
      <dgm:t>
        <a:bodyPr/>
        <a:lstStyle/>
        <a:p>
          <a:endParaRPr lang="en-US"/>
        </a:p>
      </dgm:t>
    </dgm:pt>
    <dgm:pt modelId="{FF3692F0-5747-483E-A4CD-EC85149231E3}" type="sibTrans" cxnId="{F093406F-CAED-4893-A1F8-C26530B9DFB9}">
      <dgm:prSet/>
      <dgm:spPr/>
      <dgm:t>
        <a:bodyPr/>
        <a:lstStyle/>
        <a:p>
          <a:endParaRPr lang="en-US"/>
        </a:p>
      </dgm:t>
    </dgm:pt>
    <dgm:pt modelId="{BD606BEE-1D0A-4081-BC30-DF80BD6235BE}" type="pres">
      <dgm:prSet presAssocID="{7CE3BB1F-5078-43A2-A68F-FAEDD41C244C}" presName="root" presStyleCnt="0">
        <dgm:presLayoutVars>
          <dgm:dir/>
          <dgm:resizeHandles val="exact"/>
        </dgm:presLayoutVars>
      </dgm:prSet>
      <dgm:spPr/>
    </dgm:pt>
    <dgm:pt modelId="{61D5FC51-D099-4FB6-8D1A-FA014CCBBF1E}" type="pres">
      <dgm:prSet presAssocID="{C53FF256-5F77-4101-8CEC-3E2732B82E8A}" presName="compNode" presStyleCnt="0"/>
      <dgm:spPr/>
    </dgm:pt>
    <dgm:pt modelId="{79CF1972-2CD6-49A7-BD6F-1B678FF96A39}" type="pres">
      <dgm:prSet presAssocID="{C53FF256-5F77-4101-8CEC-3E2732B82E8A}" presName="bgRect" presStyleLbl="bgShp" presStyleIdx="0" presStyleCnt="6"/>
      <dgm:spPr/>
    </dgm:pt>
    <dgm:pt modelId="{1E4BEA4C-1219-4149-ACF4-E8B2B6EFDC47}" type="pres">
      <dgm:prSet presAssocID="{C53FF256-5F77-4101-8CEC-3E2732B82E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61E848DA-8390-4024-B25B-AAB50B610F94}" type="pres">
      <dgm:prSet presAssocID="{C53FF256-5F77-4101-8CEC-3E2732B82E8A}" presName="spaceRect" presStyleCnt="0"/>
      <dgm:spPr/>
    </dgm:pt>
    <dgm:pt modelId="{17DEF8F2-5BB0-4A01-9687-B57A2D53D328}" type="pres">
      <dgm:prSet presAssocID="{C53FF256-5F77-4101-8CEC-3E2732B82E8A}" presName="parTx" presStyleLbl="revTx" presStyleIdx="0" presStyleCnt="6">
        <dgm:presLayoutVars>
          <dgm:chMax val="0"/>
          <dgm:chPref val="0"/>
        </dgm:presLayoutVars>
      </dgm:prSet>
      <dgm:spPr/>
    </dgm:pt>
    <dgm:pt modelId="{5738B42D-A71F-4D96-A39C-856A89AEA966}" type="pres">
      <dgm:prSet presAssocID="{31038930-32AF-45A9-9CC6-C48EA0F200F4}" presName="sibTrans" presStyleCnt="0"/>
      <dgm:spPr/>
    </dgm:pt>
    <dgm:pt modelId="{6CAB255A-9FAC-45A1-AF92-E44C2183E547}" type="pres">
      <dgm:prSet presAssocID="{09024F3F-200A-4B6B-8DF5-CF750C4E8DF1}" presName="compNode" presStyleCnt="0"/>
      <dgm:spPr/>
    </dgm:pt>
    <dgm:pt modelId="{AF03C9CC-210E-4DEB-8B04-5B8E5C2EC6BA}" type="pres">
      <dgm:prSet presAssocID="{09024F3F-200A-4B6B-8DF5-CF750C4E8DF1}" presName="bgRect" presStyleLbl="bgShp" presStyleIdx="1" presStyleCnt="6"/>
      <dgm:spPr/>
    </dgm:pt>
    <dgm:pt modelId="{4F0E49F3-356B-4688-B08D-44B01867C696}" type="pres">
      <dgm:prSet presAssocID="{09024F3F-200A-4B6B-8DF5-CF750C4E8DF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B938A61-60F0-47DF-ADA2-5A0E05CC0A7F}" type="pres">
      <dgm:prSet presAssocID="{09024F3F-200A-4B6B-8DF5-CF750C4E8DF1}" presName="spaceRect" presStyleCnt="0"/>
      <dgm:spPr/>
    </dgm:pt>
    <dgm:pt modelId="{82376F39-B176-47A5-BC1D-C5AE9B7E5146}" type="pres">
      <dgm:prSet presAssocID="{09024F3F-200A-4B6B-8DF5-CF750C4E8DF1}" presName="parTx" presStyleLbl="revTx" presStyleIdx="1" presStyleCnt="6">
        <dgm:presLayoutVars>
          <dgm:chMax val="0"/>
          <dgm:chPref val="0"/>
        </dgm:presLayoutVars>
      </dgm:prSet>
      <dgm:spPr/>
    </dgm:pt>
    <dgm:pt modelId="{CEA37B08-D6B4-4E5A-A2E1-23998F3E5B0E}" type="pres">
      <dgm:prSet presAssocID="{9F5A006B-742A-48D4-A9EF-7A7128FEF498}" presName="sibTrans" presStyleCnt="0"/>
      <dgm:spPr/>
    </dgm:pt>
    <dgm:pt modelId="{087C41D8-D23F-4883-9E14-14F871AFA072}" type="pres">
      <dgm:prSet presAssocID="{B9935986-91B8-4F52-9694-F9C11326473A}" presName="compNode" presStyleCnt="0"/>
      <dgm:spPr/>
    </dgm:pt>
    <dgm:pt modelId="{95E1EC65-57EA-4230-97B4-C70B2C73BF9D}" type="pres">
      <dgm:prSet presAssocID="{B9935986-91B8-4F52-9694-F9C11326473A}" presName="bgRect" presStyleLbl="bgShp" presStyleIdx="2" presStyleCnt="6"/>
      <dgm:spPr/>
    </dgm:pt>
    <dgm:pt modelId="{357FED70-9C0A-4F11-9B95-A67D4D1B1AA0}" type="pres">
      <dgm:prSet presAssocID="{B9935986-91B8-4F52-9694-F9C1132647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3C2838A-F930-4EC6-8942-3A85EE2BF1CE}" type="pres">
      <dgm:prSet presAssocID="{B9935986-91B8-4F52-9694-F9C11326473A}" presName="spaceRect" presStyleCnt="0"/>
      <dgm:spPr/>
    </dgm:pt>
    <dgm:pt modelId="{FF92A4A5-FB00-4226-8969-38EE231225A9}" type="pres">
      <dgm:prSet presAssocID="{B9935986-91B8-4F52-9694-F9C11326473A}" presName="parTx" presStyleLbl="revTx" presStyleIdx="2" presStyleCnt="6">
        <dgm:presLayoutVars>
          <dgm:chMax val="0"/>
          <dgm:chPref val="0"/>
        </dgm:presLayoutVars>
      </dgm:prSet>
      <dgm:spPr/>
    </dgm:pt>
    <dgm:pt modelId="{EAE5956A-CCFF-4147-84FE-8157F50F96FF}" type="pres">
      <dgm:prSet presAssocID="{659EEFA6-0050-41BE-8EDE-2CCEA05E2379}" presName="sibTrans" presStyleCnt="0"/>
      <dgm:spPr/>
    </dgm:pt>
    <dgm:pt modelId="{895DA6CC-5CAE-4E8E-9E70-DDDC16CFCD1B}" type="pres">
      <dgm:prSet presAssocID="{2278A5DA-48E1-402F-95CE-2754ED32F8E5}" presName="compNode" presStyleCnt="0"/>
      <dgm:spPr/>
    </dgm:pt>
    <dgm:pt modelId="{7256AD56-5993-4E3C-8462-2B1D9B885ED8}" type="pres">
      <dgm:prSet presAssocID="{2278A5DA-48E1-402F-95CE-2754ED32F8E5}" presName="bgRect" presStyleLbl="bgShp" presStyleIdx="3" presStyleCnt="6"/>
      <dgm:spPr/>
    </dgm:pt>
    <dgm:pt modelId="{08FAE00A-5B8C-4320-A040-9AC5F5794606}" type="pres">
      <dgm:prSet presAssocID="{2278A5DA-48E1-402F-95CE-2754ED32F8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9C7D7B3-C911-495E-80D0-2300D4B92013}" type="pres">
      <dgm:prSet presAssocID="{2278A5DA-48E1-402F-95CE-2754ED32F8E5}" presName="spaceRect" presStyleCnt="0"/>
      <dgm:spPr/>
    </dgm:pt>
    <dgm:pt modelId="{5C6267B1-4F12-4D0E-8A7E-E0DB73759BC4}" type="pres">
      <dgm:prSet presAssocID="{2278A5DA-48E1-402F-95CE-2754ED32F8E5}" presName="parTx" presStyleLbl="revTx" presStyleIdx="3" presStyleCnt="6">
        <dgm:presLayoutVars>
          <dgm:chMax val="0"/>
          <dgm:chPref val="0"/>
        </dgm:presLayoutVars>
      </dgm:prSet>
      <dgm:spPr/>
    </dgm:pt>
    <dgm:pt modelId="{93F6471B-1CE9-404A-8DFC-2E88FDE53A8D}" type="pres">
      <dgm:prSet presAssocID="{1F1A67E9-DDE5-4E54-B941-AC2B696FAA63}" presName="sibTrans" presStyleCnt="0"/>
      <dgm:spPr/>
    </dgm:pt>
    <dgm:pt modelId="{E62FDDAD-001A-48D0-91EC-4F377873FCA5}" type="pres">
      <dgm:prSet presAssocID="{460DF7CE-ED71-4AF9-A8FD-FC7812337748}" presName="compNode" presStyleCnt="0"/>
      <dgm:spPr/>
    </dgm:pt>
    <dgm:pt modelId="{D3A60C04-2B2C-497A-92FE-F515D504F7E5}" type="pres">
      <dgm:prSet presAssocID="{460DF7CE-ED71-4AF9-A8FD-FC7812337748}" presName="bgRect" presStyleLbl="bgShp" presStyleIdx="4" presStyleCnt="6"/>
      <dgm:spPr/>
    </dgm:pt>
    <dgm:pt modelId="{0647C2CF-91C9-44DB-85B0-7A5546D4567A}" type="pres">
      <dgm:prSet presAssocID="{460DF7CE-ED71-4AF9-A8FD-FC781233774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132E5E3C-9A75-4E16-A06D-6DADED79E4BD}" type="pres">
      <dgm:prSet presAssocID="{460DF7CE-ED71-4AF9-A8FD-FC7812337748}" presName="spaceRect" presStyleCnt="0"/>
      <dgm:spPr/>
    </dgm:pt>
    <dgm:pt modelId="{CC55F354-AA86-4069-8516-9E2F3E32D5E5}" type="pres">
      <dgm:prSet presAssocID="{460DF7CE-ED71-4AF9-A8FD-FC7812337748}" presName="parTx" presStyleLbl="revTx" presStyleIdx="4" presStyleCnt="6">
        <dgm:presLayoutVars>
          <dgm:chMax val="0"/>
          <dgm:chPref val="0"/>
        </dgm:presLayoutVars>
      </dgm:prSet>
      <dgm:spPr/>
    </dgm:pt>
    <dgm:pt modelId="{6F9AC4AB-779C-48CC-A931-91F726B28154}" type="pres">
      <dgm:prSet presAssocID="{D8F9C4DD-8E9C-42DD-A855-22CB96CCBBD2}" presName="sibTrans" presStyleCnt="0"/>
      <dgm:spPr/>
    </dgm:pt>
    <dgm:pt modelId="{BCA005EC-D29D-4A9A-8886-AE635C4BE1F2}" type="pres">
      <dgm:prSet presAssocID="{9057DE98-4058-4DF7-A917-6999C17BFCDA}" presName="compNode" presStyleCnt="0"/>
      <dgm:spPr/>
    </dgm:pt>
    <dgm:pt modelId="{FB60786A-96EB-4F8B-B4E2-15A40EBDCE26}" type="pres">
      <dgm:prSet presAssocID="{9057DE98-4058-4DF7-A917-6999C17BFCDA}" presName="bgRect" presStyleLbl="bgShp" presStyleIdx="5" presStyleCnt="6"/>
      <dgm:spPr/>
    </dgm:pt>
    <dgm:pt modelId="{50AB1C41-F0E3-48F6-9D2A-F8B852B1106A}" type="pres">
      <dgm:prSet presAssocID="{9057DE98-4058-4DF7-A917-6999C17BFC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35F3B476-9E15-4B40-B86A-6F8FB0D3C21A}" type="pres">
      <dgm:prSet presAssocID="{9057DE98-4058-4DF7-A917-6999C17BFCDA}" presName="spaceRect" presStyleCnt="0"/>
      <dgm:spPr/>
    </dgm:pt>
    <dgm:pt modelId="{E9152795-4A71-4073-AF68-DC282364D8A1}" type="pres">
      <dgm:prSet presAssocID="{9057DE98-4058-4DF7-A917-6999C17BFCD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999101-4C8F-4C3E-8138-E3958598D0EB}" type="presOf" srcId="{7CE3BB1F-5078-43A2-A68F-FAEDD41C244C}" destId="{BD606BEE-1D0A-4081-BC30-DF80BD6235BE}" srcOrd="0" destOrd="0" presId="urn:microsoft.com/office/officeart/2018/2/layout/IconVerticalSolidList"/>
    <dgm:cxn modelId="{4248D00F-99CA-49D9-8CAF-990CB263BA55}" type="presOf" srcId="{C53FF256-5F77-4101-8CEC-3E2732B82E8A}" destId="{17DEF8F2-5BB0-4A01-9687-B57A2D53D328}" srcOrd="0" destOrd="0" presId="urn:microsoft.com/office/officeart/2018/2/layout/IconVerticalSolidList"/>
    <dgm:cxn modelId="{CB1E8A11-39D8-45B6-A0A4-A8FCEE1FF6CB}" type="presOf" srcId="{2278A5DA-48E1-402F-95CE-2754ED32F8E5}" destId="{5C6267B1-4F12-4D0E-8A7E-E0DB73759BC4}" srcOrd="0" destOrd="0" presId="urn:microsoft.com/office/officeart/2018/2/layout/IconVerticalSolidList"/>
    <dgm:cxn modelId="{04B6862A-905D-4AF1-8DC8-CC3EE94898A4}" srcId="{7CE3BB1F-5078-43A2-A68F-FAEDD41C244C}" destId="{460DF7CE-ED71-4AF9-A8FD-FC7812337748}" srcOrd="4" destOrd="0" parTransId="{25A46E82-E477-4864-8526-2D3781FEDC2C}" sibTransId="{D8F9C4DD-8E9C-42DD-A855-22CB96CCBBD2}"/>
    <dgm:cxn modelId="{CB90D62B-7624-42C5-B0D0-6A74561A4899}" type="presOf" srcId="{460DF7CE-ED71-4AF9-A8FD-FC7812337748}" destId="{CC55F354-AA86-4069-8516-9E2F3E32D5E5}" srcOrd="0" destOrd="0" presId="urn:microsoft.com/office/officeart/2018/2/layout/IconVerticalSolidList"/>
    <dgm:cxn modelId="{3FD0DA48-1D8D-4029-8902-6C0C2D0395EF}" srcId="{7CE3BB1F-5078-43A2-A68F-FAEDD41C244C}" destId="{09024F3F-200A-4B6B-8DF5-CF750C4E8DF1}" srcOrd="1" destOrd="0" parTransId="{2F99CD9B-5D59-4EE7-B2F1-284EE65592E1}" sibTransId="{9F5A006B-742A-48D4-A9EF-7A7128FEF498}"/>
    <dgm:cxn modelId="{F093406F-CAED-4893-A1F8-C26530B9DFB9}" srcId="{7CE3BB1F-5078-43A2-A68F-FAEDD41C244C}" destId="{9057DE98-4058-4DF7-A917-6999C17BFCDA}" srcOrd="5" destOrd="0" parTransId="{F366B716-ED2C-4868-AF7B-A2276B5CBFDE}" sibTransId="{FF3692F0-5747-483E-A4CD-EC85149231E3}"/>
    <dgm:cxn modelId="{FE4A9B70-F54D-4DAD-9BD2-7CB6CC26FE4C}" srcId="{7CE3BB1F-5078-43A2-A68F-FAEDD41C244C}" destId="{C53FF256-5F77-4101-8CEC-3E2732B82E8A}" srcOrd="0" destOrd="0" parTransId="{91793FD0-2A2D-4624-8B0A-45F232DA152D}" sibTransId="{31038930-32AF-45A9-9CC6-C48EA0F200F4}"/>
    <dgm:cxn modelId="{673AA19E-90FE-450B-B85E-BABE7FB52C72}" type="presOf" srcId="{B9935986-91B8-4F52-9694-F9C11326473A}" destId="{FF92A4A5-FB00-4226-8969-38EE231225A9}" srcOrd="0" destOrd="0" presId="urn:microsoft.com/office/officeart/2018/2/layout/IconVerticalSolidList"/>
    <dgm:cxn modelId="{77884FA2-43CB-4535-B303-5645AB817BEF}" type="presOf" srcId="{09024F3F-200A-4B6B-8DF5-CF750C4E8DF1}" destId="{82376F39-B176-47A5-BC1D-C5AE9B7E5146}" srcOrd="0" destOrd="0" presId="urn:microsoft.com/office/officeart/2018/2/layout/IconVerticalSolidList"/>
    <dgm:cxn modelId="{D438E8D2-8FA2-492E-A95C-90ABC229F935}" srcId="{7CE3BB1F-5078-43A2-A68F-FAEDD41C244C}" destId="{2278A5DA-48E1-402F-95CE-2754ED32F8E5}" srcOrd="3" destOrd="0" parTransId="{7BE14E69-A58D-4B48-AC14-8284268170ED}" sibTransId="{1F1A67E9-DDE5-4E54-B941-AC2B696FAA63}"/>
    <dgm:cxn modelId="{5AD945E9-75C1-492E-8627-1D4BC8F050C2}" srcId="{7CE3BB1F-5078-43A2-A68F-FAEDD41C244C}" destId="{B9935986-91B8-4F52-9694-F9C11326473A}" srcOrd="2" destOrd="0" parTransId="{E05F00AD-4EB5-4064-B70B-74E78542A67D}" sibTransId="{659EEFA6-0050-41BE-8EDE-2CCEA05E2379}"/>
    <dgm:cxn modelId="{C856C6ED-6579-4907-AAC3-B1569BCFBBAB}" type="presOf" srcId="{9057DE98-4058-4DF7-A917-6999C17BFCDA}" destId="{E9152795-4A71-4073-AF68-DC282364D8A1}" srcOrd="0" destOrd="0" presId="urn:microsoft.com/office/officeart/2018/2/layout/IconVerticalSolidList"/>
    <dgm:cxn modelId="{FF88368A-6E2A-4B71-BE98-DD6479C6FC84}" type="presParOf" srcId="{BD606BEE-1D0A-4081-BC30-DF80BD6235BE}" destId="{61D5FC51-D099-4FB6-8D1A-FA014CCBBF1E}" srcOrd="0" destOrd="0" presId="urn:microsoft.com/office/officeart/2018/2/layout/IconVerticalSolidList"/>
    <dgm:cxn modelId="{C7862B3B-9F97-4F6B-A7DE-A57C9C96194F}" type="presParOf" srcId="{61D5FC51-D099-4FB6-8D1A-FA014CCBBF1E}" destId="{79CF1972-2CD6-49A7-BD6F-1B678FF96A39}" srcOrd="0" destOrd="0" presId="urn:microsoft.com/office/officeart/2018/2/layout/IconVerticalSolidList"/>
    <dgm:cxn modelId="{4A4557BD-3885-4F69-B70E-3F6A53707401}" type="presParOf" srcId="{61D5FC51-D099-4FB6-8D1A-FA014CCBBF1E}" destId="{1E4BEA4C-1219-4149-ACF4-E8B2B6EFDC47}" srcOrd="1" destOrd="0" presId="urn:microsoft.com/office/officeart/2018/2/layout/IconVerticalSolidList"/>
    <dgm:cxn modelId="{C569E896-B694-49C8-AD79-3915EFE26552}" type="presParOf" srcId="{61D5FC51-D099-4FB6-8D1A-FA014CCBBF1E}" destId="{61E848DA-8390-4024-B25B-AAB50B610F94}" srcOrd="2" destOrd="0" presId="urn:microsoft.com/office/officeart/2018/2/layout/IconVerticalSolidList"/>
    <dgm:cxn modelId="{0BEE2B3A-AEEF-4198-A736-035FFD4A8DC4}" type="presParOf" srcId="{61D5FC51-D099-4FB6-8D1A-FA014CCBBF1E}" destId="{17DEF8F2-5BB0-4A01-9687-B57A2D53D328}" srcOrd="3" destOrd="0" presId="urn:microsoft.com/office/officeart/2018/2/layout/IconVerticalSolidList"/>
    <dgm:cxn modelId="{E2BDF0BE-CF97-4158-8964-C3EC32D9CED8}" type="presParOf" srcId="{BD606BEE-1D0A-4081-BC30-DF80BD6235BE}" destId="{5738B42D-A71F-4D96-A39C-856A89AEA966}" srcOrd="1" destOrd="0" presId="urn:microsoft.com/office/officeart/2018/2/layout/IconVerticalSolidList"/>
    <dgm:cxn modelId="{33E6B220-F5EE-43C2-AB86-A1B84B793BCE}" type="presParOf" srcId="{BD606BEE-1D0A-4081-BC30-DF80BD6235BE}" destId="{6CAB255A-9FAC-45A1-AF92-E44C2183E547}" srcOrd="2" destOrd="0" presId="urn:microsoft.com/office/officeart/2018/2/layout/IconVerticalSolidList"/>
    <dgm:cxn modelId="{C76249B7-095A-4E68-814B-2A075E1D7D2C}" type="presParOf" srcId="{6CAB255A-9FAC-45A1-AF92-E44C2183E547}" destId="{AF03C9CC-210E-4DEB-8B04-5B8E5C2EC6BA}" srcOrd="0" destOrd="0" presId="urn:microsoft.com/office/officeart/2018/2/layout/IconVerticalSolidList"/>
    <dgm:cxn modelId="{7A529930-9B18-47E4-B467-DD4CADD6ECB1}" type="presParOf" srcId="{6CAB255A-9FAC-45A1-AF92-E44C2183E547}" destId="{4F0E49F3-356B-4688-B08D-44B01867C696}" srcOrd="1" destOrd="0" presId="urn:microsoft.com/office/officeart/2018/2/layout/IconVerticalSolidList"/>
    <dgm:cxn modelId="{D9CD0805-B80C-4694-91E1-05ED404A2D8D}" type="presParOf" srcId="{6CAB255A-9FAC-45A1-AF92-E44C2183E547}" destId="{1B938A61-60F0-47DF-ADA2-5A0E05CC0A7F}" srcOrd="2" destOrd="0" presId="urn:microsoft.com/office/officeart/2018/2/layout/IconVerticalSolidList"/>
    <dgm:cxn modelId="{E47580CD-7E43-455B-A6E4-F788376574E8}" type="presParOf" srcId="{6CAB255A-9FAC-45A1-AF92-E44C2183E547}" destId="{82376F39-B176-47A5-BC1D-C5AE9B7E5146}" srcOrd="3" destOrd="0" presId="urn:microsoft.com/office/officeart/2018/2/layout/IconVerticalSolidList"/>
    <dgm:cxn modelId="{075E0097-EC6C-4B93-9777-A16E699C2A6B}" type="presParOf" srcId="{BD606BEE-1D0A-4081-BC30-DF80BD6235BE}" destId="{CEA37B08-D6B4-4E5A-A2E1-23998F3E5B0E}" srcOrd="3" destOrd="0" presId="urn:microsoft.com/office/officeart/2018/2/layout/IconVerticalSolidList"/>
    <dgm:cxn modelId="{1230E75E-5532-4B56-B6F9-2D67564AF7E2}" type="presParOf" srcId="{BD606BEE-1D0A-4081-BC30-DF80BD6235BE}" destId="{087C41D8-D23F-4883-9E14-14F871AFA072}" srcOrd="4" destOrd="0" presId="urn:microsoft.com/office/officeart/2018/2/layout/IconVerticalSolidList"/>
    <dgm:cxn modelId="{03398FBC-E634-4EA3-B7A9-4AA2022B0924}" type="presParOf" srcId="{087C41D8-D23F-4883-9E14-14F871AFA072}" destId="{95E1EC65-57EA-4230-97B4-C70B2C73BF9D}" srcOrd="0" destOrd="0" presId="urn:microsoft.com/office/officeart/2018/2/layout/IconVerticalSolidList"/>
    <dgm:cxn modelId="{DDB028FC-6EC3-403C-AFB9-DB0BFD977D93}" type="presParOf" srcId="{087C41D8-D23F-4883-9E14-14F871AFA072}" destId="{357FED70-9C0A-4F11-9B95-A67D4D1B1AA0}" srcOrd="1" destOrd="0" presId="urn:microsoft.com/office/officeart/2018/2/layout/IconVerticalSolidList"/>
    <dgm:cxn modelId="{0A31DF87-C8AE-4F64-B9F6-901BCDC2D106}" type="presParOf" srcId="{087C41D8-D23F-4883-9E14-14F871AFA072}" destId="{A3C2838A-F930-4EC6-8942-3A85EE2BF1CE}" srcOrd="2" destOrd="0" presId="urn:microsoft.com/office/officeart/2018/2/layout/IconVerticalSolidList"/>
    <dgm:cxn modelId="{46B81D9F-52C7-4C04-AD17-84062C80BDC3}" type="presParOf" srcId="{087C41D8-D23F-4883-9E14-14F871AFA072}" destId="{FF92A4A5-FB00-4226-8969-38EE231225A9}" srcOrd="3" destOrd="0" presId="urn:microsoft.com/office/officeart/2018/2/layout/IconVerticalSolidList"/>
    <dgm:cxn modelId="{FDBA19E7-F45E-4C61-8C56-64BFA46E9F92}" type="presParOf" srcId="{BD606BEE-1D0A-4081-BC30-DF80BD6235BE}" destId="{EAE5956A-CCFF-4147-84FE-8157F50F96FF}" srcOrd="5" destOrd="0" presId="urn:microsoft.com/office/officeart/2018/2/layout/IconVerticalSolidList"/>
    <dgm:cxn modelId="{088BDECF-E793-4B34-995A-62AAB7EFDA00}" type="presParOf" srcId="{BD606BEE-1D0A-4081-BC30-DF80BD6235BE}" destId="{895DA6CC-5CAE-4E8E-9E70-DDDC16CFCD1B}" srcOrd="6" destOrd="0" presId="urn:microsoft.com/office/officeart/2018/2/layout/IconVerticalSolidList"/>
    <dgm:cxn modelId="{7118B856-662B-41FE-8862-A10E640653A1}" type="presParOf" srcId="{895DA6CC-5CAE-4E8E-9E70-DDDC16CFCD1B}" destId="{7256AD56-5993-4E3C-8462-2B1D9B885ED8}" srcOrd="0" destOrd="0" presId="urn:microsoft.com/office/officeart/2018/2/layout/IconVerticalSolidList"/>
    <dgm:cxn modelId="{EB602D40-FB39-40E2-9745-43B3467A01BD}" type="presParOf" srcId="{895DA6CC-5CAE-4E8E-9E70-DDDC16CFCD1B}" destId="{08FAE00A-5B8C-4320-A040-9AC5F5794606}" srcOrd="1" destOrd="0" presId="urn:microsoft.com/office/officeart/2018/2/layout/IconVerticalSolidList"/>
    <dgm:cxn modelId="{7A3FA666-B513-4577-B711-932EB8A6BE0E}" type="presParOf" srcId="{895DA6CC-5CAE-4E8E-9E70-DDDC16CFCD1B}" destId="{09C7D7B3-C911-495E-80D0-2300D4B92013}" srcOrd="2" destOrd="0" presId="urn:microsoft.com/office/officeart/2018/2/layout/IconVerticalSolidList"/>
    <dgm:cxn modelId="{B67F7418-C2B7-4E39-998E-AE744FCBE4DC}" type="presParOf" srcId="{895DA6CC-5CAE-4E8E-9E70-DDDC16CFCD1B}" destId="{5C6267B1-4F12-4D0E-8A7E-E0DB73759BC4}" srcOrd="3" destOrd="0" presId="urn:microsoft.com/office/officeart/2018/2/layout/IconVerticalSolidList"/>
    <dgm:cxn modelId="{3B972F2F-BCC5-4258-805A-6475B6D455FA}" type="presParOf" srcId="{BD606BEE-1D0A-4081-BC30-DF80BD6235BE}" destId="{93F6471B-1CE9-404A-8DFC-2E88FDE53A8D}" srcOrd="7" destOrd="0" presId="urn:microsoft.com/office/officeart/2018/2/layout/IconVerticalSolidList"/>
    <dgm:cxn modelId="{6C27C89A-6917-47D3-BF11-B111AAAC5A20}" type="presParOf" srcId="{BD606BEE-1D0A-4081-BC30-DF80BD6235BE}" destId="{E62FDDAD-001A-48D0-91EC-4F377873FCA5}" srcOrd="8" destOrd="0" presId="urn:microsoft.com/office/officeart/2018/2/layout/IconVerticalSolidList"/>
    <dgm:cxn modelId="{E3F22742-F6D4-45DC-829D-35E4C25B91F3}" type="presParOf" srcId="{E62FDDAD-001A-48D0-91EC-4F377873FCA5}" destId="{D3A60C04-2B2C-497A-92FE-F515D504F7E5}" srcOrd="0" destOrd="0" presId="urn:microsoft.com/office/officeart/2018/2/layout/IconVerticalSolidList"/>
    <dgm:cxn modelId="{B1CFFADF-F721-4D3B-9866-FC390073C07B}" type="presParOf" srcId="{E62FDDAD-001A-48D0-91EC-4F377873FCA5}" destId="{0647C2CF-91C9-44DB-85B0-7A5546D4567A}" srcOrd="1" destOrd="0" presId="urn:microsoft.com/office/officeart/2018/2/layout/IconVerticalSolidList"/>
    <dgm:cxn modelId="{878A5C92-7A83-4758-8B05-B567BF673054}" type="presParOf" srcId="{E62FDDAD-001A-48D0-91EC-4F377873FCA5}" destId="{132E5E3C-9A75-4E16-A06D-6DADED79E4BD}" srcOrd="2" destOrd="0" presId="urn:microsoft.com/office/officeart/2018/2/layout/IconVerticalSolidList"/>
    <dgm:cxn modelId="{462BFE8F-8991-4FD4-AB35-7F50FD1FE00F}" type="presParOf" srcId="{E62FDDAD-001A-48D0-91EC-4F377873FCA5}" destId="{CC55F354-AA86-4069-8516-9E2F3E32D5E5}" srcOrd="3" destOrd="0" presId="urn:microsoft.com/office/officeart/2018/2/layout/IconVerticalSolidList"/>
    <dgm:cxn modelId="{F00C3FB3-0867-46FD-8C7C-BA7BDA5EB1D4}" type="presParOf" srcId="{BD606BEE-1D0A-4081-BC30-DF80BD6235BE}" destId="{6F9AC4AB-779C-48CC-A931-91F726B28154}" srcOrd="9" destOrd="0" presId="urn:microsoft.com/office/officeart/2018/2/layout/IconVerticalSolidList"/>
    <dgm:cxn modelId="{39BDCAF2-871B-4E01-B78E-74AD690AE3B6}" type="presParOf" srcId="{BD606BEE-1D0A-4081-BC30-DF80BD6235BE}" destId="{BCA005EC-D29D-4A9A-8886-AE635C4BE1F2}" srcOrd="10" destOrd="0" presId="urn:microsoft.com/office/officeart/2018/2/layout/IconVerticalSolidList"/>
    <dgm:cxn modelId="{AB52C13F-C7D7-437D-ACB7-ED50E7C033DC}" type="presParOf" srcId="{BCA005EC-D29D-4A9A-8886-AE635C4BE1F2}" destId="{FB60786A-96EB-4F8B-B4E2-15A40EBDCE26}" srcOrd="0" destOrd="0" presId="urn:microsoft.com/office/officeart/2018/2/layout/IconVerticalSolidList"/>
    <dgm:cxn modelId="{2CD3671A-8943-47ED-B370-CE47EDF2E787}" type="presParOf" srcId="{BCA005EC-D29D-4A9A-8886-AE635C4BE1F2}" destId="{50AB1C41-F0E3-48F6-9D2A-F8B852B1106A}" srcOrd="1" destOrd="0" presId="urn:microsoft.com/office/officeart/2018/2/layout/IconVerticalSolidList"/>
    <dgm:cxn modelId="{BF8D6CAA-B1FF-4312-846E-AAED15DC0A91}" type="presParOf" srcId="{BCA005EC-D29D-4A9A-8886-AE635C4BE1F2}" destId="{35F3B476-9E15-4B40-B86A-6F8FB0D3C21A}" srcOrd="2" destOrd="0" presId="urn:microsoft.com/office/officeart/2018/2/layout/IconVerticalSolidList"/>
    <dgm:cxn modelId="{09989F8B-A92D-405C-BB97-33A27908B9CD}" type="presParOf" srcId="{BCA005EC-D29D-4A9A-8886-AE635C4BE1F2}" destId="{E9152795-4A71-4073-AF68-DC282364D8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3C28A-EB8F-F04D-B54D-71EF4239EE20}">
      <dsp:nvSpPr>
        <dsp:cNvPr id="0" name=""/>
        <dsp:cNvSpPr/>
      </dsp:nvSpPr>
      <dsp:spPr>
        <a:xfrm>
          <a:off x="0" y="435194"/>
          <a:ext cx="669281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74904" rIns="5194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Determine how insurance companies predict the risk of each individual based on potential for claims and offer them appropriate auto insurance rate.</a:t>
          </a:r>
        </a:p>
      </dsp:txBody>
      <dsp:txXfrm>
        <a:off x="0" y="435194"/>
        <a:ext cx="6692813" cy="1247400"/>
      </dsp:txXfrm>
    </dsp:sp>
    <dsp:sp modelId="{5EEA8648-CB3A-AB4F-A550-D20E3B56AC5C}">
      <dsp:nvSpPr>
        <dsp:cNvPr id="0" name=""/>
        <dsp:cNvSpPr/>
      </dsp:nvSpPr>
      <dsp:spPr>
        <a:xfrm>
          <a:off x="334640" y="16951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Problem Statement:</a:t>
          </a:r>
          <a:endParaRPr lang="en-US" sz="1800" kern="1200"/>
        </a:p>
      </dsp:txBody>
      <dsp:txXfrm>
        <a:off x="360579" y="195453"/>
        <a:ext cx="4633091" cy="479482"/>
      </dsp:txXfrm>
    </dsp:sp>
    <dsp:sp modelId="{EE657BD2-AD3E-9E44-A0C9-C3283D696F19}">
      <dsp:nvSpPr>
        <dsp:cNvPr id="0" name=""/>
        <dsp:cNvSpPr/>
      </dsp:nvSpPr>
      <dsp:spPr>
        <a:xfrm>
          <a:off x="0" y="2045474"/>
          <a:ext cx="6692813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74904" rIns="5194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Does number of kid drivers in the household increase claim risk?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Does age of the driver increase claim risk?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Does marital status put individual in high risk driver category?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Does past high claims frequency put individual in high risk driver category?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Does history of suspended license impact auto rate?</a:t>
          </a:r>
        </a:p>
      </dsp:txBody>
      <dsp:txXfrm>
        <a:off x="0" y="2045474"/>
        <a:ext cx="6692813" cy="2608200"/>
      </dsp:txXfrm>
    </dsp:sp>
    <dsp:sp modelId="{6D6D3305-4A39-BD46-A115-D95B03C66B8D}">
      <dsp:nvSpPr>
        <dsp:cNvPr id="0" name=""/>
        <dsp:cNvSpPr/>
      </dsp:nvSpPr>
      <dsp:spPr>
        <a:xfrm>
          <a:off x="334640" y="177979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Research Questions:</a:t>
          </a:r>
          <a:endParaRPr lang="en-US" sz="1800" kern="1200"/>
        </a:p>
      </dsp:txBody>
      <dsp:txXfrm>
        <a:off x="360579" y="1805733"/>
        <a:ext cx="463309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F1972-2CD6-49A7-BD6F-1B678FF96A39}">
      <dsp:nvSpPr>
        <dsp:cNvPr id="0" name=""/>
        <dsp:cNvSpPr/>
      </dsp:nvSpPr>
      <dsp:spPr>
        <a:xfrm>
          <a:off x="0" y="1560"/>
          <a:ext cx="6692813" cy="664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BEA4C-1219-4149-ACF4-E8B2B6EFDC47}">
      <dsp:nvSpPr>
        <dsp:cNvPr id="0" name=""/>
        <dsp:cNvSpPr/>
      </dsp:nvSpPr>
      <dsp:spPr>
        <a:xfrm>
          <a:off x="201113" y="151148"/>
          <a:ext cx="365660" cy="36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EF8F2-5BB0-4A01-9687-B57A2D53D328}">
      <dsp:nvSpPr>
        <dsp:cNvPr id="0" name=""/>
        <dsp:cNvSpPr/>
      </dsp:nvSpPr>
      <dsp:spPr>
        <a:xfrm>
          <a:off x="767886" y="1560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KIDSDRIV – Number of kid drivers per household. It has integer value.</a:t>
          </a:r>
        </a:p>
      </dsp:txBody>
      <dsp:txXfrm>
        <a:off x="767886" y="1560"/>
        <a:ext cx="5924927" cy="664837"/>
      </dsp:txXfrm>
    </dsp:sp>
    <dsp:sp modelId="{AF03C9CC-210E-4DEB-8B04-5B8E5C2EC6BA}">
      <dsp:nvSpPr>
        <dsp:cNvPr id="0" name=""/>
        <dsp:cNvSpPr/>
      </dsp:nvSpPr>
      <dsp:spPr>
        <a:xfrm>
          <a:off x="0" y="832606"/>
          <a:ext cx="6692813" cy="664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E49F3-356B-4688-B08D-44B01867C696}">
      <dsp:nvSpPr>
        <dsp:cNvPr id="0" name=""/>
        <dsp:cNvSpPr/>
      </dsp:nvSpPr>
      <dsp:spPr>
        <a:xfrm>
          <a:off x="201113" y="982195"/>
          <a:ext cx="365660" cy="36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76F39-B176-47A5-BC1D-C5AE9B7E5146}">
      <dsp:nvSpPr>
        <dsp:cNvPr id="0" name=""/>
        <dsp:cNvSpPr/>
      </dsp:nvSpPr>
      <dsp:spPr>
        <a:xfrm>
          <a:off x="767886" y="83260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AGE – Age of the driver between age of 16 years - 99 years. It has integer value.</a:t>
          </a:r>
        </a:p>
      </dsp:txBody>
      <dsp:txXfrm>
        <a:off x="767886" y="832606"/>
        <a:ext cx="5924927" cy="664837"/>
      </dsp:txXfrm>
    </dsp:sp>
    <dsp:sp modelId="{95E1EC65-57EA-4230-97B4-C70B2C73BF9D}">
      <dsp:nvSpPr>
        <dsp:cNvPr id="0" name=""/>
        <dsp:cNvSpPr/>
      </dsp:nvSpPr>
      <dsp:spPr>
        <a:xfrm>
          <a:off x="0" y="1663653"/>
          <a:ext cx="6692813" cy="664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FED70-9C0A-4F11-9B95-A67D4D1B1AA0}">
      <dsp:nvSpPr>
        <dsp:cNvPr id="0" name=""/>
        <dsp:cNvSpPr/>
      </dsp:nvSpPr>
      <dsp:spPr>
        <a:xfrm>
          <a:off x="201113" y="1813241"/>
          <a:ext cx="365660" cy="365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2A4A5-FB00-4226-8969-38EE231225A9}">
      <dsp:nvSpPr>
        <dsp:cNvPr id="0" name=""/>
        <dsp:cNvSpPr/>
      </dsp:nvSpPr>
      <dsp:spPr>
        <a:xfrm>
          <a:off x="767886" y="1663653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MSTATUS - Material status of the driver. It has integer value. ‘Yes’ has value of 1 and ‘No’ has value of 0.</a:t>
          </a:r>
        </a:p>
      </dsp:txBody>
      <dsp:txXfrm>
        <a:off x="767886" y="1663653"/>
        <a:ext cx="5924927" cy="664837"/>
      </dsp:txXfrm>
    </dsp:sp>
    <dsp:sp modelId="{7256AD56-5993-4E3C-8462-2B1D9B885ED8}">
      <dsp:nvSpPr>
        <dsp:cNvPr id="0" name=""/>
        <dsp:cNvSpPr/>
      </dsp:nvSpPr>
      <dsp:spPr>
        <a:xfrm>
          <a:off x="0" y="2494699"/>
          <a:ext cx="6692813" cy="664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AE00A-5B8C-4320-A040-9AC5F5794606}">
      <dsp:nvSpPr>
        <dsp:cNvPr id="0" name=""/>
        <dsp:cNvSpPr/>
      </dsp:nvSpPr>
      <dsp:spPr>
        <a:xfrm>
          <a:off x="201113" y="2644288"/>
          <a:ext cx="365660" cy="365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67B1-4F12-4D0E-8A7E-E0DB73759BC4}">
      <dsp:nvSpPr>
        <dsp:cNvPr id="0" name=""/>
        <dsp:cNvSpPr/>
      </dsp:nvSpPr>
      <dsp:spPr>
        <a:xfrm>
          <a:off x="767886" y="2494699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CLM_FREQ – Claim frequency of the driver. Variable will give you how many claims customer had in the past few years. Value is integer.</a:t>
          </a:r>
        </a:p>
      </dsp:txBody>
      <dsp:txXfrm>
        <a:off x="767886" y="2494699"/>
        <a:ext cx="5924927" cy="664837"/>
      </dsp:txXfrm>
    </dsp:sp>
    <dsp:sp modelId="{D3A60C04-2B2C-497A-92FE-F515D504F7E5}">
      <dsp:nvSpPr>
        <dsp:cNvPr id="0" name=""/>
        <dsp:cNvSpPr/>
      </dsp:nvSpPr>
      <dsp:spPr>
        <a:xfrm>
          <a:off x="0" y="3325746"/>
          <a:ext cx="6692813" cy="664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7C2CF-91C9-44DB-85B0-7A5546D4567A}">
      <dsp:nvSpPr>
        <dsp:cNvPr id="0" name=""/>
        <dsp:cNvSpPr/>
      </dsp:nvSpPr>
      <dsp:spPr>
        <a:xfrm>
          <a:off x="201113" y="3475334"/>
          <a:ext cx="365660" cy="365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5F354-AA86-4069-8516-9E2F3E32D5E5}">
      <dsp:nvSpPr>
        <dsp:cNvPr id="0" name=""/>
        <dsp:cNvSpPr/>
      </dsp:nvSpPr>
      <dsp:spPr>
        <a:xfrm>
          <a:off x="767886" y="332574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REVOKED – If the driver has revoked license then the value is 1, if not the value is 0.</a:t>
          </a:r>
        </a:p>
      </dsp:txBody>
      <dsp:txXfrm>
        <a:off x="767886" y="3325746"/>
        <a:ext cx="5924927" cy="664837"/>
      </dsp:txXfrm>
    </dsp:sp>
    <dsp:sp modelId="{FB60786A-96EB-4F8B-B4E2-15A40EBDCE26}">
      <dsp:nvSpPr>
        <dsp:cNvPr id="0" name=""/>
        <dsp:cNvSpPr/>
      </dsp:nvSpPr>
      <dsp:spPr>
        <a:xfrm>
          <a:off x="0" y="4156792"/>
          <a:ext cx="6692813" cy="664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B1C41-F0E3-48F6-9D2A-F8B852B1106A}">
      <dsp:nvSpPr>
        <dsp:cNvPr id="0" name=""/>
        <dsp:cNvSpPr/>
      </dsp:nvSpPr>
      <dsp:spPr>
        <a:xfrm>
          <a:off x="201113" y="4306380"/>
          <a:ext cx="365660" cy="365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52795-4A71-4073-AF68-DC282364D8A1}">
      <dsp:nvSpPr>
        <dsp:cNvPr id="0" name=""/>
        <dsp:cNvSpPr/>
      </dsp:nvSpPr>
      <dsp:spPr>
        <a:xfrm>
          <a:off x="767886" y="4156792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CLAIM_FLAG - Claim Flag on the driver’s policy. If there is flag, value is 1 and if no flag it is 0. This variable is the outcome variable.</a:t>
          </a:r>
        </a:p>
      </dsp:txBody>
      <dsp:txXfrm>
        <a:off x="767886" y="4156792"/>
        <a:ext cx="5924927" cy="664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77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6552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59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2207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15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6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13AD867F-D49D-4873-AD7B-33FBF0D4E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0" r="547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D8D45-3E98-4F99-8753-1F2311BD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Auto Insurance Rate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4DD8-1B80-482D-A5B9-FE91E707D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Raj Ponnam</a:t>
            </a:r>
          </a:p>
          <a:p>
            <a:r>
              <a:rPr lang="en-US" sz="1600"/>
              <a:t>Final Project – DSC 530</a:t>
            </a:r>
          </a:p>
          <a:p>
            <a:r>
              <a:rPr lang="en-US" sz="1600"/>
              <a:t>Bellevue University </a:t>
            </a:r>
          </a:p>
          <a:p>
            <a:endParaRPr lang="en-US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41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PMF – Marital status compared with 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82B347-1D76-426A-89B5-EDFB63A33B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84579"/>
            <a:ext cx="3856774" cy="25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graph it looks like single people tend to be younger and married people tend to be older.</a:t>
            </a:r>
          </a:p>
          <a:p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CDF – Age of the Driver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EE6056-902A-4692-B6B7-E0D7CCF359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64544"/>
            <a:ext cx="3856774" cy="26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graph it looks like perfectly normal distribution</a:t>
            </a:r>
          </a:p>
          <a:p>
            <a:r>
              <a:rPr lang="en-US">
                <a:solidFill>
                  <a:srgbClr val="FFFFFF"/>
                </a:solidFill>
              </a:rPr>
              <a:t>Most of the drivers are in the range of 35 years to 60 years of age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Normal Probability Plot – Age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80EE44-7657-4677-95C6-0E5F76BDEA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930740"/>
            <a:ext cx="3856774" cy="30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graph it looks like perfectly normal probability plot</a:t>
            </a:r>
          </a:p>
          <a:p>
            <a:r>
              <a:rPr lang="en-US">
                <a:solidFill>
                  <a:srgbClr val="FFFFFF"/>
                </a:solidFill>
              </a:rPr>
              <a:t>The plot matches the model near the mean and is consistent through several standard deviations with slight deviation in the tails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8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3933A-0877-48DB-8A60-EC8B49DF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Scatterplot – Age and Kids Driver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01F4E22-722D-4BDE-A13C-9C5FF6BB7C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64544"/>
            <a:ext cx="3856774" cy="26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A4C16-EA21-43FF-B9D8-24C8E9E8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scatterplot, it indicates that there is no relationship between age and kids driver per household.</a:t>
            </a:r>
          </a:p>
          <a:p>
            <a:r>
              <a:rPr lang="en-US">
                <a:solidFill>
                  <a:srgbClr val="FFFFFF"/>
                </a:solidFill>
              </a:rPr>
              <a:t>The Correlation Coefficient is -0.08 which indicates that the relationship is not significant. 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551E1-0E15-4D0D-B36C-906EFF1C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Scatterplot – Age vs Claims Frequency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2F483F-E739-4123-B75D-76EF0F4D7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29733"/>
            <a:ext cx="3856774" cy="2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33B9B-6F65-4E8D-9410-8008B56DE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scatterplot, it indicates that there is no relationship between age and claim frequency</a:t>
            </a:r>
          </a:p>
          <a:p>
            <a:r>
              <a:rPr lang="en-US">
                <a:solidFill>
                  <a:srgbClr val="FFFFFF"/>
                </a:solidFill>
              </a:rPr>
              <a:t>The Correlation Coefficient is -0.04 which indicates that the relationship is not significant. 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9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Testing 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BE91AFD-BE5F-479C-AA21-F36DE701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33F2-06B9-4EF5-AC23-FCE69C81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testing - does age contribute to the claims frequency?</a:t>
            </a:r>
          </a:p>
          <a:p>
            <a:r>
              <a:rPr lang="en-US">
                <a:solidFill>
                  <a:srgbClr val="FFFFFF"/>
                </a:solidFill>
              </a:rPr>
              <a:t>NULL hypothesis – age does not contribute to claim frequency</a:t>
            </a:r>
          </a:p>
          <a:p>
            <a:r>
              <a:rPr lang="en-US">
                <a:solidFill>
                  <a:srgbClr val="FFFFFF"/>
                </a:solidFill>
              </a:rPr>
              <a:t>P-Value is 0.00 which indicates that the relationship is statistically significant</a:t>
            </a:r>
          </a:p>
          <a:p>
            <a:r>
              <a:rPr lang="en-US">
                <a:solidFill>
                  <a:srgbClr val="FFFFFF"/>
                </a:solidFill>
              </a:rPr>
              <a:t>NULL hypothesis should be rejected</a:t>
            </a:r>
          </a:p>
          <a:p>
            <a:r>
              <a:rPr lang="en-US">
                <a:solidFill>
                  <a:srgbClr val="FFFFFF"/>
                </a:solidFill>
              </a:rPr>
              <a:t>Age contributes to claim frequency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1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33F2-06B9-4EF5-AC23-FCE69C81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Regression model is showing correlation and P-Value of each variables. Each variable is compared with CLAIM_FLAG predicator variables and following analysis is done on depended variable</a:t>
            </a:r>
          </a:p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085464-D1D1-4DD5-A3FA-9CB7AE2B7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878"/>
              </p:ext>
            </p:extLst>
          </p:nvPr>
        </p:nvGraphicFramePr>
        <p:xfrm>
          <a:off x="757251" y="2021292"/>
          <a:ext cx="3856775" cy="29043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34975">
                  <a:extLst>
                    <a:ext uri="{9D8B030D-6E8A-4147-A177-3AD203B41FA5}">
                      <a16:colId xmlns:a16="http://schemas.microsoft.com/office/drawing/2014/main" val="361870301"/>
                    </a:ext>
                  </a:extLst>
                </a:gridCol>
                <a:gridCol w="992083">
                  <a:extLst>
                    <a:ext uri="{9D8B030D-6E8A-4147-A177-3AD203B41FA5}">
                      <a16:colId xmlns:a16="http://schemas.microsoft.com/office/drawing/2014/main" val="2915915770"/>
                    </a:ext>
                  </a:extLst>
                </a:gridCol>
                <a:gridCol w="1329717">
                  <a:extLst>
                    <a:ext uri="{9D8B030D-6E8A-4147-A177-3AD203B41FA5}">
                      <a16:colId xmlns:a16="http://schemas.microsoft.com/office/drawing/2014/main" val="3363121328"/>
                    </a:ext>
                  </a:extLst>
                </a:gridCol>
              </a:tblGrid>
              <a:tr h="519750"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all" spc="150">
                          <a:solidFill>
                            <a:schemeClr val="lt1"/>
                          </a:solidFill>
                        </a:rPr>
                        <a:t>Variable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all" spc="150" err="1">
                          <a:solidFill>
                            <a:schemeClr val="lt1"/>
                          </a:solidFill>
                        </a:rPr>
                        <a:t>Coef</a:t>
                      </a:r>
                      <a:endParaRPr lang="en-US" sz="1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28510" marR="128510" marT="128510" marB="1285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all" spc="150">
                          <a:solidFill>
                            <a:schemeClr val="lt1"/>
                          </a:solidFill>
                        </a:rPr>
                        <a:t>P-Value</a:t>
                      </a:r>
                    </a:p>
                  </a:txBody>
                  <a:tcPr marL="128510" marR="128510" marT="128510" marB="1285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10138"/>
                  </a:ext>
                </a:extLst>
              </a:tr>
              <a:tr h="476914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MSTATUS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-0.5284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103961"/>
                  </a:ext>
                </a:extLst>
              </a:tr>
              <a:tr h="476914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REVOKED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0.8777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0153"/>
                  </a:ext>
                </a:extLst>
              </a:tr>
              <a:tr h="476914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AGE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-0.0224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659106"/>
                  </a:ext>
                </a:extLst>
              </a:tr>
              <a:tr h="476914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KIDSDRIV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0.4131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9050"/>
                  </a:ext>
                </a:extLst>
              </a:tr>
              <a:tr h="476914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CLM_FREQ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0.3877 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128510" marR="128510" marT="128510" marB="1285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6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09C591-F778-40C4-B58A-F0A8ADE36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372787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8101170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7511080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8980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Statistically Significant?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7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1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3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KIDSDRIV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CLM_FREQ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1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8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CE9F4-199A-7142-A7C5-68379FFE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Graphic 6" descr="Smiling Face with No Fill">
            <a:extLst>
              <a:ext uri="{FF2B5EF4-FFF2-40B4-BE49-F238E27FC236}">
                <a16:creationId xmlns:a16="http://schemas.microsoft.com/office/drawing/2014/main" id="{3507FF75-5867-4BEA-BD2F-379F0BC03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0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28B4B3-6BE5-40CE-ABD7-1C4C181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Problem Statement and Research Questions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8E710-7D16-4038-BB45-129C4C061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61262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28B4B3-6BE5-40CE-ABD7-1C4C181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Types of variables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7BC11-EF71-40F6-80C4-5D63E854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703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02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‘KIDSDRIV’ variable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619E7-AE8A-480A-BC0A-804E50FA3C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94368"/>
            <a:ext cx="3856774" cy="25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KIDSDRIV variable represent kids driver per household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Following is analysis of KIDSDRIV variable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Range =  0 to 4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Outlier = 4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Mean = 0.17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Median = 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Mode = 0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4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‘AGE’ variable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D3D69-4351-49D7-BF42-21D0252AF7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74639"/>
            <a:ext cx="3856774" cy="25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 variable represents age of the driver</a:t>
            </a:r>
          </a:p>
          <a:p>
            <a:r>
              <a:rPr lang="en-US">
                <a:solidFill>
                  <a:srgbClr val="FFFFFF"/>
                </a:solidFill>
              </a:rPr>
              <a:t>Following is analysis of AGE variable</a:t>
            </a:r>
          </a:p>
          <a:p>
            <a:r>
              <a:rPr lang="en-US">
                <a:solidFill>
                  <a:srgbClr val="FFFFFF"/>
                </a:solidFill>
              </a:rPr>
              <a:t>Range =  16 to 81</a:t>
            </a:r>
          </a:p>
          <a:p>
            <a:r>
              <a:rPr lang="en-US">
                <a:solidFill>
                  <a:srgbClr val="FFFFFF"/>
                </a:solidFill>
              </a:rPr>
              <a:t>Outlier = None</a:t>
            </a:r>
          </a:p>
          <a:p>
            <a:r>
              <a:rPr lang="en-US">
                <a:solidFill>
                  <a:srgbClr val="FFFFFF"/>
                </a:solidFill>
              </a:rPr>
              <a:t>Mean = 44.84</a:t>
            </a:r>
          </a:p>
          <a:p>
            <a:r>
              <a:rPr lang="en-US">
                <a:solidFill>
                  <a:srgbClr val="FFFFFF"/>
                </a:solidFill>
              </a:rPr>
              <a:t>Median = 45</a:t>
            </a:r>
          </a:p>
          <a:p>
            <a:r>
              <a:rPr lang="en-US">
                <a:solidFill>
                  <a:srgbClr val="FFFFFF"/>
                </a:solidFill>
              </a:rPr>
              <a:t>Mode = 46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‘MSTATUS’ variable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3D7DF3-4D13-435A-89E1-7C9D4C769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97598"/>
            <a:ext cx="3856774" cy="25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MSTATUS variable represents marital status of the driver</a:t>
            </a:r>
          </a:p>
          <a:p>
            <a:r>
              <a:rPr lang="en-US">
                <a:solidFill>
                  <a:srgbClr val="FFFFFF"/>
                </a:solidFill>
              </a:rPr>
              <a:t>MSTATUS is binary variable</a:t>
            </a:r>
          </a:p>
          <a:p>
            <a:r>
              <a:rPr lang="en-US">
                <a:solidFill>
                  <a:srgbClr val="FFFFFF"/>
                </a:solidFill>
              </a:rPr>
              <a:t>Value of the MSTATUS variable is Yes or No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‘CLM_FREQ’ variable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D7D1FD-F8E6-4F95-B6AA-97694460DD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94368"/>
            <a:ext cx="3856774" cy="25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CLM_FREQ variable represents claim frequency of the driver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Following is analysis of CLM_FREQ variable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Range =  0 to 5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Outlier = 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Mean = 0.80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Median = 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Mode = 0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‘REVOKED’ variable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907C01-5E0E-4028-B3FE-511715795D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97598"/>
            <a:ext cx="3856774" cy="25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REVOKED variable represents whether license is revoked or not.</a:t>
            </a:r>
          </a:p>
          <a:p>
            <a:r>
              <a:rPr lang="en-US">
                <a:solidFill>
                  <a:srgbClr val="FFFFFF"/>
                </a:solidFill>
              </a:rPr>
              <a:t>REVOKED is binary variable</a:t>
            </a:r>
          </a:p>
          <a:p>
            <a:r>
              <a:rPr lang="en-US">
                <a:solidFill>
                  <a:srgbClr val="FFFFFF"/>
                </a:solidFill>
              </a:rPr>
              <a:t>Value of the REVOKED variable is Yes or No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PMF – Revoked status compared with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066CEF-9AD4-473D-93D4-CBA8097D86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64901"/>
            <a:ext cx="3856774" cy="26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looking at the graph it looks like younger people tend to have more revoked licenses than older people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0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{C6D4630B-6B16-C94B-ACA2-54DB80F7101C}tf10001060</Template>
  <TotalTime>125</TotalTime>
  <Words>760</Words>
  <Application>Microsoft Macintosh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Auto Insurance Rate Prediction Model</vt:lpstr>
      <vt:lpstr>Problem Statement and Research Questions</vt:lpstr>
      <vt:lpstr>Types of variables</vt:lpstr>
      <vt:lpstr>Analysis of ‘KIDSDRIV’ variable</vt:lpstr>
      <vt:lpstr>Analysis of ‘AGE’ variable</vt:lpstr>
      <vt:lpstr>Analysis of ‘MSTATUS’ variable</vt:lpstr>
      <vt:lpstr>Analysis of ‘CLM_FREQ’ variable</vt:lpstr>
      <vt:lpstr>Analysis of ‘REVOKED’ variable</vt:lpstr>
      <vt:lpstr>PMF – Revoked status compared with  age</vt:lpstr>
      <vt:lpstr>PMF – Marital status compared with age</vt:lpstr>
      <vt:lpstr>CDF – Age of the Driver</vt:lpstr>
      <vt:lpstr>Normal Probability Plot – Age</vt:lpstr>
      <vt:lpstr>Scatterplot – Age and Kids Driver</vt:lpstr>
      <vt:lpstr>Scatterplot – Age vs Claims Frequency </vt:lpstr>
      <vt:lpstr>Hypothesis Testing </vt:lpstr>
      <vt:lpstr>Regression Analysis</vt:lpstr>
      <vt:lpstr>Regression Analysis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Rate Prediction Model</dc:title>
  <dc:creator>Shilpa and Ajit Kolekar</dc:creator>
  <cp:lastModifiedBy>RAJENDRA PRASAD PONNAM</cp:lastModifiedBy>
  <cp:revision>24</cp:revision>
  <dcterms:created xsi:type="dcterms:W3CDTF">2020-11-22T18:17:56Z</dcterms:created>
  <dcterms:modified xsi:type="dcterms:W3CDTF">2022-03-06T02:33:44Z</dcterms:modified>
</cp:coreProperties>
</file>