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7/20/2018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7/20/2018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7/20/2018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7/20/2018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7/20/2018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7/20/2018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7/20/2018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E406-62A1-4932-8D3F-80D4756D50FC}"/>
              </a:ext>
            </a:extLst>
          </p:cNvPr>
          <p:cNvSpPr>
            <a:spLocks noGrp="1"/>
          </p:cNvSpPr>
          <p:nvPr>
            <p:ph type="ctrTitle"/>
          </p:nvPr>
        </p:nvSpPr>
        <p:spPr/>
        <p:txBody>
          <a:bodyPr/>
          <a:lstStyle/>
          <a:p>
            <a:r>
              <a:rPr lang="en-US" dirty="0"/>
              <a:t>Android Assignment</a:t>
            </a:r>
            <a:br>
              <a:rPr lang="en-US" dirty="0"/>
            </a:br>
            <a:r>
              <a:rPr lang="en-US" dirty="0" err="1"/>
              <a:t>moFaim</a:t>
            </a:r>
            <a:endParaRPr lang="en-US" dirty="0"/>
          </a:p>
        </p:txBody>
      </p:sp>
      <p:sp>
        <p:nvSpPr>
          <p:cNvPr id="3" name="Subtitle 2">
            <a:extLst>
              <a:ext uri="{FF2B5EF4-FFF2-40B4-BE49-F238E27FC236}">
                <a16:creationId xmlns:a16="http://schemas.microsoft.com/office/drawing/2014/main" id="{D3687A77-66E7-4BFF-A775-6FCBF02AE0E6}"/>
              </a:ext>
            </a:extLst>
          </p:cNvPr>
          <p:cNvSpPr>
            <a:spLocks noGrp="1"/>
          </p:cNvSpPr>
          <p:nvPr>
            <p:ph type="subTitle" idx="1"/>
          </p:nvPr>
        </p:nvSpPr>
        <p:spPr/>
        <p:txBody>
          <a:bodyPr/>
          <a:lstStyle/>
          <a:p>
            <a:r>
              <a:rPr lang="en-US" dirty="0"/>
              <a:t>Rishikesh Poorun</a:t>
            </a:r>
          </a:p>
        </p:txBody>
      </p:sp>
      <p:pic>
        <p:nvPicPr>
          <p:cNvPr id="5" name="Picture 4">
            <a:extLst>
              <a:ext uri="{FF2B5EF4-FFF2-40B4-BE49-F238E27FC236}">
                <a16:creationId xmlns:a16="http://schemas.microsoft.com/office/drawing/2014/main" id="{044F523A-FD0A-4737-879E-065793340DB6}"/>
              </a:ext>
            </a:extLst>
          </p:cNvPr>
          <p:cNvPicPr>
            <a:picLocks noChangeAspect="1"/>
          </p:cNvPicPr>
          <p:nvPr/>
        </p:nvPicPr>
        <p:blipFill>
          <a:blip r:embed="rId2"/>
          <a:stretch>
            <a:fillRect/>
          </a:stretch>
        </p:blipFill>
        <p:spPr>
          <a:xfrm>
            <a:off x="9114182" y="2593341"/>
            <a:ext cx="1653805" cy="1653805"/>
          </a:xfrm>
          <a:prstGeom prst="rect">
            <a:avLst/>
          </a:prstGeom>
        </p:spPr>
      </p:pic>
    </p:spTree>
    <p:extLst>
      <p:ext uri="{BB962C8B-B14F-4D97-AF65-F5344CB8AC3E}">
        <p14:creationId xmlns:p14="http://schemas.microsoft.com/office/powerpoint/2010/main" val="390336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C49C-F69C-4B63-A7B3-881BD331AC77}"/>
              </a:ext>
            </a:extLst>
          </p:cNvPr>
          <p:cNvSpPr>
            <a:spLocks noGrp="1"/>
          </p:cNvSpPr>
          <p:nvPr>
            <p:ph type="title"/>
          </p:nvPr>
        </p:nvSpPr>
        <p:spPr/>
        <p:txBody>
          <a:bodyPr/>
          <a:lstStyle/>
          <a:p>
            <a:r>
              <a:rPr lang="en-US" dirty="0" err="1"/>
              <a:t>moFaim</a:t>
            </a:r>
            <a:r>
              <a:rPr lang="en-US" dirty="0"/>
              <a:t> – Project Description</a:t>
            </a:r>
          </a:p>
        </p:txBody>
      </p:sp>
      <p:sp>
        <p:nvSpPr>
          <p:cNvPr id="4" name="Content Placeholder 3">
            <a:extLst>
              <a:ext uri="{FF2B5EF4-FFF2-40B4-BE49-F238E27FC236}">
                <a16:creationId xmlns:a16="http://schemas.microsoft.com/office/drawing/2014/main" id="{CF46D4B6-609C-4F1D-9211-A54E5B836654}"/>
              </a:ext>
            </a:extLst>
          </p:cNvPr>
          <p:cNvSpPr>
            <a:spLocks noGrp="1"/>
          </p:cNvSpPr>
          <p:nvPr>
            <p:ph idx="1"/>
          </p:nvPr>
        </p:nvSpPr>
        <p:spPr/>
        <p:txBody>
          <a:bodyPr/>
          <a:lstStyle/>
          <a:p>
            <a:r>
              <a:rPr lang="en-US" dirty="0"/>
              <a:t>To make an Android mobile application that contains a repository of restaurants which will help a user find nearby food corners.</a:t>
            </a:r>
          </a:p>
          <a:p>
            <a:r>
              <a:rPr lang="en-US" dirty="0"/>
              <a:t>The mobile should allow user to register and authenticate prior using the app features</a:t>
            </a:r>
          </a:p>
          <a:p>
            <a:r>
              <a:rPr lang="en-US" dirty="0"/>
              <a:t>The user should have access to a dashboard with search, share and select options</a:t>
            </a:r>
          </a:p>
          <a:p>
            <a:r>
              <a:rPr lang="en-US" dirty="0"/>
              <a:t>The mobile should provide details of the menu </a:t>
            </a:r>
          </a:p>
          <a:p>
            <a:r>
              <a:rPr lang="en-US" dirty="0"/>
              <a:t>The user should be able to call, rate and/or locate on map</a:t>
            </a:r>
          </a:p>
        </p:txBody>
      </p:sp>
    </p:spTree>
    <p:extLst>
      <p:ext uri="{BB962C8B-B14F-4D97-AF65-F5344CB8AC3E}">
        <p14:creationId xmlns:p14="http://schemas.microsoft.com/office/powerpoint/2010/main" val="222808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4B53-31A0-4956-B7B9-B97D0082A002}"/>
              </a:ext>
            </a:extLst>
          </p:cNvPr>
          <p:cNvSpPr>
            <a:spLocks noGrp="1"/>
          </p:cNvSpPr>
          <p:nvPr>
            <p:ph type="title"/>
          </p:nvPr>
        </p:nvSpPr>
        <p:spPr/>
        <p:txBody>
          <a:bodyPr/>
          <a:lstStyle/>
          <a:p>
            <a:r>
              <a:rPr lang="en-US" dirty="0" err="1"/>
              <a:t>moFaim</a:t>
            </a:r>
            <a:r>
              <a:rPr lang="en-US" dirty="0"/>
              <a:t> – Application Structure</a:t>
            </a:r>
          </a:p>
        </p:txBody>
      </p:sp>
      <p:graphicFrame>
        <p:nvGraphicFramePr>
          <p:cNvPr id="4" name="Table 3">
            <a:extLst>
              <a:ext uri="{FF2B5EF4-FFF2-40B4-BE49-F238E27FC236}">
                <a16:creationId xmlns:a16="http://schemas.microsoft.com/office/drawing/2014/main" id="{ECA36389-8E4C-4816-8F30-D6A1052FB9DD}"/>
              </a:ext>
            </a:extLst>
          </p:cNvPr>
          <p:cNvGraphicFramePr>
            <a:graphicFrameLocks noGrp="1"/>
          </p:cNvGraphicFramePr>
          <p:nvPr>
            <p:extLst>
              <p:ext uri="{D42A27DB-BD31-4B8C-83A1-F6EECF244321}">
                <p14:modId xmlns:p14="http://schemas.microsoft.com/office/powerpoint/2010/main" val="3518346060"/>
              </p:ext>
            </p:extLst>
          </p:nvPr>
        </p:nvGraphicFramePr>
        <p:xfrm>
          <a:off x="680320" y="2299986"/>
          <a:ext cx="3553749" cy="3840479"/>
        </p:xfrm>
        <a:graphic>
          <a:graphicData uri="http://schemas.openxmlformats.org/drawingml/2006/table">
            <a:tbl>
              <a:tblPr firstRow="1" bandRow="1">
                <a:tableStyleId>{616DA210-FB5B-4158-B5E0-FEB733F419BA}</a:tableStyleId>
              </a:tblPr>
              <a:tblGrid>
                <a:gridCol w="3553749">
                  <a:extLst>
                    <a:ext uri="{9D8B030D-6E8A-4147-A177-3AD203B41FA5}">
                      <a16:colId xmlns:a16="http://schemas.microsoft.com/office/drawing/2014/main" val="2818959443"/>
                    </a:ext>
                  </a:extLst>
                </a:gridCol>
              </a:tblGrid>
              <a:tr h="492369">
                <a:tc>
                  <a:txBody>
                    <a:bodyPr/>
                    <a:lstStyle/>
                    <a:p>
                      <a:pPr algn="ctr"/>
                      <a:r>
                        <a:rPr lang="en-US" sz="2400" dirty="0">
                          <a:solidFill>
                            <a:schemeClr val="tx1"/>
                          </a:solidFill>
                        </a:rPr>
                        <a:t>Activity Layer</a:t>
                      </a:r>
                    </a:p>
                  </a:txBody>
                  <a:tcPr/>
                </a:tc>
                <a:extLst>
                  <a:ext uri="{0D108BD9-81ED-4DB2-BD59-A6C34878D82A}">
                    <a16:rowId xmlns:a16="http://schemas.microsoft.com/office/drawing/2014/main" val="1244233033"/>
                  </a:ext>
                </a:extLst>
              </a:tr>
              <a:tr h="3348110">
                <a:tc>
                  <a:txBody>
                    <a:bodyPr/>
                    <a:lstStyle/>
                    <a:p>
                      <a:r>
                        <a:rPr lang="en-US" dirty="0"/>
                        <a:t>This layer handles all of the user responses and action on the mobile application</a:t>
                      </a:r>
                    </a:p>
                    <a:p>
                      <a:endParaRPr lang="en-US" dirty="0"/>
                    </a:p>
                    <a:p>
                      <a:r>
                        <a:rPr lang="en-US" dirty="0"/>
                        <a:t>Responsible for populating the fragments, views and listen for notification</a:t>
                      </a:r>
                    </a:p>
                    <a:p>
                      <a:endParaRPr lang="en-US" dirty="0"/>
                    </a:p>
                    <a:p>
                      <a:r>
                        <a:rPr lang="en-US" dirty="0"/>
                        <a:t>Responsible for providing the user with third-party options for sharing</a:t>
                      </a:r>
                    </a:p>
                  </a:txBody>
                  <a:tcPr/>
                </a:tc>
                <a:extLst>
                  <a:ext uri="{0D108BD9-81ED-4DB2-BD59-A6C34878D82A}">
                    <a16:rowId xmlns:a16="http://schemas.microsoft.com/office/drawing/2014/main" val="1775866512"/>
                  </a:ext>
                </a:extLst>
              </a:tr>
            </a:tbl>
          </a:graphicData>
        </a:graphic>
      </p:graphicFrame>
      <p:graphicFrame>
        <p:nvGraphicFramePr>
          <p:cNvPr id="5" name="Table 4">
            <a:extLst>
              <a:ext uri="{FF2B5EF4-FFF2-40B4-BE49-F238E27FC236}">
                <a16:creationId xmlns:a16="http://schemas.microsoft.com/office/drawing/2014/main" id="{C229E8DE-CA6F-44A3-B049-27FD5B95B45A}"/>
              </a:ext>
            </a:extLst>
          </p:cNvPr>
          <p:cNvGraphicFramePr>
            <a:graphicFrameLocks noGrp="1"/>
          </p:cNvGraphicFramePr>
          <p:nvPr>
            <p:extLst>
              <p:ext uri="{D42A27DB-BD31-4B8C-83A1-F6EECF244321}">
                <p14:modId xmlns:p14="http://schemas.microsoft.com/office/powerpoint/2010/main" val="2511129007"/>
              </p:ext>
            </p:extLst>
          </p:nvPr>
        </p:nvGraphicFramePr>
        <p:xfrm>
          <a:off x="4404184" y="2299987"/>
          <a:ext cx="3553749" cy="3840478"/>
        </p:xfrm>
        <a:graphic>
          <a:graphicData uri="http://schemas.openxmlformats.org/drawingml/2006/table">
            <a:tbl>
              <a:tblPr firstRow="1" bandRow="1">
                <a:tableStyleId>{616DA210-FB5B-4158-B5E0-FEB733F419BA}</a:tableStyleId>
              </a:tblPr>
              <a:tblGrid>
                <a:gridCol w="3553749">
                  <a:extLst>
                    <a:ext uri="{9D8B030D-6E8A-4147-A177-3AD203B41FA5}">
                      <a16:colId xmlns:a16="http://schemas.microsoft.com/office/drawing/2014/main" val="2818959443"/>
                    </a:ext>
                  </a:extLst>
                </a:gridCol>
              </a:tblGrid>
              <a:tr h="533400">
                <a:tc>
                  <a:txBody>
                    <a:bodyPr/>
                    <a:lstStyle/>
                    <a:p>
                      <a:pPr algn="ctr"/>
                      <a:r>
                        <a:rPr lang="en-US" sz="2400" dirty="0"/>
                        <a:t>Business Layer</a:t>
                      </a:r>
                    </a:p>
                  </a:txBody>
                  <a:tcPr/>
                </a:tc>
                <a:extLst>
                  <a:ext uri="{0D108BD9-81ED-4DB2-BD59-A6C34878D82A}">
                    <a16:rowId xmlns:a16="http://schemas.microsoft.com/office/drawing/2014/main" val="1244233033"/>
                  </a:ext>
                </a:extLst>
              </a:tr>
              <a:tr h="3307078">
                <a:tc>
                  <a:txBody>
                    <a:bodyPr/>
                    <a:lstStyle/>
                    <a:p>
                      <a:r>
                        <a:rPr lang="en-US" dirty="0"/>
                        <a:t>This layer contains all the logical processing of data and information </a:t>
                      </a:r>
                    </a:p>
                    <a:p>
                      <a:endParaRPr lang="en-US" dirty="0"/>
                    </a:p>
                    <a:p>
                      <a:r>
                        <a:rPr lang="en-US" dirty="0"/>
                        <a:t>This layer handles user inputs, and validations also the application exceptions during runtime. It also contains the application logical tools and utilities.</a:t>
                      </a:r>
                    </a:p>
                  </a:txBody>
                  <a:tcPr/>
                </a:tc>
                <a:extLst>
                  <a:ext uri="{0D108BD9-81ED-4DB2-BD59-A6C34878D82A}">
                    <a16:rowId xmlns:a16="http://schemas.microsoft.com/office/drawing/2014/main" val="1775866512"/>
                  </a:ext>
                </a:extLst>
              </a:tr>
            </a:tbl>
          </a:graphicData>
        </a:graphic>
      </p:graphicFrame>
      <p:graphicFrame>
        <p:nvGraphicFramePr>
          <p:cNvPr id="6" name="Table 5">
            <a:extLst>
              <a:ext uri="{FF2B5EF4-FFF2-40B4-BE49-F238E27FC236}">
                <a16:creationId xmlns:a16="http://schemas.microsoft.com/office/drawing/2014/main" id="{8521F4D4-5017-433C-B09F-237A8D4056A2}"/>
              </a:ext>
            </a:extLst>
          </p:cNvPr>
          <p:cNvGraphicFramePr>
            <a:graphicFrameLocks noGrp="1"/>
          </p:cNvGraphicFramePr>
          <p:nvPr>
            <p:extLst>
              <p:ext uri="{D42A27DB-BD31-4B8C-83A1-F6EECF244321}">
                <p14:modId xmlns:p14="http://schemas.microsoft.com/office/powerpoint/2010/main" val="3935601588"/>
              </p:ext>
            </p:extLst>
          </p:nvPr>
        </p:nvGraphicFramePr>
        <p:xfrm>
          <a:off x="8128048" y="2299987"/>
          <a:ext cx="3553749" cy="3840480"/>
        </p:xfrm>
        <a:graphic>
          <a:graphicData uri="http://schemas.openxmlformats.org/drawingml/2006/table">
            <a:tbl>
              <a:tblPr firstRow="1" bandRow="1">
                <a:tableStyleId>{616DA210-FB5B-4158-B5E0-FEB733F419BA}</a:tableStyleId>
              </a:tblPr>
              <a:tblGrid>
                <a:gridCol w="3553749">
                  <a:extLst>
                    <a:ext uri="{9D8B030D-6E8A-4147-A177-3AD203B41FA5}">
                      <a16:colId xmlns:a16="http://schemas.microsoft.com/office/drawing/2014/main" val="2818959443"/>
                    </a:ext>
                  </a:extLst>
                </a:gridCol>
              </a:tblGrid>
              <a:tr h="370840">
                <a:tc>
                  <a:txBody>
                    <a:bodyPr/>
                    <a:lstStyle/>
                    <a:p>
                      <a:pPr algn="ctr"/>
                      <a:r>
                        <a:rPr lang="en-US" sz="2400" dirty="0"/>
                        <a:t>Data Layer</a:t>
                      </a:r>
                    </a:p>
                  </a:txBody>
                  <a:tcPr/>
                </a:tc>
                <a:extLst>
                  <a:ext uri="{0D108BD9-81ED-4DB2-BD59-A6C34878D82A}">
                    <a16:rowId xmlns:a16="http://schemas.microsoft.com/office/drawing/2014/main" val="1244233033"/>
                  </a:ext>
                </a:extLst>
              </a:tr>
              <a:tr h="370840">
                <a:tc>
                  <a:txBody>
                    <a:bodyPr/>
                    <a:lstStyle/>
                    <a:p>
                      <a:r>
                        <a:rPr lang="en-US" dirty="0"/>
                        <a:t>This layer abstract the application from handling the data to and from a database</a:t>
                      </a:r>
                    </a:p>
                    <a:p>
                      <a:endParaRPr lang="en-US" dirty="0"/>
                    </a:p>
                    <a:p>
                      <a:r>
                        <a:rPr lang="en-US" dirty="0"/>
                        <a:t>The point of entry is the repository layer, the DAO handles the manipulation and return the data to the business layer</a:t>
                      </a:r>
                    </a:p>
                    <a:p>
                      <a:endParaRPr lang="en-US" dirty="0"/>
                    </a:p>
                    <a:p>
                      <a:r>
                        <a:rPr lang="en-US" dirty="0"/>
                        <a:t>This layer can handle the </a:t>
                      </a:r>
                      <a:r>
                        <a:rPr lang="en-US" dirty="0" err="1"/>
                        <a:t>async</a:t>
                      </a:r>
                      <a:r>
                        <a:rPr lang="en-US" dirty="0"/>
                        <a:t> tasks </a:t>
                      </a:r>
                    </a:p>
                  </a:txBody>
                  <a:tcPr/>
                </a:tc>
                <a:extLst>
                  <a:ext uri="{0D108BD9-81ED-4DB2-BD59-A6C34878D82A}">
                    <a16:rowId xmlns:a16="http://schemas.microsoft.com/office/drawing/2014/main" val="1775866512"/>
                  </a:ext>
                </a:extLst>
              </a:tr>
            </a:tbl>
          </a:graphicData>
        </a:graphic>
      </p:graphicFrame>
    </p:spTree>
    <p:extLst>
      <p:ext uri="{BB962C8B-B14F-4D97-AF65-F5344CB8AC3E}">
        <p14:creationId xmlns:p14="http://schemas.microsoft.com/office/powerpoint/2010/main" val="159537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BE97-9E95-44D4-8486-7DBC96F3E8B3}"/>
              </a:ext>
            </a:extLst>
          </p:cNvPr>
          <p:cNvSpPr>
            <a:spLocks noGrp="1"/>
          </p:cNvSpPr>
          <p:nvPr>
            <p:ph type="title"/>
          </p:nvPr>
        </p:nvSpPr>
        <p:spPr/>
        <p:txBody>
          <a:bodyPr/>
          <a:lstStyle/>
          <a:p>
            <a:r>
              <a:rPr lang="en-US" dirty="0" err="1"/>
              <a:t>moFaim</a:t>
            </a:r>
            <a:r>
              <a:rPr lang="en-US" dirty="0"/>
              <a:t> – Using Fragment Layout</a:t>
            </a:r>
          </a:p>
        </p:txBody>
      </p:sp>
      <p:sp>
        <p:nvSpPr>
          <p:cNvPr id="4" name="Content Placeholder 3">
            <a:extLst>
              <a:ext uri="{FF2B5EF4-FFF2-40B4-BE49-F238E27FC236}">
                <a16:creationId xmlns:a16="http://schemas.microsoft.com/office/drawing/2014/main" id="{191F8CD9-9D38-4FBC-A653-E20E2CDE1B09}"/>
              </a:ext>
            </a:extLst>
          </p:cNvPr>
          <p:cNvSpPr>
            <a:spLocks noGrp="1"/>
          </p:cNvSpPr>
          <p:nvPr>
            <p:ph idx="1"/>
          </p:nvPr>
        </p:nvSpPr>
        <p:spPr>
          <a:xfrm>
            <a:off x="680321" y="2336873"/>
            <a:ext cx="4915409" cy="3599316"/>
          </a:xfrm>
        </p:spPr>
        <p:txBody>
          <a:bodyPr/>
          <a:lstStyle/>
          <a:p>
            <a:r>
              <a:rPr lang="en-US" dirty="0"/>
              <a:t>The use of Fragment allows the mobile app to have multiple instances of data view on the same activity screen</a:t>
            </a:r>
          </a:p>
          <a:p>
            <a:r>
              <a:rPr lang="en-US" dirty="0"/>
              <a:t>Each fragment of the activity can be attached to different threads and run independently to populate the views with </a:t>
            </a:r>
            <a:r>
              <a:rPr lang="en-US" dirty="0" err="1"/>
              <a:t>LiveData</a:t>
            </a:r>
            <a:r>
              <a:rPr lang="en-US" dirty="0"/>
              <a:t> </a:t>
            </a:r>
          </a:p>
        </p:txBody>
      </p:sp>
      <p:pic>
        <p:nvPicPr>
          <p:cNvPr id="1026" name="Picture 2" descr="Related image">
            <a:extLst>
              <a:ext uri="{FF2B5EF4-FFF2-40B4-BE49-F238E27FC236}">
                <a16:creationId xmlns:a16="http://schemas.microsoft.com/office/drawing/2014/main" id="{5D9EC1A2-7221-4F8B-A0A7-187714762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34166"/>
            <a:ext cx="5131904" cy="51319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B96543D-333F-4D16-9B93-F8A7C93443CF}"/>
              </a:ext>
            </a:extLst>
          </p:cNvPr>
          <p:cNvSpPr/>
          <p:nvPr/>
        </p:nvSpPr>
        <p:spPr>
          <a:xfrm>
            <a:off x="5364766" y="2954627"/>
            <a:ext cx="1749288" cy="387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Data</a:t>
            </a:r>
          </a:p>
        </p:txBody>
      </p:sp>
      <p:sp>
        <p:nvSpPr>
          <p:cNvPr id="6" name="Rectangle 5">
            <a:extLst>
              <a:ext uri="{FF2B5EF4-FFF2-40B4-BE49-F238E27FC236}">
                <a16:creationId xmlns:a16="http://schemas.microsoft.com/office/drawing/2014/main" id="{ACB7F8AB-B8ED-4189-88FC-DC22FE55514A}"/>
              </a:ext>
            </a:extLst>
          </p:cNvPr>
          <p:cNvSpPr/>
          <p:nvPr/>
        </p:nvSpPr>
        <p:spPr>
          <a:xfrm>
            <a:off x="10214956" y="3508513"/>
            <a:ext cx="1749288" cy="242767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New Data</a:t>
            </a:r>
          </a:p>
        </p:txBody>
      </p:sp>
      <p:sp>
        <p:nvSpPr>
          <p:cNvPr id="8" name="Rectangle 7">
            <a:extLst>
              <a:ext uri="{FF2B5EF4-FFF2-40B4-BE49-F238E27FC236}">
                <a16:creationId xmlns:a16="http://schemas.microsoft.com/office/drawing/2014/main" id="{55A7E2FC-F632-4B86-9595-15F164B6DE80}"/>
              </a:ext>
            </a:extLst>
          </p:cNvPr>
          <p:cNvSpPr/>
          <p:nvPr/>
        </p:nvSpPr>
        <p:spPr>
          <a:xfrm>
            <a:off x="7849628" y="2954627"/>
            <a:ext cx="1646416" cy="3876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On Screen information Fragment 2</a:t>
            </a:r>
          </a:p>
        </p:txBody>
      </p:sp>
      <p:sp>
        <p:nvSpPr>
          <p:cNvPr id="9" name="Rectangle 8">
            <a:extLst>
              <a:ext uri="{FF2B5EF4-FFF2-40B4-BE49-F238E27FC236}">
                <a16:creationId xmlns:a16="http://schemas.microsoft.com/office/drawing/2014/main" id="{0B54BF1F-4407-498F-B68D-57D5A3D1B248}"/>
              </a:ext>
            </a:extLst>
          </p:cNvPr>
          <p:cNvSpPr/>
          <p:nvPr/>
        </p:nvSpPr>
        <p:spPr>
          <a:xfrm>
            <a:off x="7844310" y="3429000"/>
            <a:ext cx="1646417" cy="2427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On Screen </a:t>
            </a:r>
            <a:br>
              <a:rPr lang="en-US" dirty="0">
                <a:solidFill>
                  <a:schemeClr val="bg1"/>
                </a:solidFill>
              </a:rPr>
            </a:br>
            <a:r>
              <a:rPr lang="en-US" dirty="0">
                <a:solidFill>
                  <a:schemeClr val="bg1"/>
                </a:solidFill>
              </a:rPr>
              <a:t>Information</a:t>
            </a:r>
          </a:p>
          <a:p>
            <a:pPr algn="ctr"/>
            <a:r>
              <a:rPr lang="en-US" dirty="0">
                <a:solidFill>
                  <a:schemeClr val="bg1"/>
                </a:solidFill>
              </a:rPr>
              <a:t>Fragment 1</a:t>
            </a:r>
          </a:p>
        </p:txBody>
      </p:sp>
      <p:sp>
        <p:nvSpPr>
          <p:cNvPr id="7" name="TextBox 6">
            <a:extLst>
              <a:ext uri="{FF2B5EF4-FFF2-40B4-BE49-F238E27FC236}">
                <a16:creationId xmlns:a16="http://schemas.microsoft.com/office/drawing/2014/main" id="{8A6272F9-0A81-48D4-954B-A7158916BAA2}"/>
              </a:ext>
            </a:extLst>
          </p:cNvPr>
          <p:cNvSpPr txBox="1"/>
          <p:nvPr/>
        </p:nvSpPr>
        <p:spPr>
          <a:xfrm>
            <a:off x="6082328" y="2585295"/>
            <a:ext cx="1103187" cy="369332"/>
          </a:xfrm>
          <a:prstGeom prst="rect">
            <a:avLst/>
          </a:prstGeom>
          <a:noFill/>
        </p:spPr>
        <p:txBody>
          <a:bodyPr wrap="none" rtlCol="0">
            <a:spAutoFit/>
          </a:bodyPr>
          <a:lstStyle/>
          <a:p>
            <a:r>
              <a:rPr lang="en-US" dirty="0"/>
              <a:t>Thread 2</a:t>
            </a:r>
          </a:p>
        </p:txBody>
      </p:sp>
      <p:sp>
        <p:nvSpPr>
          <p:cNvPr id="11" name="TextBox 10">
            <a:extLst>
              <a:ext uri="{FF2B5EF4-FFF2-40B4-BE49-F238E27FC236}">
                <a16:creationId xmlns:a16="http://schemas.microsoft.com/office/drawing/2014/main" id="{18AE2C01-EB4B-42EC-8355-FD56902610F6}"/>
              </a:ext>
            </a:extLst>
          </p:cNvPr>
          <p:cNvSpPr txBox="1"/>
          <p:nvPr/>
        </p:nvSpPr>
        <p:spPr>
          <a:xfrm>
            <a:off x="10836352" y="3164821"/>
            <a:ext cx="1103187" cy="369332"/>
          </a:xfrm>
          <a:prstGeom prst="rect">
            <a:avLst/>
          </a:prstGeom>
          <a:noFill/>
        </p:spPr>
        <p:txBody>
          <a:bodyPr wrap="none" rtlCol="0">
            <a:spAutoFit/>
          </a:bodyPr>
          <a:lstStyle/>
          <a:p>
            <a:r>
              <a:rPr lang="en-US" dirty="0"/>
              <a:t>Thread 2</a:t>
            </a:r>
          </a:p>
        </p:txBody>
      </p:sp>
      <p:sp>
        <p:nvSpPr>
          <p:cNvPr id="10" name="Arrow: Right 9">
            <a:extLst>
              <a:ext uri="{FF2B5EF4-FFF2-40B4-BE49-F238E27FC236}">
                <a16:creationId xmlns:a16="http://schemas.microsoft.com/office/drawing/2014/main" id="{445F2AF4-3A64-426A-9590-1A0EF94EF3CE}"/>
              </a:ext>
            </a:extLst>
          </p:cNvPr>
          <p:cNvSpPr/>
          <p:nvPr/>
        </p:nvSpPr>
        <p:spPr>
          <a:xfrm>
            <a:off x="7147573" y="2954627"/>
            <a:ext cx="524540" cy="36859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5C9AFDB5-7B57-4F3D-9CD0-EFF27BFA0524}"/>
              </a:ext>
            </a:extLst>
          </p:cNvPr>
          <p:cNvSpPr/>
          <p:nvPr/>
        </p:nvSpPr>
        <p:spPr>
          <a:xfrm rot="10800000">
            <a:off x="9646087" y="4538053"/>
            <a:ext cx="524540" cy="36859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6637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537A-F633-4F54-8485-B143911D994C}"/>
              </a:ext>
            </a:extLst>
          </p:cNvPr>
          <p:cNvSpPr>
            <a:spLocks noGrp="1"/>
          </p:cNvSpPr>
          <p:nvPr>
            <p:ph type="title"/>
          </p:nvPr>
        </p:nvSpPr>
        <p:spPr/>
        <p:txBody>
          <a:bodyPr/>
          <a:lstStyle/>
          <a:p>
            <a:r>
              <a:rPr lang="en-US" dirty="0" err="1"/>
              <a:t>moFaim</a:t>
            </a:r>
            <a:r>
              <a:rPr lang="en-US" dirty="0"/>
              <a:t> – Input Validation</a:t>
            </a:r>
          </a:p>
        </p:txBody>
      </p:sp>
      <p:sp>
        <p:nvSpPr>
          <p:cNvPr id="9" name="Content Placeholder 8">
            <a:extLst>
              <a:ext uri="{FF2B5EF4-FFF2-40B4-BE49-F238E27FC236}">
                <a16:creationId xmlns:a16="http://schemas.microsoft.com/office/drawing/2014/main" id="{87E1F715-C2C6-42C9-9320-FBA54B27333D}"/>
              </a:ext>
            </a:extLst>
          </p:cNvPr>
          <p:cNvSpPr>
            <a:spLocks noGrp="1"/>
          </p:cNvSpPr>
          <p:nvPr>
            <p:ph idx="1"/>
          </p:nvPr>
        </p:nvSpPr>
        <p:spPr>
          <a:xfrm>
            <a:off x="680322" y="2336873"/>
            <a:ext cx="4766322" cy="4073866"/>
          </a:xfrm>
        </p:spPr>
        <p:txBody>
          <a:bodyPr>
            <a:normAutofit/>
          </a:bodyPr>
          <a:lstStyle/>
          <a:p>
            <a:r>
              <a:rPr lang="en-US" dirty="0"/>
              <a:t>The user needs to register to be able to use the application</a:t>
            </a:r>
          </a:p>
          <a:p>
            <a:r>
              <a:rPr lang="en-US" dirty="0"/>
              <a:t>To prevent wrong insertion of data, and ensure appropriate data type and context are fed by the user, all inputs by the user directly are validated prior processing else the user is warn via a status message</a:t>
            </a:r>
          </a:p>
          <a:p>
            <a:r>
              <a:rPr lang="en-US" dirty="0"/>
              <a:t>All fields of the app contains validation</a:t>
            </a:r>
          </a:p>
        </p:txBody>
      </p:sp>
      <p:pic>
        <p:nvPicPr>
          <p:cNvPr id="11" name="Picture 10">
            <a:extLst>
              <a:ext uri="{FF2B5EF4-FFF2-40B4-BE49-F238E27FC236}">
                <a16:creationId xmlns:a16="http://schemas.microsoft.com/office/drawing/2014/main" id="{C2C99BC0-13D1-4C39-99E2-F20992EFB738}"/>
              </a:ext>
            </a:extLst>
          </p:cNvPr>
          <p:cNvPicPr>
            <a:picLocks noChangeAspect="1"/>
          </p:cNvPicPr>
          <p:nvPr/>
        </p:nvPicPr>
        <p:blipFill>
          <a:blip r:embed="rId2"/>
          <a:stretch>
            <a:fillRect/>
          </a:stretch>
        </p:blipFill>
        <p:spPr>
          <a:xfrm>
            <a:off x="6096000" y="2322759"/>
            <a:ext cx="2400366" cy="4102094"/>
          </a:xfrm>
          <a:prstGeom prst="rect">
            <a:avLst/>
          </a:prstGeom>
        </p:spPr>
      </p:pic>
      <p:pic>
        <p:nvPicPr>
          <p:cNvPr id="13" name="Picture 12">
            <a:extLst>
              <a:ext uri="{FF2B5EF4-FFF2-40B4-BE49-F238E27FC236}">
                <a16:creationId xmlns:a16="http://schemas.microsoft.com/office/drawing/2014/main" id="{E9877988-D771-42BD-891B-525EBDE092B8}"/>
              </a:ext>
            </a:extLst>
          </p:cNvPr>
          <p:cNvPicPr>
            <a:picLocks noChangeAspect="1"/>
          </p:cNvPicPr>
          <p:nvPr/>
        </p:nvPicPr>
        <p:blipFill>
          <a:blip r:embed="rId3"/>
          <a:stretch>
            <a:fillRect/>
          </a:stretch>
        </p:blipFill>
        <p:spPr>
          <a:xfrm>
            <a:off x="9114517" y="2336873"/>
            <a:ext cx="2397161" cy="4102093"/>
          </a:xfrm>
          <a:prstGeom prst="rect">
            <a:avLst/>
          </a:prstGeom>
        </p:spPr>
      </p:pic>
    </p:spTree>
    <p:extLst>
      <p:ext uri="{BB962C8B-B14F-4D97-AF65-F5344CB8AC3E}">
        <p14:creationId xmlns:p14="http://schemas.microsoft.com/office/powerpoint/2010/main" val="335464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EB1B-FCA1-4B87-AA82-07237A890970}"/>
              </a:ext>
            </a:extLst>
          </p:cNvPr>
          <p:cNvSpPr>
            <a:spLocks noGrp="1"/>
          </p:cNvSpPr>
          <p:nvPr>
            <p:ph type="title"/>
          </p:nvPr>
        </p:nvSpPr>
        <p:spPr/>
        <p:txBody>
          <a:bodyPr/>
          <a:lstStyle/>
          <a:p>
            <a:r>
              <a:rPr lang="en-US" dirty="0" err="1"/>
              <a:t>moFaim</a:t>
            </a:r>
            <a:r>
              <a:rPr lang="en-US" dirty="0"/>
              <a:t> – Shared Preferences</a:t>
            </a:r>
          </a:p>
        </p:txBody>
      </p:sp>
      <p:sp>
        <p:nvSpPr>
          <p:cNvPr id="3" name="Content Placeholder 2">
            <a:extLst>
              <a:ext uri="{FF2B5EF4-FFF2-40B4-BE49-F238E27FC236}">
                <a16:creationId xmlns:a16="http://schemas.microsoft.com/office/drawing/2014/main" id="{7749BF52-42C6-4F11-8D02-BFBDCA65B8A3}"/>
              </a:ext>
            </a:extLst>
          </p:cNvPr>
          <p:cNvSpPr>
            <a:spLocks noGrp="1"/>
          </p:cNvSpPr>
          <p:nvPr>
            <p:ph idx="1"/>
          </p:nvPr>
        </p:nvSpPr>
        <p:spPr>
          <a:xfrm>
            <a:off x="680321" y="2336872"/>
            <a:ext cx="4925349" cy="4302467"/>
          </a:xfrm>
        </p:spPr>
        <p:txBody>
          <a:bodyPr>
            <a:normAutofit/>
          </a:bodyPr>
          <a:lstStyle/>
          <a:p>
            <a:r>
              <a:rPr lang="en-US" dirty="0"/>
              <a:t>By using the android in-build shared preferences feature, data can be persisted locally and retrieved much faster than a database</a:t>
            </a:r>
          </a:p>
          <a:p>
            <a:r>
              <a:rPr lang="en-US" dirty="0"/>
              <a:t>The application make use of shared preferences to create a session for the currently logged user, thus avoid repetitive actions</a:t>
            </a:r>
          </a:p>
          <a:p>
            <a:r>
              <a:rPr lang="en-US" dirty="0"/>
              <a:t>Session allow user to log quickly without typing credentials again</a:t>
            </a:r>
          </a:p>
        </p:txBody>
      </p:sp>
      <p:sp>
        <p:nvSpPr>
          <p:cNvPr id="4" name="AutoShape 2" descr="blob:https://web.whatsapp.com/db77e613-1f02-4d25-8def-1e15e1514ddf">
            <a:extLst>
              <a:ext uri="{FF2B5EF4-FFF2-40B4-BE49-F238E27FC236}">
                <a16:creationId xmlns:a16="http://schemas.microsoft.com/office/drawing/2014/main" id="{2FDD7A51-ED6A-47DE-9A18-2CF0B1C492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3606A3B-80EB-46BC-A509-B7060AFFDF8B}"/>
              </a:ext>
            </a:extLst>
          </p:cNvPr>
          <p:cNvPicPr>
            <a:picLocks noChangeAspect="1"/>
          </p:cNvPicPr>
          <p:nvPr/>
        </p:nvPicPr>
        <p:blipFill>
          <a:blip r:embed="rId2"/>
          <a:stretch>
            <a:fillRect/>
          </a:stretch>
        </p:blipFill>
        <p:spPr>
          <a:xfrm>
            <a:off x="6096000" y="2336873"/>
            <a:ext cx="2401297" cy="4103684"/>
          </a:xfrm>
          <a:prstGeom prst="rect">
            <a:avLst/>
          </a:prstGeom>
        </p:spPr>
      </p:pic>
    </p:spTree>
    <p:extLst>
      <p:ext uri="{BB962C8B-B14F-4D97-AF65-F5344CB8AC3E}">
        <p14:creationId xmlns:p14="http://schemas.microsoft.com/office/powerpoint/2010/main" val="126729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6C2B-58D1-4B7F-90E2-60444AA16E46}"/>
              </a:ext>
            </a:extLst>
          </p:cNvPr>
          <p:cNvSpPr>
            <a:spLocks noGrp="1"/>
          </p:cNvSpPr>
          <p:nvPr>
            <p:ph type="title"/>
          </p:nvPr>
        </p:nvSpPr>
        <p:spPr/>
        <p:txBody>
          <a:bodyPr/>
          <a:lstStyle/>
          <a:p>
            <a:r>
              <a:rPr lang="en-US" dirty="0" err="1"/>
              <a:t>moFaim</a:t>
            </a:r>
            <a:r>
              <a:rPr lang="en-US" dirty="0"/>
              <a:t> – GDPR</a:t>
            </a:r>
          </a:p>
        </p:txBody>
      </p:sp>
      <p:sp>
        <p:nvSpPr>
          <p:cNvPr id="6" name="Content Placeholder 5">
            <a:extLst>
              <a:ext uri="{FF2B5EF4-FFF2-40B4-BE49-F238E27FC236}">
                <a16:creationId xmlns:a16="http://schemas.microsoft.com/office/drawing/2014/main" id="{75D6451A-BC20-4003-8FDE-2187DAC7CE1A}"/>
              </a:ext>
            </a:extLst>
          </p:cNvPr>
          <p:cNvSpPr>
            <a:spLocks noGrp="1"/>
          </p:cNvSpPr>
          <p:nvPr>
            <p:ph idx="1"/>
          </p:nvPr>
        </p:nvSpPr>
        <p:spPr>
          <a:xfrm>
            <a:off x="680321" y="2336873"/>
            <a:ext cx="6027519" cy="4322344"/>
          </a:xfrm>
        </p:spPr>
        <p:txBody>
          <a:bodyPr>
            <a:normAutofit/>
          </a:bodyPr>
          <a:lstStyle/>
          <a:p>
            <a:r>
              <a:rPr lang="en-US" dirty="0"/>
              <a:t>To protect the user data, sensitive information captured from the user are encrypted with a unique key and persisted. </a:t>
            </a:r>
          </a:p>
          <a:p>
            <a:r>
              <a:rPr lang="en-US" dirty="0"/>
              <a:t>To validate the information, data is sought from user and encrypted again and compared with previous version</a:t>
            </a:r>
          </a:p>
          <a:p>
            <a:r>
              <a:rPr lang="en-US" dirty="0"/>
              <a:t>The user in-session data generated (Location, search queries) are not persisted, but flushed once its purpose or the activity is terminated</a:t>
            </a:r>
          </a:p>
          <a:p>
            <a:endParaRPr lang="en-US" dirty="0"/>
          </a:p>
        </p:txBody>
      </p:sp>
      <p:pic>
        <p:nvPicPr>
          <p:cNvPr id="7" name="Content Placeholder 4">
            <a:extLst>
              <a:ext uri="{FF2B5EF4-FFF2-40B4-BE49-F238E27FC236}">
                <a16:creationId xmlns:a16="http://schemas.microsoft.com/office/drawing/2014/main" id="{43555A95-7347-4211-970F-DA3D9478B9AB}"/>
              </a:ext>
            </a:extLst>
          </p:cNvPr>
          <p:cNvPicPr>
            <a:picLocks noChangeAspect="1"/>
          </p:cNvPicPr>
          <p:nvPr/>
        </p:nvPicPr>
        <p:blipFill>
          <a:blip r:embed="rId2"/>
          <a:stretch>
            <a:fillRect/>
          </a:stretch>
        </p:blipFill>
        <p:spPr>
          <a:xfrm>
            <a:off x="6707840" y="2337326"/>
            <a:ext cx="4803839" cy="3598863"/>
          </a:xfrm>
          <a:prstGeom prst="rect">
            <a:avLst/>
          </a:prstGeom>
        </p:spPr>
      </p:pic>
    </p:spTree>
    <p:extLst>
      <p:ext uri="{BB962C8B-B14F-4D97-AF65-F5344CB8AC3E}">
        <p14:creationId xmlns:p14="http://schemas.microsoft.com/office/powerpoint/2010/main" val="244397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5BF7-51EA-4566-AFC1-2CB930C4543A}"/>
              </a:ext>
            </a:extLst>
          </p:cNvPr>
          <p:cNvSpPr>
            <a:spLocks noGrp="1"/>
          </p:cNvSpPr>
          <p:nvPr>
            <p:ph type="title"/>
          </p:nvPr>
        </p:nvSpPr>
        <p:spPr/>
        <p:txBody>
          <a:bodyPr/>
          <a:lstStyle/>
          <a:p>
            <a:r>
              <a:rPr lang="en-US" dirty="0" err="1"/>
              <a:t>moFaim</a:t>
            </a:r>
            <a:r>
              <a:rPr lang="en-US" dirty="0"/>
              <a:t> – Native Intents</a:t>
            </a:r>
          </a:p>
        </p:txBody>
      </p:sp>
      <p:sp>
        <p:nvSpPr>
          <p:cNvPr id="3" name="Content Placeholder 2">
            <a:extLst>
              <a:ext uri="{FF2B5EF4-FFF2-40B4-BE49-F238E27FC236}">
                <a16:creationId xmlns:a16="http://schemas.microsoft.com/office/drawing/2014/main" id="{8128131E-F2C8-482E-AACB-9E21EC5298A6}"/>
              </a:ext>
            </a:extLst>
          </p:cNvPr>
          <p:cNvSpPr>
            <a:spLocks noGrp="1"/>
          </p:cNvSpPr>
          <p:nvPr>
            <p:ph idx="1"/>
          </p:nvPr>
        </p:nvSpPr>
        <p:spPr>
          <a:xfrm>
            <a:off x="680322" y="2336873"/>
            <a:ext cx="5332852" cy="3599316"/>
          </a:xfrm>
        </p:spPr>
        <p:txBody>
          <a:bodyPr/>
          <a:lstStyle/>
          <a:p>
            <a:r>
              <a:rPr lang="en-US" dirty="0"/>
              <a:t>Using the native implementation of android Intents to call for services thus enabling features such as call, locate on map, share onto social media</a:t>
            </a:r>
          </a:p>
          <a:p>
            <a:endParaRPr lang="en-US" dirty="0"/>
          </a:p>
          <a:p>
            <a:r>
              <a:rPr lang="en-US" dirty="0"/>
              <a:t>These features requires the User permission in accordance to Google policy </a:t>
            </a:r>
          </a:p>
        </p:txBody>
      </p:sp>
      <p:pic>
        <p:nvPicPr>
          <p:cNvPr id="7" name="Picture 6">
            <a:extLst>
              <a:ext uri="{FF2B5EF4-FFF2-40B4-BE49-F238E27FC236}">
                <a16:creationId xmlns:a16="http://schemas.microsoft.com/office/drawing/2014/main" id="{CA7D487B-9BBD-4D33-8074-4A066C278F0E}"/>
              </a:ext>
            </a:extLst>
          </p:cNvPr>
          <p:cNvPicPr>
            <a:picLocks noChangeAspect="1"/>
          </p:cNvPicPr>
          <p:nvPr/>
        </p:nvPicPr>
        <p:blipFill>
          <a:blip r:embed="rId2"/>
          <a:stretch>
            <a:fillRect/>
          </a:stretch>
        </p:blipFill>
        <p:spPr>
          <a:xfrm>
            <a:off x="6588845" y="2336873"/>
            <a:ext cx="2207641" cy="3777782"/>
          </a:xfrm>
          <a:prstGeom prst="rect">
            <a:avLst/>
          </a:prstGeom>
        </p:spPr>
      </p:pic>
      <p:pic>
        <p:nvPicPr>
          <p:cNvPr id="9" name="Picture 8">
            <a:extLst>
              <a:ext uri="{FF2B5EF4-FFF2-40B4-BE49-F238E27FC236}">
                <a16:creationId xmlns:a16="http://schemas.microsoft.com/office/drawing/2014/main" id="{A8C728C2-4840-4868-BFEF-05B349FEBF96}"/>
              </a:ext>
            </a:extLst>
          </p:cNvPr>
          <p:cNvPicPr>
            <a:picLocks noChangeAspect="1"/>
          </p:cNvPicPr>
          <p:nvPr/>
        </p:nvPicPr>
        <p:blipFill>
          <a:blip r:embed="rId3"/>
          <a:stretch>
            <a:fillRect/>
          </a:stretch>
        </p:blipFill>
        <p:spPr>
          <a:xfrm>
            <a:off x="9185934" y="2336874"/>
            <a:ext cx="2216495" cy="3777781"/>
          </a:xfrm>
          <a:prstGeom prst="rect">
            <a:avLst/>
          </a:prstGeom>
        </p:spPr>
      </p:pic>
    </p:spTree>
    <p:extLst>
      <p:ext uri="{BB962C8B-B14F-4D97-AF65-F5344CB8AC3E}">
        <p14:creationId xmlns:p14="http://schemas.microsoft.com/office/powerpoint/2010/main" val="401394610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121</TotalTime>
  <Words>492</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Android Assignment moFaim</vt:lpstr>
      <vt:lpstr>moFaim – Project Description</vt:lpstr>
      <vt:lpstr>moFaim – Application Structure</vt:lpstr>
      <vt:lpstr>moFaim – Using Fragment Layout</vt:lpstr>
      <vt:lpstr>moFaim – Input Validation</vt:lpstr>
      <vt:lpstr>moFaim – Shared Preferences</vt:lpstr>
      <vt:lpstr>moFaim – GDPR</vt:lpstr>
      <vt:lpstr>moFaim – Native Intents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Assignment moFaim</dc:title>
  <dc:creator>Poorun, Rishikesh</dc:creator>
  <cp:lastModifiedBy>Poorun, Rishikesh</cp:lastModifiedBy>
  <cp:revision>11</cp:revision>
  <dcterms:created xsi:type="dcterms:W3CDTF">2018-07-20T17:16:42Z</dcterms:created>
  <dcterms:modified xsi:type="dcterms:W3CDTF">2018-07-20T19:18:34Z</dcterms:modified>
</cp:coreProperties>
</file>