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593B6-F17C-430D-B387-D41B8535625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0C31A-BF77-4A31-88A2-46CC3DFE9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7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0C31A-BF77-4A31-88A2-46CC3DFE91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F5B5-AD79-4712-536D-AA75255E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DD035-E2A6-DB83-D550-6E4B1F97D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37FDA-A5A7-9129-27FD-CC32F8A1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9918-0E7A-44CE-AAD7-3C2F0592DB7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A0C9-F884-06B3-C7C1-30057968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8D83A-CA95-829A-D938-B403C8B8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F810-E7FB-4CC1-A107-E3FA0CE8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4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97F5-A776-706D-F0A0-BFDA6976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7EDF-C921-64C8-074F-0B1246B9A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8E58-4B26-577A-5C88-CC3F5C90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9918-0E7A-44CE-AAD7-3C2F0592DB7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521C-BCF1-4A1F-24DC-86DADE2F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CA5C4-C5D9-79D8-5F20-E1B1642B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F810-E7FB-4CC1-A107-E3FA0CE8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0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39762-A550-B46F-F32F-B5BAAE753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496B8-A6E2-AEFA-4B5E-98C496AFC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8F8A-E421-D761-2CB9-3A5684BF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9918-0E7A-44CE-AAD7-3C2F0592DB7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D063A-FBFD-1447-06DF-47D67D56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F6984-F16D-FF45-20F8-BB6ACE65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F810-E7FB-4CC1-A107-E3FA0CE8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9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AD7B-EE02-3D5E-0CE3-4B80B571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ADCC-3B41-D5C4-2BFB-6C0EAD21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56FFF-BA08-7A01-04AE-4D2B25B1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9918-0E7A-44CE-AAD7-3C2F0592DB7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2564-0AAB-B7EB-C5CE-745B6DF6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0C74-7F06-A044-D6CB-72CBF5B1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F810-E7FB-4CC1-A107-E3FA0CE8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9EA7-917A-092B-6E97-7D2E48E8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9AD0-CFBC-8996-339F-0CF1227EF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6A3D-80B2-B56E-2074-81296383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9918-0E7A-44CE-AAD7-3C2F0592DB7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99153-C850-0E81-B3F6-BBA0CF8A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1D77E-67F2-2761-5D58-6542B607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F810-E7FB-4CC1-A107-E3FA0CE8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9946-E502-7271-DA38-575DF279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DF87F-B22A-D0A8-411C-D2F6D18D9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8F71-E7F6-8825-9E94-12688D8A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3C52A-4162-03C4-6596-B05FF396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9918-0E7A-44CE-AAD7-3C2F0592DB7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3A745-B809-9585-87F9-CCBB1E1C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ED4EA-8B83-E93F-23C8-00DF9287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F810-E7FB-4CC1-A107-E3FA0CE8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3CC4-EB9B-6EBC-7AD3-5A9B3921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BAA0E-0435-5CF3-68C0-66FEA809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BD5C6-781D-3160-E0F6-22F0365CE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CDF4D-B5B9-550E-D713-39A386411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ABBD7-AECE-0E3C-64CA-6340AB312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54E31-57CD-C26F-4AB4-BF221DB1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9918-0E7A-44CE-AAD7-3C2F0592DB7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733FD-37DA-A782-77C5-A78C7DA2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B7F60-CFD9-CF6D-682C-BDE750AB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F810-E7FB-4CC1-A107-E3FA0CE8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4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3CE1-76BA-E523-5230-9E32CE8B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D90EA-97BC-126B-F9AD-DCAF356A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9918-0E7A-44CE-AAD7-3C2F0592DB7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F9363-0F70-0A92-C05D-E480CC5E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23B9F-FCEC-0E00-2950-ED3D3B46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F810-E7FB-4CC1-A107-E3FA0CE8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3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EDFDF-97E5-7483-FDF8-B60A2782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9918-0E7A-44CE-AAD7-3C2F0592DB7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8CA31-529A-DDB6-4F01-CD13C587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BAA61-83CD-13F1-A58B-0C20DF05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F810-E7FB-4CC1-A107-E3FA0CE8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89CC-C844-B1BF-3F54-5EC7D829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D6B14-CA08-D47A-A0BA-33194A69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A3B1A-C2A4-CDDB-FC77-4BB9100C9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39699-A6B8-D2EC-1EE5-768393A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9918-0E7A-44CE-AAD7-3C2F0592DB7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D0C60-B874-D43D-FF2D-C73381C4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69CBB-2A7A-4B2D-CFC4-05B0C2F8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F810-E7FB-4CC1-A107-E3FA0CE8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8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823A-7010-5B2A-A1C4-5F1E1E9F3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86D72-8013-5346-54F9-A242D76F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D7126-944C-3A6C-A9E5-DF952651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6C990-1CE5-EFDB-37AD-71DF6E94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9918-0E7A-44CE-AAD7-3C2F0592DB7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FFBF3-EFAB-6B3C-21C3-176282F5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F2DF3-3580-BF4B-E2BA-E7F01AF8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2F810-E7FB-4CC1-A107-E3FA0CE8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5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CB514-C1D8-E6A2-572E-C4BB898C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61FF-30FE-8B1E-2F5F-787546BF0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653B-2879-8E58-EAC3-8C8117B0F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8D9918-0E7A-44CE-AAD7-3C2F0592DB7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DED6-B39E-1850-8424-BE06A6D73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8B4F-4340-A2A5-2A46-0F75CD23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2F810-E7FB-4CC1-A107-E3FA0CE85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posit.co/resources/cheatsheets/" TargetMode="External"/><Relationship Id="rId13" Type="http://schemas.openxmlformats.org/officeDocument/2006/relationships/hyperlink" Target="https://nanx.me/ggsci/" TargetMode="External"/><Relationship Id="rId3" Type="http://schemas.openxmlformats.org/officeDocument/2006/relationships/hyperlink" Target="https://www.kaggle.com/datasets" TargetMode="External"/><Relationship Id="rId7" Type="http://schemas.openxmlformats.org/officeDocument/2006/relationships/hyperlink" Target="https://github.com/rfordatascience/tidytuesday" TargetMode="External"/><Relationship Id="rId12" Type="http://schemas.openxmlformats.org/officeDocument/2006/relationships/hyperlink" Target="https://r-graph-gallery.com/38-rcolorbrewers-palettes.html" TargetMode="External"/><Relationship Id="rId2" Type="http://schemas.openxmlformats.org/officeDocument/2006/relationships/image" Target="../media/image1.jpeg"/><Relationship Id="rId16" Type="http://schemas.openxmlformats.org/officeDocument/2006/relationships/hyperlink" Target="https://github.com/timcdlucas/palettetow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oology.ubc.ca/~whitlock/ABD/teaching/datasets.html" TargetMode="External"/><Relationship Id="rId11" Type="http://schemas.openxmlformats.org/officeDocument/2006/relationships/hyperlink" Target="https://cran.r-project.org/web/packages/viridis/vignettes/intro-to-viridis.html" TargetMode="External"/><Relationship Id="rId5" Type="http://schemas.openxmlformats.org/officeDocument/2006/relationships/hyperlink" Target="https://datacarpentry.org/semester-biology/materials/datasets/" TargetMode="External"/><Relationship Id="rId15" Type="http://schemas.openxmlformats.org/officeDocument/2006/relationships/hyperlink" Target="https://github.com/ewenme/Ghibli" TargetMode="External"/><Relationship Id="rId10" Type="http://schemas.openxmlformats.org/officeDocument/2006/relationships/hyperlink" Target="https://www.bigbookofr.com/" TargetMode="External"/><Relationship Id="rId4" Type="http://schemas.openxmlformats.org/officeDocument/2006/relationships/hyperlink" Target="https://rsh249.github.io/semester-biology/materials/datasets/" TargetMode="External"/><Relationship Id="rId9" Type="http://schemas.openxmlformats.org/officeDocument/2006/relationships/hyperlink" Target="https://r4ds.had.co.nz/index.html" TargetMode="External"/><Relationship Id="rId14" Type="http://schemas.openxmlformats.org/officeDocument/2006/relationships/hyperlink" Target="https://github.com/karthik/wesander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na strand in blue light&#10;&#10;Description automatically generated with medium confidence">
            <a:extLst>
              <a:ext uri="{FF2B5EF4-FFF2-40B4-BE49-F238E27FC236}">
                <a16:creationId xmlns:a16="http://schemas.microsoft.com/office/drawing/2014/main" id="{E0E9992F-A568-CE84-7B93-65B9B69F54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BE8D6-6856-147E-8FE0-42E9F442B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  <a:latin typeface="Quire Sans Light" panose="020F0502020204030204" pitchFamily="34" charset="0"/>
              </a:rPr>
              <a:t>UPGG Computational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AB183-A026-40F0-6EEF-805F54434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Quire Sans Light" panose="020B0302040400020003" pitchFamily="34" charset="0"/>
              </a:rPr>
              <a:t>21 August 2024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9B7DEF-7B3D-ECC8-6F78-74DDF0F4051A}"/>
              </a:ext>
            </a:extLst>
          </p:cNvPr>
          <p:cNvSpPr/>
          <p:nvPr/>
        </p:nvSpPr>
        <p:spPr>
          <a:xfrm>
            <a:off x="0" y="5948516"/>
            <a:ext cx="12192000" cy="909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PGG Graduate Student Handbook">
            <a:extLst>
              <a:ext uri="{FF2B5EF4-FFF2-40B4-BE49-F238E27FC236}">
                <a16:creationId xmlns:a16="http://schemas.microsoft.com/office/drawing/2014/main" id="{0CA65C37-52FB-6FBB-2E65-2B8DA9FB8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75" y="5952857"/>
            <a:ext cx="57150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9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3C0C-B6F6-8431-538A-2ADB1B72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na strand in blue light&#10;&#10;Description automatically generated with medium confidence">
            <a:extLst>
              <a:ext uri="{FF2B5EF4-FFF2-40B4-BE49-F238E27FC236}">
                <a16:creationId xmlns:a16="http://schemas.microsoft.com/office/drawing/2014/main" id="{91207214-4840-638F-CB3F-0ED3A6F94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7893" cy="693174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409159-EE46-CFEC-631C-D72BE18E9B42}"/>
              </a:ext>
            </a:extLst>
          </p:cNvPr>
          <p:cNvSpPr/>
          <p:nvPr/>
        </p:nvSpPr>
        <p:spPr>
          <a:xfrm>
            <a:off x="397242" y="294968"/>
            <a:ext cx="11602065" cy="6345391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A36E7-9D9E-EC43-4B7B-366FBEC0407E}"/>
              </a:ext>
            </a:extLst>
          </p:cNvPr>
          <p:cNvSpPr txBox="1"/>
          <p:nvPr/>
        </p:nvSpPr>
        <p:spPr>
          <a:xfrm>
            <a:off x="838200" y="698090"/>
            <a:ext cx="4992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Quire Sans Light" panose="020B0302040400020003" pitchFamily="34" charset="0"/>
              </a:rPr>
              <a:t>Schedule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B0125FB-CD68-523C-6AA0-69460A115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168610"/>
              </p:ext>
            </p:extLst>
          </p:nvPr>
        </p:nvGraphicFramePr>
        <p:xfrm>
          <a:off x="1208292" y="2254102"/>
          <a:ext cx="2717772" cy="3901440"/>
        </p:xfrm>
        <a:graphic>
          <a:graphicData uri="http://schemas.openxmlformats.org/drawingml/2006/table">
            <a:tbl>
              <a:tblPr/>
              <a:tblGrid>
                <a:gridCol w="1358886">
                  <a:extLst>
                    <a:ext uri="{9D8B030D-6E8A-4147-A177-3AD203B41FA5}">
                      <a16:colId xmlns:a16="http://schemas.microsoft.com/office/drawing/2014/main" val="29480633"/>
                    </a:ext>
                  </a:extLst>
                </a:gridCol>
                <a:gridCol w="1358886">
                  <a:extLst>
                    <a:ext uri="{9D8B030D-6E8A-4147-A177-3AD203B41FA5}">
                      <a16:colId xmlns:a16="http://schemas.microsoft.com/office/drawing/2014/main" val="3300479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Before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Welcoming words from Allison Ashley-Koch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09:00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Introduction to the Unix Shell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64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11:45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Lunch break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12:45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Introduction to R and R Markdown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5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15:30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END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6905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E20C6DD-A186-6F3B-E7B3-4729EA78B062}"/>
              </a:ext>
            </a:extLst>
          </p:cNvPr>
          <p:cNvSpPr txBox="1"/>
          <p:nvPr/>
        </p:nvSpPr>
        <p:spPr>
          <a:xfrm>
            <a:off x="1208292" y="1790342"/>
            <a:ext cx="264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Day 1 – Aug. 21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5CE521A-7C42-BE12-B56D-1CCEFDAC5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336997"/>
              </p:ext>
            </p:extLst>
          </p:nvPr>
        </p:nvGraphicFramePr>
        <p:xfrm>
          <a:off x="4253404" y="2255049"/>
          <a:ext cx="4277034" cy="3963627"/>
        </p:xfrm>
        <a:graphic>
          <a:graphicData uri="http://schemas.openxmlformats.org/drawingml/2006/table">
            <a:tbl>
              <a:tblPr/>
              <a:tblGrid>
                <a:gridCol w="2138517">
                  <a:extLst>
                    <a:ext uri="{9D8B030D-6E8A-4147-A177-3AD203B41FA5}">
                      <a16:colId xmlns:a16="http://schemas.microsoft.com/office/drawing/2014/main" val="1720126553"/>
                    </a:ext>
                  </a:extLst>
                </a:gridCol>
                <a:gridCol w="2138517">
                  <a:extLst>
                    <a:ext uri="{9D8B030D-6E8A-4147-A177-3AD203B41FA5}">
                      <a16:colId xmlns:a16="http://schemas.microsoft.com/office/drawing/2014/main" val="2449435596"/>
                    </a:ext>
                  </a:extLst>
                </a:gridCol>
              </a:tblGrid>
              <a:tr h="125523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09:00</a:t>
                      </a:r>
                    </a:p>
                  </a:txBody>
                  <a:tcPr marL="59607" marR="59607" marT="59607" marB="5960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Data Manipulation and Organization in R</a:t>
                      </a:r>
                    </a:p>
                  </a:txBody>
                  <a:tcPr marL="59607" marR="59607" marT="59607" marB="5960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82099"/>
                  </a:ext>
                </a:extLst>
              </a:tr>
              <a:tr h="49731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11:45</a:t>
                      </a:r>
                    </a:p>
                  </a:txBody>
                  <a:tcPr marL="59607" marR="59607" marT="59607" marB="5960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Lunch break</a:t>
                      </a:r>
                    </a:p>
                  </a:txBody>
                  <a:tcPr marL="59607" marR="59607" marT="59607" marB="5960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466642"/>
                  </a:ext>
                </a:extLst>
              </a:tr>
              <a:tr h="10242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12:45</a:t>
                      </a:r>
                    </a:p>
                  </a:txBody>
                  <a:tcPr marL="59607" marR="59607" marT="59607" marB="5960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Introduce student committees by co-chairs</a:t>
                      </a:r>
                    </a:p>
                  </a:txBody>
                  <a:tcPr marL="59607" marR="59607" marT="59607" marB="5960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204161"/>
                  </a:ext>
                </a:extLst>
              </a:tr>
              <a:tr h="79328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12:50</a:t>
                      </a:r>
                    </a:p>
                  </a:txBody>
                  <a:tcPr marL="59607" marR="59607" marT="59607" marB="5960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Data Visualization in R</a:t>
                      </a:r>
                    </a:p>
                  </a:txBody>
                  <a:tcPr marL="59607" marR="59607" marT="59607" marB="5960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54628"/>
                  </a:ext>
                </a:extLst>
              </a:tr>
              <a:tr h="33134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15:30</a:t>
                      </a:r>
                    </a:p>
                  </a:txBody>
                  <a:tcPr marL="59607" marR="59607" marT="59607" marB="5960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END</a:t>
                      </a:r>
                    </a:p>
                  </a:txBody>
                  <a:tcPr marL="59607" marR="59607" marT="59607" marB="5960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653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9ADF9E9-5807-6FC4-973D-D83628DB3228}"/>
              </a:ext>
            </a:extLst>
          </p:cNvPr>
          <p:cNvSpPr txBox="1"/>
          <p:nvPr/>
        </p:nvSpPr>
        <p:spPr>
          <a:xfrm>
            <a:off x="5441079" y="1750553"/>
            <a:ext cx="264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Day 2 – Aug. 22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7D08472-B24F-9052-43C6-12F25635B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5049"/>
              </p:ext>
            </p:extLst>
          </p:nvPr>
        </p:nvGraphicFramePr>
        <p:xfrm>
          <a:off x="8857777" y="2303262"/>
          <a:ext cx="2842610" cy="2804160"/>
        </p:xfrm>
        <a:graphic>
          <a:graphicData uri="http://schemas.openxmlformats.org/drawingml/2006/table">
            <a:tbl>
              <a:tblPr/>
              <a:tblGrid>
                <a:gridCol w="1421305">
                  <a:extLst>
                    <a:ext uri="{9D8B030D-6E8A-4147-A177-3AD203B41FA5}">
                      <a16:colId xmlns:a16="http://schemas.microsoft.com/office/drawing/2014/main" val="3264378536"/>
                    </a:ext>
                  </a:extLst>
                </a:gridCol>
                <a:gridCol w="1421305">
                  <a:extLst>
                    <a:ext uri="{9D8B030D-6E8A-4147-A177-3AD203B41FA5}">
                      <a16:colId xmlns:a16="http://schemas.microsoft.com/office/drawing/2014/main" val="3551868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09:00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Group Project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064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11:45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Lunch break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020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12:45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Group Project Presentation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64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13:45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Resources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40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14:30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END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92588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AFFA79A-A8C6-DF1B-9F10-BD706281172B}"/>
              </a:ext>
            </a:extLst>
          </p:cNvPr>
          <p:cNvSpPr txBox="1"/>
          <p:nvPr/>
        </p:nvSpPr>
        <p:spPr>
          <a:xfrm>
            <a:off x="9138547" y="1752113"/>
            <a:ext cx="264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Day 3 – Aug. 23</a:t>
            </a:r>
          </a:p>
        </p:txBody>
      </p:sp>
    </p:spTree>
    <p:extLst>
      <p:ext uri="{BB962C8B-B14F-4D97-AF65-F5344CB8AC3E}">
        <p14:creationId xmlns:p14="http://schemas.microsoft.com/office/powerpoint/2010/main" val="373911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3C0C-B6F6-8431-538A-2ADB1B72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na strand in blue light&#10;&#10;Description automatically generated with medium confidence">
            <a:extLst>
              <a:ext uri="{FF2B5EF4-FFF2-40B4-BE49-F238E27FC236}">
                <a16:creationId xmlns:a16="http://schemas.microsoft.com/office/drawing/2014/main" id="{91207214-4840-638F-CB3F-0ED3A6F94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7893" cy="693174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409159-EE46-CFEC-631C-D72BE18E9B42}"/>
              </a:ext>
            </a:extLst>
          </p:cNvPr>
          <p:cNvSpPr/>
          <p:nvPr/>
        </p:nvSpPr>
        <p:spPr>
          <a:xfrm>
            <a:off x="397242" y="294968"/>
            <a:ext cx="11602065" cy="6345391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A36E7-9D9E-EC43-4B7B-366FBEC0407E}"/>
              </a:ext>
            </a:extLst>
          </p:cNvPr>
          <p:cNvSpPr txBox="1"/>
          <p:nvPr/>
        </p:nvSpPr>
        <p:spPr>
          <a:xfrm>
            <a:off x="838200" y="698090"/>
            <a:ext cx="4992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Quire Sans Light" panose="020B0302040400020003" pitchFamily="34" charset="0"/>
              </a:rPr>
              <a:t>Group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0C6DD-A186-6F3B-E7B3-4729EA78B062}"/>
              </a:ext>
            </a:extLst>
          </p:cNvPr>
          <p:cNvSpPr txBox="1"/>
          <p:nvPr/>
        </p:nvSpPr>
        <p:spPr>
          <a:xfrm>
            <a:off x="1208291" y="1790342"/>
            <a:ext cx="1025612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i="1" u="none" strike="noStrike" dirty="0">
                <a:solidFill>
                  <a:srgbClr val="000000"/>
                </a:solidFill>
                <a:effectLst/>
              </a:rPr>
              <a:t>Show what you’ve learned over the course of the bootcamp!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</a:rPr>
              <a:t>Group project guidelines: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Choose a unique dataset to work with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Can be from your research, published data, or just publicly available datasets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Make a markdown report summarizing a unique dataset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Include some plots, some data tidying, etc. Were you able to learn anything new about your dataset?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Present your knitted markdown to the group (5-10 min presentation)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Did you find anything interesting?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What future questions/analyses would you want to pursue?</a:t>
            </a:r>
          </a:p>
        </p:txBody>
      </p:sp>
    </p:spTree>
    <p:extLst>
      <p:ext uri="{BB962C8B-B14F-4D97-AF65-F5344CB8AC3E}">
        <p14:creationId xmlns:p14="http://schemas.microsoft.com/office/powerpoint/2010/main" val="27845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3C0C-B6F6-8431-538A-2ADB1B72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na strand in blue light&#10;&#10;Description automatically generated with medium confidence">
            <a:extLst>
              <a:ext uri="{FF2B5EF4-FFF2-40B4-BE49-F238E27FC236}">
                <a16:creationId xmlns:a16="http://schemas.microsoft.com/office/drawing/2014/main" id="{91207214-4840-638F-CB3F-0ED3A6F94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7893" cy="693174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409159-EE46-CFEC-631C-D72BE18E9B42}"/>
              </a:ext>
            </a:extLst>
          </p:cNvPr>
          <p:cNvSpPr/>
          <p:nvPr/>
        </p:nvSpPr>
        <p:spPr>
          <a:xfrm>
            <a:off x="397242" y="294968"/>
            <a:ext cx="11602065" cy="6345391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A36E7-9D9E-EC43-4B7B-366FBEC0407E}"/>
              </a:ext>
            </a:extLst>
          </p:cNvPr>
          <p:cNvSpPr txBox="1"/>
          <p:nvPr/>
        </p:nvSpPr>
        <p:spPr>
          <a:xfrm>
            <a:off x="838200" y="698090"/>
            <a:ext cx="4992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Quire Sans Light" panose="020B0302040400020003" pitchFamily="34" charset="0"/>
              </a:rPr>
              <a:t>Groups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0C6DD-A186-6F3B-E7B3-4729EA78B062}"/>
              </a:ext>
            </a:extLst>
          </p:cNvPr>
          <p:cNvSpPr txBox="1"/>
          <p:nvPr/>
        </p:nvSpPr>
        <p:spPr>
          <a:xfrm>
            <a:off x="678902" y="2692110"/>
            <a:ext cx="363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effectLst/>
              </a:rPr>
              <a:t>Group 1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Erick Figueroa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Brielle-Anne Michel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Kate Jaggi</a:t>
            </a:r>
            <a:endParaRPr lang="en-US" sz="2400" b="0" i="0" u="none" strike="noStrike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940E3-2406-5562-9037-D7A6F4A5C4C4}"/>
              </a:ext>
            </a:extLst>
          </p:cNvPr>
          <p:cNvSpPr txBox="1"/>
          <p:nvPr/>
        </p:nvSpPr>
        <p:spPr>
          <a:xfrm>
            <a:off x="4340733" y="2692110"/>
            <a:ext cx="363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effectLst/>
              </a:rPr>
              <a:t>Group 2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Eric Nguyen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Max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Bucklan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Melissa Aldana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670CA-6E1B-6735-8AB5-F4C05EE20D49}"/>
              </a:ext>
            </a:extLst>
          </p:cNvPr>
          <p:cNvSpPr txBox="1"/>
          <p:nvPr/>
        </p:nvSpPr>
        <p:spPr>
          <a:xfrm>
            <a:off x="7974047" y="2644170"/>
            <a:ext cx="363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effectLst/>
              </a:rPr>
              <a:t>Group 3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Eric Nguyen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Max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Bucklan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Melissa Aldana</a:t>
            </a:r>
          </a:p>
        </p:txBody>
      </p:sp>
    </p:spTree>
    <p:extLst>
      <p:ext uri="{BB962C8B-B14F-4D97-AF65-F5344CB8AC3E}">
        <p14:creationId xmlns:p14="http://schemas.microsoft.com/office/powerpoint/2010/main" val="392818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3C0C-B6F6-8431-538A-2ADB1B72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na strand in blue light&#10;&#10;Description automatically generated with medium confidence">
            <a:extLst>
              <a:ext uri="{FF2B5EF4-FFF2-40B4-BE49-F238E27FC236}">
                <a16:creationId xmlns:a16="http://schemas.microsoft.com/office/drawing/2014/main" id="{91207214-4840-638F-CB3F-0ED3A6F94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7893" cy="693174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409159-EE46-CFEC-631C-D72BE18E9B42}"/>
              </a:ext>
            </a:extLst>
          </p:cNvPr>
          <p:cNvSpPr/>
          <p:nvPr/>
        </p:nvSpPr>
        <p:spPr>
          <a:xfrm>
            <a:off x="397242" y="294968"/>
            <a:ext cx="11602065" cy="6345391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A36E7-9D9E-EC43-4B7B-366FBEC0407E}"/>
              </a:ext>
            </a:extLst>
          </p:cNvPr>
          <p:cNvSpPr txBox="1"/>
          <p:nvPr/>
        </p:nvSpPr>
        <p:spPr>
          <a:xfrm>
            <a:off x="838200" y="698090"/>
            <a:ext cx="620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Quire Sans Light" panose="020B0302040400020003" pitchFamily="34" charset="0"/>
              </a:rPr>
              <a:t>Group project resources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20C6DD-A186-6F3B-E7B3-4729EA78B062}"/>
              </a:ext>
            </a:extLst>
          </p:cNvPr>
          <p:cNvSpPr txBox="1"/>
          <p:nvPr/>
        </p:nvSpPr>
        <p:spPr>
          <a:xfrm>
            <a:off x="1208291" y="1790342"/>
            <a:ext cx="102561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Datasets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https://www.kaggle.com/datasets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https://rsh249.github.io/semester-biology/materials/datasets/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5"/>
              </a:rPr>
              <a:t>https://datacarpentry.org/semester-biology/materials/datasets/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6"/>
              </a:rPr>
              <a:t>https://www.zoology.ubc.ca/~whitlock/ABD/teaching/datasets.html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7"/>
              </a:rPr>
              <a:t>https://github.com/rfordatascience/tidytuesday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R resources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Cheatsheets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8"/>
              </a:rPr>
              <a:t>https://posit.co/resources/cheatsheets/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R for Data Science (</a:t>
            </a:r>
            <a:r>
              <a:rPr lang="en-US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hlinkClick r:id="rId9"/>
              </a:rPr>
              <a:t>https://r4ds.had.co.nz/index.html</a:t>
            </a:r>
            <a:r>
              <a:rPr lang="en-US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)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Big book of R 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0"/>
              </a:rPr>
              <a:t>https://www.bigbookofr.com/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 color palette packages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chemeClr val="bg2">
                    <a:lumMod val="50000"/>
                  </a:schemeClr>
                </a:solidFill>
                <a:effectLst/>
              </a:rPr>
              <a:t>Viridis</a:t>
            </a:r>
            <a:r>
              <a:rPr lang="en-US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</a:rPr>
              <a:t> 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1"/>
              </a:rPr>
              <a:t>https://cran.r-project.org/web/packages/viridis/vignettes/intro-to-viridis.html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RColorBrewer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2"/>
              </a:rPr>
              <a:t>https://r-graph-gallery.com/38-rcolorbrewers-palettes.html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ggsci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3"/>
              </a:rPr>
              <a:t>https://nanx.me/ggsci/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wesanderson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 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4"/>
              </a:rPr>
              <a:t>https://github.com/karthik/wesanderson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ghibli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5"/>
              </a:rPr>
              <a:t>https://github.com/ewenme/Ghibli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palettetown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hlinkClick r:id="rId16"/>
              </a:rPr>
              <a:t>https://github.com/timcdlucas/palettetown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) </a:t>
            </a:r>
            <a:endParaRPr lang="en-US" sz="1600" b="0" i="0" u="none" strike="noStrike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72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405</Words>
  <Application>Microsoft Office PowerPoint</Application>
  <PresentationFormat>Widescreen</PresentationFormat>
  <Paragraphs>79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Quire Sans Light</vt:lpstr>
      <vt:lpstr>Office Theme</vt:lpstr>
      <vt:lpstr>UPGG Computational Bootcamp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Angela Jones</dc:creator>
  <cp:lastModifiedBy>Angela Jones</cp:lastModifiedBy>
  <cp:revision>1</cp:revision>
  <dcterms:created xsi:type="dcterms:W3CDTF">2024-08-21T12:38:49Z</dcterms:created>
  <dcterms:modified xsi:type="dcterms:W3CDTF">2024-08-21T14:20:52Z</dcterms:modified>
</cp:coreProperties>
</file>