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74" r:id="rId9"/>
    <p:sldId id="272" r:id="rId10"/>
    <p:sldId id="263" r:id="rId11"/>
    <p:sldId id="261" r:id="rId12"/>
    <p:sldId id="284" r:id="rId13"/>
    <p:sldId id="283" r:id="rId14"/>
    <p:sldId id="281" r:id="rId15"/>
    <p:sldId id="278" r:id="rId16"/>
    <p:sldId id="285" r:id="rId17"/>
    <p:sldId id="279" r:id="rId18"/>
    <p:sldId id="280" r:id="rId19"/>
    <p:sldId id="265" r:id="rId20"/>
    <p:sldId id="277" r:id="rId21"/>
    <p:sldId id="266" r:id="rId22"/>
    <p:sldId id="269" r:id="rId23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CFB65A9-A9B5-4096-6FEF-6F2DAF960D06}" name="Portmann Robin W.MSCIDS_F23.2201" initials="PW" userId="S::robin.portmann@stud.hslu.ch::7a8709d6-b7aa-4528-a0fb-b7952aad37ed" providerId="AD"/>
  <p188:author id="{2200BCCD-B6BA-4884-34F7-96830ADB559F}" name="Odic Emir W.MSCIDS_F23.2201" initials="OW" userId="S::emir.odic@stud.hslu.ch::454839c2-48d5-4a54-8683-1258abeaeb2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  <a:srgbClr val="36B33A"/>
    <a:srgbClr val="40E646"/>
    <a:srgbClr val="7EBF6F"/>
    <a:srgbClr val="B0FF9E"/>
    <a:srgbClr val="38BA3C"/>
    <a:srgbClr val="FFFFFF"/>
    <a:srgbClr val="191B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0C7A0-57E5-E13A-6BDF-F26688B971F9}" v="130" dt="2024-10-28T08:14:48.870"/>
    <p1510:client id="{2CFEDBD3-5FCD-12E7-3971-D3E6A22B8E85}" v="41" dt="2024-10-26T16:33:13.207"/>
    <p1510:client id="{74211D8B-7E70-5238-0104-04052CFE4006}" v="358" dt="2024-10-27T11:31:21.121"/>
    <p1510:client id="{98ED1A8A-0737-F5D0-5303-82E2C5764EA0}" v="44" dt="2024-10-27T13:59:40.911"/>
    <p1510:client id="{D29B3C0A-F960-6CAE-7883-3EB3B825DBEC}" v="813" dt="2024-10-27T10:32:34.063"/>
    <p1510:client id="{D29DBBDD-4D5C-47A0-F64D-5DC09F4F86BB}" v="480" dt="2024-10-27T13:51:25.076"/>
    <p1510:client id="{D863F429-6599-6335-1C6C-538CBA97586A}" v="15" dt="2024-10-28T14:47:08.378"/>
    <p1510:client id="{DF610C77-5878-FAC4-6C50-72CB0E457206}" v="92" dt="2024-10-27T11:20:20.1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8E4908A-3F30-4CAE-B9DE-A5D9DDD0E6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ACC2FF-5CFB-4097-BB34-B3809FD54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33053-BCF8-44FB-8DC2-A20D6091762F}" type="datetime1">
              <a:rPr lang="de-DE" smtClean="0"/>
              <a:t>28.10.2024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6B65F2-E4BD-485E-9DC4-5D27012410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A656A3-F155-4A14-8686-70168D1CBE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59DAF-6CC5-448A-A57D-CE6A8D15E9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735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3E468-DA4E-49D3-B415-CA8AD094E87A}" type="datetime1">
              <a:rPr lang="de-DE" smtClean="0"/>
              <a:pPr/>
              <a:t>28.10.2024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ADFCD-D19B-49F4-BBF2-5EFB16DB1AFE}" type="slidenum">
              <a:rPr lang="de-DE" noProof="0" smtClean="0"/>
              <a:t>‹#›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221413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ADFCD-D19B-49F4-BBF2-5EFB16DB1AF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68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+mn-lt"/>
              </a:rPr>
              <a:t>U-Net architecture</a:t>
            </a:r>
            <a:endParaRPr lang="en-US"/>
          </a:p>
          <a:p>
            <a:r>
              <a:rPr lang="en-US"/>
              <a:t>The U-Net architecture is a powerful convolutional neural network design specifically optimized for medical image segmentation.</a:t>
            </a:r>
            <a:br>
              <a:rPr lang="en-US" b="1">
                <a:cs typeface="+mn-lt"/>
              </a:rPr>
            </a:br>
            <a:br>
              <a:rPr lang="en-US" b="1">
                <a:cs typeface="+mn-lt"/>
              </a:rPr>
            </a:br>
            <a:r>
              <a:rPr lang="en-US" b="1">
                <a:cs typeface="Calibri"/>
              </a:rPr>
              <a:t>L2 regularization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Penalizes large weight values more heavily than small ones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Prevents any single feature from dominating predictions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Improves model stability and generalization to new data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 b="1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ADFCD-D19B-49F4-BBF2-5EFB16DB1AFE}" type="slidenum">
              <a:rPr lang="de-DE" noProof="0" smtClean="0"/>
              <a:t>12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242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Key Advantages of Dice Coefficient</a:t>
            </a:r>
          </a:p>
          <a:p>
            <a:r>
              <a:rPr lang="en-US"/>
              <a:t>Loss Function Suitability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The Dice coefficient is differentiable, making it suitable as a loss function for training</a:t>
            </a:r>
          </a:p>
          <a:p>
            <a:pPr marL="171450" indent="-171450">
              <a:buFont typeface="Arial"/>
              <a:buChar char="•"/>
            </a:pPr>
            <a:r>
              <a:rPr lang="en-US" err="1"/>
              <a:t>IoU</a:t>
            </a:r>
            <a:r>
              <a:rPr lang="en-US"/>
              <a:t> is not differentiable, limiting its use primarily to evaluation metrics</a:t>
            </a:r>
            <a:endParaRPr lang="en-US">
              <a:cs typeface="Calibri"/>
            </a:endParaRPr>
          </a:p>
          <a:p>
            <a:r>
              <a:rPr lang="en-US"/>
              <a:t>Class Imbalance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Dice coefficient is more robust to class imbalance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It gives twice the weight to the intersection, which helps with imbalanced segmentation tasks</a:t>
            </a:r>
            <a:endParaRPr lang="en-US">
              <a:cs typeface="Calibri"/>
            </a:endParaRPr>
          </a:p>
          <a:p>
            <a:r>
              <a:rPr lang="en-US"/>
              <a:t>Penalty Characteristics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err="1"/>
              <a:t>IoU</a:t>
            </a:r>
            <a:r>
              <a:rPr lang="en-US"/>
              <a:t> penalizes under- and over-segmentation more heavily than Dice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Dice provides a more balanced evaluation of segmentation quality</a:t>
            </a:r>
            <a:endParaRPr lang="en-US">
              <a:cs typeface="Calibri"/>
            </a:endParaRPr>
          </a:p>
          <a:p>
            <a:r>
              <a:rPr lang="en-US"/>
              <a:t>Medical Image Segmentation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Dice coefficient is the most widely used metric in medical image segmentation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It's considered the main metric for validation and performance interpretation</a:t>
            </a:r>
            <a:endParaRPr lang="en-US">
              <a:cs typeface="Calibri"/>
            </a:endParaRPr>
          </a:p>
          <a:p>
            <a:r>
              <a:rPr lang="en-US"/>
              <a:t>Object Detection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err="1"/>
              <a:t>IoU</a:t>
            </a:r>
            <a:r>
              <a:rPr lang="en-US"/>
              <a:t> is more commonly used in object detection tasks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This usage pattern emerged more from convention than technical necessity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Combined loss benefits</a:t>
            </a:r>
            <a:endParaRPr lang="en-US" b="1"/>
          </a:p>
          <a:p>
            <a:pPr marL="171450" indent="-171450">
              <a:buFont typeface="Arial"/>
              <a:buChar char="•"/>
            </a:pPr>
            <a:r>
              <a:rPr lang="en-US"/>
              <a:t>CE loss treats each pixel as an independent prediction, focusing on pixel-level accuracy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Dice loss evaluates the segmentation mask holistically, focusing on overall shape and structure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Dice loss tends to produce over-segmented regions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CE loss tends to produce under-segmented regions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Combining both helps achieve a better balance</a:t>
            </a:r>
            <a:endParaRPr lang="en-US"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Calibri"/>
            </a:endParaRPr>
          </a:p>
          <a:p>
            <a:r>
              <a:rPr lang="en-US" b="1"/>
              <a:t>Cosine annealing</a:t>
            </a:r>
            <a:endParaRPr lang="en-US" b="1">
              <a:cs typeface="Calibri"/>
            </a:endParaRPr>
          </a:p>
          <a:p>
            <a:r>
              <a:rPr lang="en-US"/>
              <a:t>Initial Exploration: Starting with a higher learning rate (1e-4) allows the model to explore the parameter space broadly and make rapid initial progress.</a:t>
            </a:r>
            <a:endParaRPr lang="en-US">
              <a:cs typeface="Calibri"/>
            </a:endParaRPr>
          </a:p>
          <a:p>
            <a:r>
              <a:rPr lang="en-US"/>
              <a:t>Fine-Tuning: Gradually decreasing the learning rate enables more precise parameter updates as training progresses, helping the model converge to better optima</a:t>
            </a:r>
            <a:endParaRPr lang="en-US">
              <a:cs typeface="Calibri"/>
            </a:endParaRPr>
          </a:p>
          <a:p>
            <a:r>
              <a:rPr lang="en-US"/>
              <a:t>Training Benefits:</a:t>
            </a:r>
            <a:endParaRPr lang="en-US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/>
              <a:t>Smoother convergence by avoiding abrupt learning rate changes</a:t>
            </a:r>
            <a:endParaRPr lang="en-US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/>
              <a:t>Better escape from local minima through periodic learning rate </a:t>
            </a:r>
            <a:r>
              <a:rPr lang="en-US" err="1"/>
              <a:t>variatio</a:t>
            </a:r>
            <a:endParaRPr lang="en-US" err="1"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/>
              <a:t>Improved final model performance through controlled </a:t>
            </a:r>
            <a:r>
              <a:rPr lang="en-US" err="1"/>
              <a:t>parametepdates</a:t>
            </a:r>
            <a:endParaRPr lang="en-US" err="1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ADFCD-D19B-49F4-BBF2-5EFB16DB1AFE}" type="slidenum">
              <a:rPr lang="de-DE" noProof="0" smtClean="0"/>
              <a:t>13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0695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Pre-trained Resnet50 (</a:t>
            </a:r>
            <a:r>
              <a:rPr lang="en-US" err="1">
                <a:cs typeface="Calibri"/>
              </a:rPr>
              <a:t>Unet</a:t>
            </a:r>
            <a:r>
              <a:rPr lang="en-US">
                <a:cs typeface="Calibri"/>
              </a:rPr>
              <a:t>) </a:t>
            </a:r>
          </a:p>
          <a:p>
            <a:r>
              <a:rPr lang="en-US">
                <a:cs typeface="Calibri"/>
              </a:rPr>
              <a:t>Full tuning -&gt; Encoder freeze did not produce nice results</a:t>
            </a:r>
          </a:p>
          <a:p>
            <a:r>
              <a:rPr lang="en-US">
                <a:cs typeface="Calibri"/>
              </a:rPr>
              <a:t>Model overfits after some time -&gt; does not generalize well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ADFCD-D19B-49F4-BBF2-5EFB16DB1AFE}" type="slidenum">
              <a:rPr lang="de-DE" noProof="0" smtClean="0"/>
              <a:t>15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33322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Combat overfitting: </a:t>
            </a:r>
          </a:p>
          <a:p>
            <a:pPr marL="171450" indent="-171450">
              <a:buFont typeface="Arial"/>
              <a:buChar char="•"/>
            </a:pPr>
            <a:r>
              <a:rPr lang="en-US" b="1"/>
              <a:t>L2 regularization (in decoder at Conv Layers)</a:t>
            </a:r>
            <a:endParaRPr lang="en-US"/>
          </a:p>
          <a:p>
            <a:pPr lvl="1" indent="-171450">
              <a:buFont typeface="Courier New"/>
              <a:buChar char="o"/>
            </a:pPr>
            <a:r>
              <a:rPr lang="en-US"/>
              <a:t>Penalizes large weight values more heavily than small ones</a:t>
            </a:r>
            <a:endParaRPr lang="en-US">
              <a:cs typeface="Calibri" panose="020F0502020204030204"/>
            </a:endParaRPr>
          </a:p>
          <a:p>
            <a:pPr lvl="1" indent="-171450">
              <a:buFont typeface="Courier New"/>
              <a:buChar char="o"/>
            </a:pPr>
            <a:r>
              <a:rPr lang="en-US"/>
              <a:t>Prevents any single feature from dominating predictions</a:t>
            </a:r>
            <a:endParaRPr lang="en-US">
              <a:cs typeface="Calibri" panose="020F0502020204030204"/>
            </a:endParaRPr>
          </a:p>
          <a:p>
            <a:pPr lvl="1" indent="-171450">
              <a:buFont typeface="Courier New"/>
              <a:buChar char="o"/>
            </a:pPr>
            <a:r>
              <a:rPr lang="en-US"/>
              <a:t>Improves model stability and generalization to new data</a:t>
            </a:r>
            <a:endParaRPr lang="en-US"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b="1">
                <a:cs typeface="Calibri" panose="020F0502020204030204"/>
              </a:rPr>
              <a:t>Added Dropout (in decoder after Conv Layers)</a:t>
            </a:r>
          </a:p>
          <a:p>
            <a:pPr lvl="1" indent="-171450">
              <a:buFont typeface="Courier New"/>
              <a:buChar char="o"/>
            </a:pPr>
            <a:r>
              <a:rPr lang="en-US">
                <a:cs typeface="Calibri" panose="020F0502020204030204"/>
              </a:rPr>
              <a:t>Deactivate neurons to prevent overfitting</a:t>
            </a:r>
            <a:endParaRPr lang="en-US" b="1">
              <a:cs typeface="Calibri" panose="020F0502020204030204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ADFCD-D19B-49F4-BBF2-5EFB16DB1AFE}" type="slidenum">
              <a:rPr lang="de-DE" noProof="0" smtClean="0"/>
              <a:t>16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95517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Explain different </a:t>
            </a:r>
            <a:r>
              <a:rPr lang="en-US" err="1">
                <a:cs typeface="Calibri"/>
              </a:rPr>
              <a:t>colours</a:t>
            </a:r>
            <a:r>
              <a:rPr lang="en-US">
                <a:cs typeface="Calibri"/>
              </a:rPr>
              <a:t> and predictions (based on threshold)</a:t>
            </a:r>
          </a:p>
          <a:p>
            <a:r>
              <a:rPr lang="en-US">
                <a:cs typeface="Calibri"/>
              </a:rPr>
              <a:t>Explain where the model does not work that well (eyes, ventricles)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ADFCD-D19B-49F4-BBF2-5EFB16DB1AFE}" type="slidenum">
              <a:rPr lang="de-DE" noProof="0" smtClean="0"/>
              <a:t>17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94960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Problem with </a:t>
            </a:r>
            <a:r>
              <a:rPr lang="en-US" b="1" err="1">
                <a:cs typeface="Calibri"/>
              </a:rPr>
              <a:t>Consesus</a:t>
            </a:r>
            <a:r>
              <a:rPr lang="en-US" b="1">
                <a:cs typeface="Calibri"/>
              </a:rPr>
              <a:t> Between Raters: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Consensus between raters in generally not that high for MS</a:t>
            </a:r>
            <a:endParaRPr lang="en-US" b="1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ADFCD-D19B-49F4-BBF2-5EFB16DB1AFE}" type="slidenum">
              <a:rPr lang="de-DE" noProof="0" smtClean="0"/>
              <a:t>18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12138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Preprocessing Challenge:</a:t>
            </a:r>
          </a:p>
          <a:p>
            <a:pPr lvl="1" indent="-171450">
              <a:buFont typeface="Courier New"/>
              <a:buChar char="o"/>
            </a:pPr>
            <a:r>
              <a:rPr lang="en-US">
                <a:cs typeface="Calibri"/>
              </a:rPr>
              <a:t>Same pixel size (shape/dimension)</a:t>
            </a:r>
          </a:p>
          <a:p>
            <a:pPr lvl="1" indent="-171450">
              <a:buFont typeface="Courier New"/>
              <a:buChar char="o"/>
            </a:pPr>
            <a:r>
              <a:rPr lang="en-US">
                <a:cs typeface="Calibri"/>
              </a:rPr>
              <a:t>Voxel size</a:t>
            </a:r>
          </a:p>
          <a:p>
            <a:pPr lvl="1" indent="-171450">
              <a:buFont typeface="Courier New"/>
              <a:buChar char="o"/>
            </a:pPr>
            <a:r>
              <a:rPr lang="en-US">
                <a:cs typeface="Calibri"/>
              </a:rPr>
              <a:t>Same plane</a:t>
            </a:r>
          </a:p>
          <a:p>
            <a:pPr lvl="1" indent="-171450">
              <a:buFont typeface="Courier New"/>
              <a:buChar char="o"/>
            </a:pPr>
            <a:r>
              <a:rPr lang="en-US">
                <a:cs typeface="Calibri"/>
              </a:rPr>
              <a:t>Mask</a:t>
            </a:r>
          </a:p>
          <a:p>
            <a:r>
              <a:rPr lang="en-US" b="1">
                <a:cs typeface="Calibri"/>
              </a:rPr>
              <a:t>Problems with 2. Dataset:</a:t>
            </a:r>
            <a:endParaRPr lang="en-US">
              <a:cs typeface="Calibri"/>
            </a:endParaRPr>
          </a:p>
          <a:p>
            <a:pPr lvl="1" indent="-171450">
              <a:buFont typeface="Courier New"/>
              <a:buChar char="o"/>
            </a:pPr>
            <a:r>
              <a:rPr lang="en-US">
                <a:cs typeface="Calibri"/>
              </a:rPr>
              <a:t>Differing Voxel sizes</a:t>
            </a:r>
            <a:endParaRPr lang="en-US" b="1">
              <a:cs typeface="Calibri"/>
            </a:endParaRPr>
          </a:p>
          <a:p>
            <a:pPr lvl="1" indent="-171450">
              <a:buFont typeface="Courier New"/>
              <a:buChar char="o"/>
            </a:pPr>
            <a:r>
              <a:rPr lang="en-US">
                <a:cs typeface="Calibri"/>
              </a:rPr>
              <a:t>Masks are different</a:t>
            </a:r>
          </a:p>
          <a:p>
            <a:pPr lvl="1" indent="-171450">
              <a:buFont typeface="Courier New"/>
              <a:buChar char="o"/>
            </a:pPr>
            <a:r>
              <a:rPr lang="en-US">
                <a:cs typeface="Calibri"/>
              </a:rPr>
              <a:t>Uniformity is missing (makes it tedious and difficult)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ADFCD-D19B-49F4-BBF2-5EFB16DB1AFE}" type="slidenum">
              <a:rPr lang="de-DE" noProof="0" smtClean="0"/>
              <a:t>20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4904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78DDD52-DF1A-456D-B661-DB48CA94CB5D}" type="datetime1">
              <a:rPr lang="de-DE" noProof="0" smtClean="0"/>
              <a:t>28.10.2024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 rtl="0"/>
              <a:t>‹#›</a:t>
            </a:fld>
            <a:endParaRPr lang="de-DE" noProof="0"/>
          </a:p>
        </p:txBody>
      </p:sp>
      <p:grpSp>
        <p:nvGrpSpPr>
          <p:cNvPr id="7" name="Gruppieren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ihand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ihand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26C843-4B76-4893-8EA7-F2E9B3CE3065}" type="datetime1">
              <a:rPr lang="de-DE" noProof="0" smtClean="0"/>
              <a:t>28.10.2024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4E3A8F-43E9-4B55-B46F-83832D075B3E}" type="datetime1">
              <a:rPr lang="de-DE" noProof="0" smtClean="0"/>
              <a:t>28.10.2024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C3F38B-A5EC-4B85-868E-AFBB2C2F6D06}" type="datetime1">
              <a:rPr lang="de-DE" noProof="0" smtClean="0"/>
              <a:t>28.10.2024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F47CCA87-B749-4A6D-8820-E22F48C40FEA}" type="datetime1">
              <a:rPr lang="de-DE" noProof="0" smtClean="0"/>
              <a:t>28.10.2024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 rtl="0"/>
              <a:t>‹#›</a:t>
            </a:fld>
            <a:endParaRPr lang="de-DE" noProof="0"/>
          </a:p>
        </p:txBody>
      </p:sp>
      <p:sp>
        <p:nvSpPr>
          <p:cNvPr id="7" name="Freihandform 6" title="Zuschnittsmarke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3DA6A8-32FD-45C3-93CD-B3EE0D5394F8}" type="datetime1">
              <a:rPr lang="de-DE" noProof="0" smtClean="0"/>
              <a:t>28.10.2024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6EB2AD-DA41-4036-A3E5-4443CF4F7BED}" type="datetime1">
              <a:rPr lang="de-DE" noProof="0" smtClean="0"/>
              <a:t>28.10.2024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F8E21A-DD3E-4688-9D56-70899D3B24D1}" type="datetime1">
              <a:rPr lang="de-DE" noProof="0" smtClean="0"/>
              <a:t>28.10.2024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5507EA-B7A4-4C60-B76A-24D2CA57347D}" type="datetime1">
              <a:rPr lang="de-DE" noProof="0" smtClean="0"/>
              <a:t>28.10.2024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de-DE" noProof="0" smtClean="0"/>
              <a:t>‹#›</a:t>
            </a:fld>
            <a:endParaRPr lang="de-DE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 title="Hintergrundform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91DFA8F-5E5B-4BCC-B016-183F25D16D8A}" type="datetime1">
              <a:rPr lang="de-DE" noProof="0" smtClean="0"/>
              <a:t>28.10.2024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 rtl="0"/>
              <a:t>‹#›</a:t>
            </a:fld>
            <a:endParaRPr lang="de-DE" noProof="0"/>
          </a:p>
        </p:txBody>
      </p:sp>
      <p:sp>
        <p:nvSpPr>
          <p:cNvPr id="9" name="Rechteck 8" title="Trennleiste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 title="Hintergrundform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844E606-98BD-4C3C-843A-1B41484B1751}" type="datetime1">
              <a:rPr lang="de-DE" noProof="0" smtClean="0"/>
              <a:t>28.10.2024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 rtl="0"/>
              <a:t>‹#›</a:t>
            </a:fld>
            <a:endParaRPr lang="de-DE" noProof="0"/>
          </a:p>
        </p:txBody>
      </p:sp>
      <p:sp>
        <p:nvSpPr>
          <p:cNvPr id="9" name="Rechteck 8" title="Trennleiste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F692BBDD-4279-4C5C-AC1C-9D1B5E630A5A}" type="datetime1">
              <a:rPr lang="de-DE" noProof="0" smtClean="0"/>
              <a:t>28.10.2024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de-DE" noProof="0" smtClean="0"/>
              <a:pPr rtl="0"/>
              <a:t>‹#›</a:t>
            </a:fld>
            <a:endParaRPr lang="de-DE" noProof="0"/>
          </a:p>
        </p:txBody>
      </p:sp>
      <p:sp>
        <p:nvSpPr>
          <p:cNvPr id="9" name="Rechteck 8" title="Randleiste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image" Target="../media/image4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jpe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8522" y="614488"/>
            <a:ext cx="5520484" cy="3254321"/>
          </a:xfrm>
        </p:spPr>
        <p:txBody>
          <a:bodyPr rtlCol="0">
            <a:normAutofit/>
          </a:bodyPr>
          <a:lstStyle/>
          <a:p>
            <a:pPr algn="l"/>
            <a:r>
              <a:rPr lang="de-DE" sz="3600" err="1">
                <a:latin typeface="Arial"/>
                <a:cs typeface="Arial"/>
              </a:rPr>
              <a:t>Identifying</a:t>
            </a:r>
            <a:r>
              <a:rPr lang="de-DE" sz="3600">
                <a:latin typeface="Arial"/>
                <a:cs typeface="Arial"/>
              </a:rPr>
              <a:t> and </a:t>
            </a:r>
            <a:r>
              <a:rPr lang="de-DE" sz="3600" err="1">
                <a:latin typeface="Arial"/>
                <a:cs typeface="Arial"/>
              </a:rPr>
              <a:t>Locating</a:t>
            </a:r>
            <a:r>
              <a:rPr lang="de-DE" sz="3600">
                <a:latin typeface="Arial"/>
                <a:cs typeface="Arial"/>
              </a:rPr>
              <a:t> Multiple </a:t>
            </a:r>
            <a:r>
              <a:rPr lang="de-DE" sz="3600" err="1">
                <a:latin typeface="Arial"/>
                <a:cs typeface="Arial"/>
              </a:rPr>
              <a:t>Sclerosis</a:t>
            </a:r>
            <a:r>
              <a:rPr lang="de-DE" sz="3600">
                <a:latin typeface="Arial"/>
                <a:cs typeface="Arial"/>
              </a:rPr>
              <a:t> (MS) </a:t>
            </a:r>
            <a:r>
              <a:rPr lang="de-DE" sz="3600" err="1">
                <a:latin typeface="Arial"/>
                <a:cs typeface="Arial"/>
              </a:rPr>
              <a:t>Lesions</a:t>
            </a:r>
            <a:r>
              <a:rPr lang="de-DE" sz="3600">
                <a:latin typeface="Arial"/>
                <a:cs typeface="Arial"/>
              </a:rPr>
              <a:t> in Brain MRI Scans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78522" y="5280412"/>
            <a:ext cx="5284876" cy="14969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de-DE" sz="1800" b="1">
                <a:solidFill>
                  <a:srgbClr val="EFEDE3"/>
                </a:solidFill>
              </a:rPr>
              <a:t>W.MSCIDS_CVI03.F2 Computer Vision - Group 2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de-DE" sz="1800">
                <a:solidFill>
                  <a:srgbClr val="EFEDE3"/>
                </a:solidFill>
              </a:rPr>
              <a:t>Adrian Imfeld, adrian.imfeld@stud.hslu.ch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de-DE" sz="1800">
                <a:solidFill>
                  <a:srgbClr val="EFEDE3"/>
                </a:solidFill>
              </a:rPr>
              <a:t>Robin Portmann, robin.portmann@stud.hslu.ch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de-DE" sz="1800">
                <a:solidFill>
                  <a:srgbClr val="EFEDE3"/>
                </a:solidFill>
              </a:rPr>
              <a:t>Emir </a:t>
            </a:r>
            <a:r>
              <a:rPr lang="de-DE" sz="1800" err="1">
                <a:solidFill>
                  <a:srgbClr val="EFEDE3"/>
                </a:solidFill>
              </a:rPr>
              <a:t>Odic</a:t>
            </a:r>
            <a:r>
              <a:rPr lang="de-DE" sz="1800">
                <a:solidFill>
                  <a:srgbClr val="EFEDE3"/>
                </a:solidFill>
              </a:rPr>
              <a:t>, emir.odic@stud.hslu.ch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endParaRPr lang="de-DE" sz="1400">
              <a:solidFill>
                <a:srgbClr val="EFEDE3"/>
              </a:solidFill>
            </a:endParaRPr>
          </a:p>
        </p:txBody>
      </p:sp>
      <p:pic>
        <p:nvPicPr>
          <p:cNvPr id="25" name="Picture 24" descr="Scan of a human brain in a neurology clinic">
            <a:extLst>
              <a:ext uri="{FF2B5EF4-FFF2-40B4-BE49-F238E27FC236}">
                <a16:creationId xmlns:a16="http://schemas.microsoft.com/office/drawing/2014/main" id="{A9ACB06D-D056-63E9-213A-BC2B7949E5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687" r="4" b="4"/>
          <a:stretch/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CH"/>
            </a:p>
          </p:txBody>
        </p:sp>
      </p:grpSp>
      <p:pic>
        <p:nvPicPr>
          <p:cNvPr id="24" name="Picture 4" descr="Black pen against a sheet with shaded numbers">
            <a:extLst>
              <a:ext uri="{FF2B5EF4-FFF2-40B4-BE49-F238E27FC236}">
                <a16:creationId xmlns:a16="http://schemas.microsoft.com/office/drawing/2014/main" id="{35CB42D9-6C11-651B-0396-525BF1C334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12" r="-2" b="-2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25" name="Rectangle 12">
            <a:extLst>
              <a:ext uri="{FF2B5EF4-FFF2-40B4-BE49-F238E27FC236}">
                <a16:creationId xmlns:a16="http://schemas.microsoft.com/office/drawing/2014/main" id="{F33867FC-EB8E-4B00-B7D5-7967D9DF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D13248-0A04-1A46-F0BA-9D44B514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2215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7B540D-5805-CC4E-6F7A-3FAAB340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4567609" cy="742903"/>
          </a:xfrm>
        </p:spPr>
        <p:txBody>
          <a:bodyPr>
            <a:normAutofit/>
          </a:bodyPr>
          <a:lstStyle/>
          <a:p>
            <a:r>
              <a:rPr lang="de-DE"/>
              <a:t>PREPROCESSING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F65CFAA-17BF-F90D-652D-9D75698F6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764" y="2068454"/>
            <a:ext cx="5212351" cy="30788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de-DE" sz="1800" b="1" dirty="0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 dirty="0"/>
              <a:t>Brain extraction (</a:t>
            </a:r>
            <a:r>
              <a:rPr lang="en-US" sz="1800" dirty="0" err="1"/>
              <a:t>Deepbet</a:t>
            </a:r>
            <a:r>
              <a:rPr lang="en-US" sz="1800" dirty="0"/>
              <a:t>)</a:t>
            </a:r>
            <a:endParaRPr lang="en-US" dirty="0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 dirty="0"/>
              <a:t>Resize slices to 256x256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 dirty="0"/>
              <a:t>Min-max normalization to 0-1 within scan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 dirty="0"/>
              <a:t>Select only slices with lesions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 dirty="0"/>
              <a:t>Paired data augmentation:</a:t>
            </a:r>
            <a:br>
              <a:rPr lang="en-US" sz="1800" dirty="0"/>
            </a:br>
            <a:r>
              <a:rPr lang="en-US" sz="1800" dirty="0"/>
              <a:t>rotation, shift, zoom, flip, shear, noise</a:t>
            </a:r>
            <a:br>
              <a:rPr lang="en-US" sz="1800" dirty="0"/>
            </a:br>
            <a:endParaRPr lang="en-US" sz="1800"/>
          </a:p>
          <a:p>
            <a:pPr marL="383540" indent="-383540">
              <a:buFont typeface="Arial" panose="020B0503020102020204" pitchFamily="34" charset="0"/>
              <a:buChar char="•"/>
            </a:pPr>
            <a:endParaRPr lang="de-DE" sz="1800"/>
          </a:p>
        </p:txBody>
      </p:sp>
      <p:pic>
        <p:nvPicPr>
          <p:cNvPr id="9" name="Picture 8" descr="A brain scan with red arrows&#10;&#10;Description automatically generated">
            <a:extLst>
              <a:ext uri="{FF2B5EF4-FFF2-40B4-BE49-F238E27FC236}">
                <a16:creationId xmlns:a16="http://schemas.microsoft.com/office/drawing/2014/main" id="{6F5B1427-9100-7BDF-8635-40AD5879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29" y="3427422"/>
            <a:ext cx="1833995" cy="1897956"/>
          </a:xfrm>
          <a:prstGeom prst="rect">
            <a:avLst/>
          </a:prstGeom>
        </p:spPr>
      </p:pic>
      <p:pic>
        <p:nvPicPr>
          <p:cNvPr id="11" name="Picture 10" descr="A brain scan with red spots&#10;&#10;Description automatically generated">
            <a:extLst>
              <a:ext uri="{FF2B5EF4-FFF2-40B4-BE49-F238E27FC236}">
                <a16:creationId xmlns:a16="http://schemas.microsoft.com/office/drawing/2014/main" id="{34F22B7B-3B05-F2EF-32F1-7AEF1CCD2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003" y="3426298"/>
            <a:ext cx="1921764" cy="18930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A0AAC7-4494-4234-B474-6221FB9E1147}"/>
              </a:ext>
            </a:extLst>
          </p:cNvPr>
          <p:cNvSpPr txBox="1"/>
          <p:nvPr/>
        </p:nvSpPr>
        <p:spPr>
          <a:xfrm>
            <a:off x="6880187" y="5327596"/>
            <a:ext cx="403670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>
                <a:solidFill>
                  <a:srgbClr val="EFEDE3"/>
                </a:solidFill>
              </a:rPr>
              <a:t>Figure 5. Top: Brain extraction, </a:t>
            </a:r>
            <a:br>
              <a:rPr lang="en-US" sz="1600" i="1">
                <a:solidFill>
                  <a:srgbClr val="EFEDE3"/>
                </a:solidFill>
              </a:rPr>
            </a:br>
            <a:r>
              <a:rPr lang="en-US" sz="1600" i="1">
                <a:solidFill>
                  <a:srgbClr val="EFEDE3"/>
                </a:solidFill>
              </a:rPr>
              <a:t>Bottom: Augmented slice-mask pairs</a:t>
            </a:r>
            <a:endParaRPr lang="de-DE">
              <a:solidFill>
                <a:srgbClr val="EFEDE3"/>
              </a:solidFill>
            </a:endParaRPr>
          </a:p>
        </p:txBody>
      </p:sp>
      <p:pic>
        <p:nvPicPr>
          <p:cNvPr id="3" name="Picture 2" descr="A close-up of a brain scan&#10;&#10;Description automatically generated">
            <a:extLst>
              <a:ext uri="{FF2B5EF4-FFF2-40B4-BE49-F238E27FC236}">
                <a16:creationId xmlns:a16="http://schemas.microsoft.com/office/drawing/2014/main" id="{FD436465-4D3E-41DC-FFF5-C649C54D0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363" y="951170"/>
            <a:ext cx="1832419" cy="2009560"/>
          </a:xfrm>
          <a:prstGeom prst="rect">
            <a:avLst/>
          </a:prstGeom>
        </p:spPr>
      </p:pic>
      <p:pic>
        <p:nvPicPr>
          <p:cNvPr id="4" name="Picture 3" descr="A close-up of a brain&#10;&#10;Description automatically generated">
            <a:extLst>
              <a:ext uri="{FF2B5EF4-FFF2-40B4-BE49-F238E27FC236}">
                <a16:creationId xmlns:a16="http://schemas.microsoft.com/office/drawing/2014/main" id="{E88448AD-AEBD-0B81-6009-2BAF9F4AE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566" y="952529"/>
            <a:ext cx="1934998" cy="200767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2889E1C-F6C1-65BE-B747-5B679D5803CD}"/>
              </a:ext>
            </a:extLst>
          </p:cNvPr>
          <p:cNvSpPr/>
          <p:nvPr/>
        </p:nvSpPr>
        <p:spPr>
          <a:xfrm>
            <a:off x="8713518" y="1771401"/>
            <a:ext cx="267195" cy="3661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1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7B540D-5805-CC4E-6F7A-3FAAB340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4567609" cy="742903"/>
          </a:xfrm>
        </p:spPr>
        <p:txBody>
          <a:bodyPr>
            <a:normAutofit/>
          </a:bodyPr>
          <a:lstStyle/>
          <a:p>
            <a:r>
              <a:rPr lang="de-DE"/>
              <a:t>U-NET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9CCC52A-466F-0230-B460-864239B3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296" y="2062368"/>
            <a:ext cx="3319196" cy="45050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de-DE" sz="1800" b="1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/>
              <a:t>CNN, optimized for medical image segmentation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/>
              <a:t>Input: 256x256 slice</a:t>
            </a:r>
            <a:br>
              <a:rPr lang="en-US" sz="1800"/>
            </a:br>
            <a:r>
              <a:rPr lang="en-US" sz="1800"/>
              <a:t>Output: Segmentation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/>
              <a:t>Encoder (left): Pretrained ResNet50, </a:t>
            </a:r>
            <a:r>
              <a:rPr lang="en-US" sz="1800" err="1"/>
              <a:t>MaxPool</a:t>
            </a:r>
            <a:r>
              <a:rPr lang="en-US" sz="1800"/>
              <a:t> 2x2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/>
              <a:t>Decoder (right): </a:t>
            </a:r>
            <a:r>
              <a:rPr lang="en-US" sz="1800" err="1"/>
              <a:t>Upsampling</a:t>
            </a:r>
            <a:r>
              <a:rPr lang="en-US" sz="1800"/>
              <a:t> 2x2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Skip Connections: preserve fine spatial details and better gradient flow</a:t>
            </a:r>
          </a:p>
          <a:p>
            <a:pPr marL="0" indent="0">
              <a:buNone/>
            </a:pPr>
            <a:endParaRPr lang="en-US" sz="1800"/>
          </a:p>
          <a:p>
            <a:pPr marL="383540" indent="-383540">
              <a:buFont typeface="Arial" panose="020B0503020102020204" pitchFamily="34" charset="0"/>
              <a:buChar char="•"/>
            </a:pPr>
            <a:endParaRPr lang="en-US" sz="1800"/>
          </a:p>
          <a:p>
            <a:pPr marL="383540" indent="-383540">
              <a:buFont typeface="Arial" panose="020B0503020102020204" pitchFamily="34" charset="0"/>
              <a:buChar char="•"/>
            </a:pPr>
            <a:endParaRPr lang="en-US" sz="1800"/>
          </a:p>
          <a:p>
            <a:pPr marL="383540" indent="-383540">
              <a:buFont typeface="Arial" panose="020B0503020102020204" pitchFamily="34" charset="0"/>
              <a:buChar char="•"/>
            </a:pPr>
            <a:endParaRPr lang="de-DE" sz="1800"/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F35BB37E-95AC-2DC2-0909-6EF49EA49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991" y="1472284"/>
            <a:ext cx="7224981" cy="4299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70F6FF-468F-766E-4C68-57C5801130D7}"/>
              </a:ext>
            </a:extLst>
          </p:cNvPr>
          <p:cNvSpPr txBox="1"/>
          <p:nvPr/>
        </p:nvSpPr>
        <p:spPr>
          <a:xfrm>
            <a:off x="4797301" y="5772122"/>
            <a:ext cx="68641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>
                <a:solidFill>
                  <a:srgbClr val="EFEDE3"/>
                </a:solidFill>
                <a:ea typeface="+mn-lt"/>
                <a:cs typeface="+mn-lt"/>
              </a:rPr>
              <a:t>Figure 6. U-Net architecture by </a:t>
            </a:r>
            <a:r>
              <a:rPr lang="en-US" sz="1600" i="1" err="1">
                <a:solidFill>
                  <a:srgbClr val="EFEDE3"/>
                </a:solidFill>
                <a:ea typeface="+mn-lt"/>
                <a:cs typeface="+mn-lt"/>
              </a:rPr>
              <a:t>Hitziger</a:t>
            </a:r>
            <a:r>
              <a:rPr lang="en-US" sz="1600" i="1">
                <a:solidFill>
                  <a:srgbClr val="EFEDE3"/>
                </a:solidFill>
                <a:ea typeface="+mn-lt"/>
                <a:cs typeface="+mn-lt"/>
              </a:rPr>
              <a:t> et al. (2022) </a:t>
            </a:r>
            <a:endParaRPr lang="en-US" sz="1600">
              <a:solidFill>
                <a:srgbClr val="EFED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029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7B540D-5805-CC4E-6F7A-3FAAB340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4567609" cy="742903"/>
          </a:xfrm>
        </p:spPr>
        <p:txBody>
          <a:bodyPr>
            <a:normAutofit/>
          </a:bodyPr>
          <a:lstStyle/>
          <a:p>
            <a:r>
              <a:rPr lang="de-DE"/>
              <a:t>TRAINING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9CCC52A-466F-0230-B460-864239B3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764" y="2071493"/>
            <a:ext cx="5015543" cy="45050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de-DE" sz="1800" b="1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 dirty="0"/>
              <a:t>Train-test split: 41 vs. 10 scans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 dirty="0"/>
              <a:t>Dice coefficient:</a:t>
            </a:r>
            <a:r>
              <a:rPr lang="en-US" sz="1800" dirty="0">
                <a:ea typeface="+mn-lt"/>
                <a:cs typeface="+mn-lt"/>
              </a:rPr>
              <a:t> better for imbalanced segmentation than </a:t>
            </a:r>
            <a:r>
              <a:rPr lang="en-US" sz="1800" dirty="0" err="1">
                <a:ea typeface="+mn-lt"/>
                <a:cs typeface="+mn-lt"/>
              </a:rPr>
              <a:t>IoU</a:t>
            </a:r>
            <a:endParaRPr lang="en-US" sz="1800" i="0" dirty="0">
              <a:ea typeface="+mn-lt"/>
              <a:cs typeface="+mn-lt"/>
            </a:endParaRP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Combined loss: dice and </a:t>
            </a:r>
            <a:r>
              <a:rPr lang="en-US" sz="1800" dirty="0" err="1">
                <a:ea typeface="+mn-lt"/>
                <a:cs typeface="+mn-lt"/>
              </a:rPr>
              <a:t>crossentropy</a:t>
            </a:r>
            <a:r>
              <a:rPr lang="en-US" sz="1800" dirty="0">
                <a:ea typeface="+mn-lt"/>
                <a:cs typeface="+mn-lt"/>
              </a:rPr>
              <a:t> loss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Prevent overfitting: </a:t>
            </a: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 sz="1800" i="0" dirty="0">
                <a:ea typeface="+mn-lt"/>
                <a:cs typeface="+mn-lt"/>
              </a:rPr>
              <a:t>Decreasing</a:t>
            </a:r>
            <a:r>
              <a:rPr lang="en-US" sz="1800" i="0" dirty="0"/>
              <a:t> learning rate</a:t>
            </a: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 sz="1800" i="0" dirty="0"/>
              <a:t>L2</a:t>
            </a:r>
            <a:r>
              <a:rPr lang="en-US" sz="1800" i="0" dirty="0">
                <a:solidFill>
                  <a:srgbClr val="EFEDE3"/>
                </a:solidFill>
                <a:ea typeface="+mn-lt"/>
                <a:cs typeface="+mn-lt"/>
              </a:rPr>
              <a:t> regularization </a:t>
            </a:r>
            <a:endParaRPr lang="en-US" sz="1800" dirty="0"/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 sz="1800" i="0" dirty="0">
                <a:solidFill>
                  <a:srgbClr val="EFEDE3"/>
                </a:solidFill>
                <a:ea typeface="+mn-lt"/>
                <a:cs typeface="+mn-lt"/>
              </a:rPr>
              <a:t>Dropout </a:t>
            </a: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 sz="1800" i="0" dirty="0">
                <a:solidFill>
                  <a:srgbClr val="EFEDE3"/>
                </a:solidFill>
                <a:ea typeface="+mn-lt"/>
                <a:cs typeface="+mn-lt"/>
              </a:rPr>
              <a:t>Batch normalization</a:t>
            </a: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 sz="1800" i="0" dirty="0">
                <a:solidFill>
                  <a:srgbClr val="EFEDE3"/>
                </a:solidFill>
                <a:ea typeface="+mn-lt"/>
                <a:cs typeface="+mn-lt"/>
              </a:rPr>
              <a:t>Layer freezing</a:t>
            </a:r>
            <a:endParaRPr lang="en-US" sz="1800" i="0" dirty="0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 dirty="0"/>
              <a:t>Early stopping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endParaRPr lang="en-US" sz="1800"/>
          </a:p>
          <a:p>
            <a:pPr marL="383540" indent="-383540">
              <a:buFont typeface="Arial" panose="020B0503020102020204" pitchFamily="34" charset="0"/>
              <a:buChar char="•"/>
            </a:pPr>
            <a:endParaRPr lang="de-DE" sz="1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C343B0-1AAA-C0CF-D973-FCAE39498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2122870"/>
            <a:ext cx="4770782" cy="2603978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C386DC75-CB69-C437-F49B-22A71468FCCD}"/>
              </a:ext>
            </a:extLst>
          </p:cNvPr>
          <p:cNvSpPr txBox="1"/>
          <p:nvPr/>
        </p:nvSpPr>
        <p:spPr>
          <a:xfrm>
            <a:off x="6858609" y="4726814"/>
            <a:ext cx="47638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>
                <a:solidFill>
                  <a:srgbClr val="EFEDE3"/>
                </a:solidFill>
                <a:ea typeface="+mn-lt"/>
                <a:cs typeface="+mn-lt"/>
              </a:rPr>
              <a:t>Figure 7. Comparison of </a:t>
            </a:r>
            <a:r>
              <a:rPr lang="en-US" sz="1600" i="1" err="1">
                <a:solidFill>
                  <a:srgbClr val="EFEDE3"/>
                </a:solidFill>
                <a:ea typeface="+mn-lt"/>
                <a:cs typeface="+mn-lt"/>
              </a:rPr>
              <a:t>IoU</a:t>
            </a:r>
            <a:r>
              <a:rPr lang="en-US" sz="1600" i="1">
                <a:solidFill>
                  <a:srgbClr val="EFEDE3"/>
                </a:solidFill>
                <a:ea typeface="+mn-lt"/>
                <a:cs typeface="+mn-lt"/>
              </a:rPr>
              <a:t> and Dice Coefficient (</a:t>
            </a:r>
            <a:r>
              <a:rPr lang="en-US" sz="1600" i="1" err="1">
                <a:solidFill>
                  <a:srgbClr val="EFEDE3"/>
                </a:solidFill>
                <a:ea typeface="+mn-lt"/>
                <a:cs typeface="+mn-lt"/>
              </a:rPr>
              <a:t>Fakecan</a:t>
            </a:r>
            <a:r>
              <a:rPr lang="en-US" sz="1600" i="1">
                <a:solidFill>
                  <a:srgbClr val="EFEDE3"/>
                </a:solidFill>
                <a:ea typeface="+mn-lt"/>
                <a:cs typeface="+mn-lt"/>
              </a:rPr>
              <a:t>, 2023) </a:t>
            </a:r>
            <a:endParaRPr lang="en-US" sz="1600">
              <a:solidFill>
                <a:srgbClr val="EFED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296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CH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de-CH"/>
            </a:p>
          </p:txBody>
        </p:sp>
      </p:grpSp>
      <p:pic>
        <p:nvPicPr>
          <p:cNvPr id="24" name="Picture 4" descr="Black pen against a sheet with shaded numbers">
            <a:extLst>
              <a:ext uri="{FF2B5EF4-FFF2-40B4-BE49-F238E27FC236}">
                <a16:creationId xmlns:a16="http://schemas.microsoft.com/office/drawing/2014/main" id="{35CB42D9-6C11-651B-0396-525BF1C334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12" r="-2" b="-2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25" name="Rectangle 12">
            <a:extLst>
              <a:ext uri="{FF2B5EF4-FFF2-40B4-BE49-F238E27FC236}">
                <a16:creationId xmlns:a16="http://schemas.microsoft.com/office/drawing/2014/main" id="{F33867FC-EB8E-4B00-B7D5-7967D9DF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D13248-0A04-1A46-F0BA-9D44B514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431146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A518D8-0B4F-D332-6434-7E1E2DE1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786864"/>
          </a:xfrm>
        </p:spPr>
        <p:txBody>
          <a:bodyPr>
            <a:normAutofit/>
          </a:bodyPr>
          <a:lstStyle/>
          <a:p>
            <a:r>
              <a:rPr lang="de-DE"/>
              <a:t>BASE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C524EF4-78C8-274B-E234-3C5CE962872A}"/>
              </a:ext>
            </a:extLst>
          </p:cNvPr>
          <p:cNvSpPr txBox="1"/>
          <p:nvPr/>
        </p:nvSpPr>
        <p:spPr>
          <a:xfrm>
            <a:off x="1150843" y="5724525"/>
            <a:ext cx="10334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de-DE">
                <a:solidFill>
                  <a:srgbClr val="EFEDE3"/>
                </a:solidFill>
              </a:rPr>
              <a:t>Model </a:t>
            </a:r>
            <a:r>
              <a:rPr lang="de-DE" err="1">
                <a:solidFill>
                  <a:srgbClr val="EFEDE3"/>
                </a:solidFill>
              </a:rPr>
              <a:t>overfits</a:t>
            </a:r>
            <a:r>
              <a:rPr lang="de-DE">
                <a:solidFill>
                  <a:srgbClr val="EFEDE3"/>
                </a:solidFill>
              </a:rPr>
              <a:t> after a </a:t>
            </a:r>
            <a:r>
              <a:rPr lang="de-DE" err="1">
                <a:solidFill>
                  <a:srgbClr val="EFEDE3"/>
                </a:solidFill>
              </a:rPr>
              <a:t>couple</a:t>
            </a:r>
            <a:r>
              <a:rPr lang="de-DE">
                <a:solidFill>
                  <a:srgbClr val="EFEDE3"/>
                </a:solidFill>
              </a:rPr>
              <a:t> </a:t>
            </a:r>
            <a:r>
              <a:rPr lang="de-DE" err="1">
                <a:solidFill>
                  <a:srgbClr val="EFEDE3"/>
                </a:solidFill>
              </a:rPr>
              <a:t>of</a:t>
            </a:r>
            <a:r>
              <a:rPr lang="de-DE">
                <a:solidFill>
                  <a:srgbClr val="EFEDE3"/>
                </a:solidFill>
              </a:rPr>
              <a:t> </a:t>
            </a:r>
            <a:r>
              <a:rPr lang="de-DE" err="1">
                <a:solidFill>
                  <a:srgbClr val="EFEDE3"/>
                </a:solidFill>
              </a:rPr>
              <a:t>epochs</a:t>
            </a:r>
            <a:endParaRPr lang="de-DE">
              <a:solidFill>
                <a:srgbClr val="EFEDE3"/>
              </a:solidFill>
            </a:endParaRPr>
          </a:p>
        </p:txBody>
      </p:sp>
      <p:pic>
        <p:nvPicPr>
          <p:cNvPr id="4" name="Grafik 3" descr="Ein Bild, das Text, Screenshot, Karte, Diagramm enthält.&#10;&#10;Beschreibung automatisch generiert.">
            <a:extLst>
              <a:ext uri="{FF2B5EF4-FFF2-40B4-BE49-F238E27FC236}">
                <a16:creationId xmlns:a16="http://schemas.microsoft.com/office/drawing/2014/main" id="{51F82CD9-1943-80A5-16F6-38247B504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113793"/>
            <a:ext cx="10506635" cy="3060720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F6F3E1E1-29B3-56F3-1599-1B2A711F2D56}"/>
              </a:ext>
            </a:extLst>
          </p:cNvPr>
          <p:cNvSpPr txBox="1"/>
          <p:nvPr/>
        </p:nvSpPr>
        <p:spPr>
          <a:xfrm>
            <a:off x="3876459" y="5167512"/>
            <a:ext cx="487638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rgbClr val="EFEDE3"/>
                </a:solidFill>
              </a:rPr>
              <a:t>Figure 8. Training using default ResNet50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05177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A70630F-02EB-1D60-DB72-1ABBBB37C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381" y="519307"/>
            <a:ext cx="4062763" cy="81063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de-CH" sz="3600">
                <a:solidFill>
                  <a:srgbClr val="EFEDE3"/>
                </a:solidFill>
              </a:rPr>
              <a:t>PARAMETER TUNING</a:t>
            </a:r>
            <a:endParaRPr lang="de-DE" sz="3600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A6C8D0AA-B45B-B518-1985-CA53FC560645}"/>
              </a:ext>
            </a:extLst>
          </p:cNvPr>
          <p:cNvSpPr txBox="1">
            <a:spLocks/>
          </p:cNvSpPr>
          <p:nvPr/>
        </p:nvSpPr>
        <p:spPr>
          <a:xfrm>
            <a:off x="683879" y="1228165"/>
            <a:ext cx="4200525" cy="1641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>
              <a:buFont typeface="Arial" panose="020B0503020102020204" pitchFamily="34" charset="0"/>
              <a:buChar char="•"/>
            </a:pPr>
            <a:r>
              <a:rPr lang="de-DE" sz="1800" err="1">
                <a:solidFill>
                  <a:schemeClr val="bg2"/>
                </a:solidFill>
              </a:rPr>
              <a:t>Optimizing</a:t>
            </a:r>
            <a:r>
              <a:rPr lang="de-DE" sz="1800">
                <a:solidFill>
                  <a:schemeClr val="bg2"/>
                </a:solidFill>
              </a:rPr>
              <a:t> </a:t>
            </a:r>
            <a:r>
              <a:rPr lang="de-DE" sz="1800" err="1">
                <a:solidFill>
                  <a:schemeClr val="bg2"/>
                </a:solidFill>
              </a:rPr>
              <a:t>the</a:t>
            </a:r>
            <a:r>
              <a:rPr lang="de-DE" sz="1800">
                <a:solidFill>
                  <a:schemeClr val="bg2"/>
                </a:solidFill>
              </a:rPr>
              <a:t> </a:t>
            </a:r>
            <a:r>
              <a:rPr lang="de-DE" sz="1800" err="1">
                <a:solidFill>
                  <a:schemeClr val="bg2"/>
                </a:solidFill>
              </a:rPr>
              <a:t>following</a:t>
            </a:r>
            <a:r>
              <a:rPr lang="de-DE" sz="1800">
                <a:solidFill>
                  <a:schemeClr val="bg2"/>
                </a:solidFill>
              </a:rPr>
              <a:t> </a:t>
            </a:r>
            <a:r>
              <a:rPr lang="de-DE" sz="1800" err="1">
                <a:solidFill>
                  <a:schemeClr val="bg2"/>
                </a:solidFill>
              </a:rPr>
              <a:t>Params</a:t>
            </a:r>
            <a:r>
              <a:rPr lang="de-DE" sz="1800">
                <a:solidFill>
                  <a:schemeClr val="bg2"/>
                </a:solidFill>
              </a:rPr>
              <a:t>:</a:t>
            </a:r>
            <a:endParaRPr lang="de-DE">
              <a:solidFill>
                <a:schemeClr val="bg2"/>
              </a:solidFill>
            </a:endParaRP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de-DE" sz="1800" i="0">
                <a:solidFill>
                  <a:schemeClr val="bg2"/>
                </a:solidFill>
              </a:rPr>
              <a:t>Dropout</a:t>
            </a: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de-DE" sz="1800" i="0" err="1">
                <a:solidFill>
                  <a:schemeClr val="bg2"/>
                </a:solidFill>
              </a:rPr>
              <a:t>Regularization</a:t>
            </a:r>
            <a:r>
              <a:rPr lang="de-DE" sz="1800" i="0">
                <a:solidFill>
                  <a:schemeClr val="bg2"/>
                </a:solidFill>
              </a:rPr>
              <a:t> (L2)</a:t>
            </a: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de-DE" sz="1800" i="0">
                <a:solidFill>
                  <a:schemeClr val="bg2"/>
                </a:solidFill>
              </a:rPr>
              <a:t>Learning rate</a:t>
            </a:r>
          </a:p>
          <a:p>
            <a:pPr lvl="1" indent="-383540">
              <a:buFont typeface="Arial" panose="020B0503020102020204" pitchFamily="34" charset="0"/>
              <a:buChar char="•"/>
            </a:pPr>
            <a:endParaRPr lang="de-DE" sz="1800" i="0">
              <a:solidFill>
                <a:srgbClr val="EFEDE3"/>
              </a:solidFill>
            </a:endParaRPr>
          </a:p>
        </p:txBody>
      </p:sp>
      <p:pic>
        <p:nvPicPr>
          <p:cNvPr id="14" name="Grafik 13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4BF04BDF-DEF8-3B01-5F81-B0456AFBA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001" y="1242395"/>
            <a:ext cx="6521728" cy="3898224"/>
          </a:xfrm>
          <a:prstGeom prst="rect">
            <a:avLst/>
          </a:prstGeom>
        </p:spPr>
      </p:pic>
      <p:sp>
        <p:nvSpPr>
          <p:cNvPr id="16" name="TextBox 12">
            <a:extLst>
              <a:ext uri="{FF2B5EF4-FFF2-40B4-BE49-F238E27FC236}">
                <a16:creationId xmlns:a16="http://schemas.microsoft.com/office/drawing/2014/main" id="{F7C1ED96-2174-1DF5-7B46-17602427CF58}"/>
              </a:ext>
            </a:extLst>
          </p:cNvPr>
          <p:cNvSpPr txBox="1"/>
          <p:nvPr/>
        </p:nvSpPr>
        <p:spPr>
          <a:xfrm>
            <a:off x="6156631" y="5135993"/>
            <a:ext cx="397991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>
                <a:solidFill>
                  <a:schemeClr val="bg2"/>
                </a:solidFill>
              </a:rPr>
              <a:t>Figure 9. </a:t>
            </a:r>
            <a:r>
              <a:rPr lang="en-US" sz="1600" i="1" err="1">
                <a:solidFill>
                  <a:schemeClr val="bg2"/>
                </a:solidFill>
              </a:rPr>
              <a:t>Tensorboard</a:t>
            </a:r>
            <a:r>
              <a:rPr lang="en-US" sz="1600" i="1">
                <a:solidFill>
                  <a:schemeClr val="bg2"/>
                </a:solidFill>
              </a:rPr>
              <a:t> tuning overview</a:t>
            </a: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4C5A05C6-CE48-4050-0050-A75A540A7F33}"/>
              </a:ext>
            </a:extLst>
          </p:cNvPr>
          <p:cNvSpPr txBox="1"/>
          <p:nvPr/>
        </p:nvSpPr>
        <p:spPr>
          <a:xfrm>
            <a:off x="725365" y="5134281"/>
            <a:ext cx="397991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bg2"/>
                </a:solidFill>
              </a:rPr>
              <a:t>Table 1. Optimal parameters for final model 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9E1D5A7B-EAF2-F5B6-AAB5-D9BCCEB73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72773"/>
              </p:ext>
            </p:extLst>
          </p:nvPr>
        </p:nvGraphicFramePr>
        <p:xfrm>
          <a:off x="792480" y="3628862"/>
          <a:ext cx="3722901" cy="1504404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318657">
                  <a:extLst>
                    <a:ext uri="{9D8B030D-6E8A-4147-A177-3AD203B41FA5}">
                      <a16:colId xmlns:a16="http://schemas.microsoft.com/office/drawing/2014/main" val="1191820795"/>
                    </a:ext>
                  </a:extLst>
                </a:gridCol>
                <a:gridCol w="1404244">
                  <a:extLst>
                    <a:ext uri="{9D8B030D-6E8A-4147-A177-3AD203B41FA5}">
                      <a16:colId xmlns:a16="http://schemas.microsoft.com/office/drawing/2014/main" val="2675685428"/>
                    </a:ext>
                  </a:extLst>
                </a:gridCol>
              </a:tblGrid>
              <a:tr h="391885">
                <a:tc>
                  <a:txBody>
                    <a:bodyPr/>
                    <a:lstStyle/>
                    <a:p>
                      <a:r>
                        <a:rPr lang="de-DE"/>
                        <a:t>Parameter</a:t>
                      </a:r>
                    </a:p>
                  </a:txBody>
                  <a:tcPr>
                    <a:solidFill>
                      <a:srgbClr val="36B33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/>
                        <a:t>Value</a:t>
                      </a:r>
                    </a:p>
                  </a:txBody>
                  <a:tcPr>
                    <a:solidFill>
                      <a:srgbClr val="36B3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73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99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err="1"/>
                        <a:t>Regularization</a:t>
                      </a:r>
                      <a:r>
                        <a:rPr lang="de-DE"/>
                        <a:t> (L2)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/>
                        <a:t>2.3e-5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485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1"/>
                        <a:t>2.2e-4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938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381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A70630F-02EB-1D60-DB72-1ABBBB37C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495" y="628164"/>
            <a:ext cx="4062763" cy="8106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de-CH" sz="2800" b="1" err="1">
                <a:solidFill>
                  <a:srgbClr val="EFEDE3"/>
                </a:solidFill>
              </a:rPr>
              <a:t>Good</a:t>
            </a:r>
            <a:r>
              <a:rPr lang="de-CH" sz="2800" b="1">
                <a:solidFill>
                  <a:srgbClr val="EFEDE3"/>
                </a:solidFill>
              </a:rPr>
              <a:t> </a:t>
            </a:r>
            <a:r>
              <a:rPr lang="de-CH" sz="2800" b="1" err="1">
                <a:solidFill>
                  <a:srgbClr val="EFEDE3"/>
                </a:solidFill>
              </a:rPr>
              <a:t>Predictions</a:t>
            </a:r>
            <a:endParaRPr lang="de-DE" err="1"/>
          </a:p>
        </p:txBody>
      </p:sp>
      <p:sp>
        <p:nvSpPr>
          <p:cNvPr id="41" name="Inhaltsplatzhalter 6">
            <a:extLst>
              <a:ext uri="{FF2B5EF4-FFF2-40B4-BE49-F238E27FC236}">
                <a16:creationId xmlns:a16="http://schemas.microsoft.com/office/drawing/2014/main" id="{01BAFE07-A493-2B99-5334-969663739050}"/>
              </a:ext>
            </a:extLst>
          </p:cNvPr>
          <p:cNvSpPr txBox="1">
            <a:spLocks/>
          </p:cNvSpPr>
          <p:nvPr/>
        </p:nvSpPr>
        <p:spPr>
          <a:xfrm>
            <a:off x="7127718" y="629816"/>
            <a:ext cx="4265009" cy="1085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CH" sz="2800" b="1">
                <a:solidFill>
                  <a:srgbClr val="EFEDE3"/>
                </a:solidFill>
              </a:rPr>
              <a:t>Potential </a:t>
            </a:r>
            <a:r>
              <a:rPr lang="de-CH" sz="2800" b="1" err="1">
                <a:solidFill>
                  <a:srgbClr val="EFEDE3"/>
                </a:solidFill>
              </a:rPr>
              <a:t>for</a:t>
            </a:r>
            <a:r>
              <a:rPr lang="de-CH" sz="2800" b="1">
                <a:solidFill>
                  <a:srgbClr val="EFEDE3"/>
                </a:solidFill>
              </a:rPr>
              <a:t> </a:t>
            </a:r>
            <a:r>
              <a:rPr lang="de-CH" sz="2800" b="1" err="1">
                <a:solidFill>
                  <a:srgbClr val="EFEDE3"/>
                </a:solidFill>
              </a:rPr>
              <a:t>Improvement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24911685-40FF-E11F-A575-163C689636E7}"/>
              </a:ext>
            </a:extLst>
          </p:cNvPr>
          <p:cNvCxnSpPr>
            <a:cxnSpLocks/>
          </p:cNvCxnSpPr>
          <p:nvPr/>
        </p:nvCxnSpPr>
        <p:spPr>
          <a:xfrm>
            <a:off x="5940911" y="520959"/>
            <a:ext cx="0" cy="5166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nhaltsplatzhalter 6">
            <a:extLst>
              <a:ext uri="{FF2B5EF4-FFF2-40B4-BE49-F238E27FC236}">
                <a16:creationId xmlns:a16="http://schemas.microsoft.com/office/drawing/2014/main" id="{3EB1C3CF-AB67-36CE-4DB7-150774EC1200}"/>
              </a:ext>
            </a:extLst>
          </p:cNvPr>
          <p:cNvSpPr txBox="1">
            <a:spLocks/>
          </p:cNvSpPr>
          <p:nvPr/>
        </p:nvSpPr>
        <p:spPr>
          <a:xfrm>
            <a:off x="9418357" y="2022629"/>
            <a:ext cx="2552314" cy="1085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>
              <a:buFont typeface="Arial" panose="020B0503020102020204" pitchFamily="34" charset="0"/>
              <a:buChar char="•"/>
            </a:pPr>
            <a:r>
              <a:rPr lang="de-CH" sz="1800" err="1">
                <a:solidFill>
                  <a:srgbClr val="EFEDE3"/>
                </a:solidFill>
              </a:rPr>
              <a:t>Wrong</a:t>
            </a:r>
            <a:r>
              <a:rPr lang="de-CH" sz="1800">
                <a:solidFill>
                  <a:srgbClr val="EFEDE3"/>
                </a:solidFill>
              </a:rPr>
              <a:t> </a:t>
            </a:r>
            <a:r>
              <a:rPr lang="de-CH" sz="1800" err="1">
                <a:solidFill>
                  <a:srgbClr val="EFEDE3"/>
                </a:solidFill>
              </a:rPr>
              <a:t>predictions</a:t>
            </a:r>
            <a:r>
              <a:rPr lang="de-CH" sz="1800">
                <a:solidFill>
                  <a:srgbClr val="EFEDE3"/>
                </a:solidFill>
              </a:rPr>
              <a:t> </a:t>
            </a:r>
            <a:r>
              <a:rPr lang="de-CH" sz="1800" err="1">
                <a:solidFill>
                  <a:srgbClr val="EFEDE3"/>
                </a:solidFill>
              </a:rPr>
              <a:t>around</a:t>
            </a:r>
            <a:r>
              <a:rPr lang="de-CH" sz="1800">
                <a:solidFill>
                  <a:srgbClr val="EFEDE3"/>
                </a:solidFill>
              </a:rPr>
              <a:t> </a:t>
            </a:r>
            <a:r>
              <a:rPr lang="de-CH" sz="1800" err="1">
                <a:solidFill>
                  <a:srgbClr val="EFEDE3"/>
                </a:solidFill>
              </a:rPr>
              <a:t>the</a:t>
            </a:r>
            <a:r>
              <a:rPr lang="de-CH" sz="1800">
                <a:solidFill>
                  <a:srgbClr val="EFEDE3"/>
                </a:solidFill>
              </a:rPr>
              <a:t> </a:t>
            </a:r>
            <a:r>
              <a:rPr lang="de-CH" sz="1800" err="1">
                <a:solidFill>
                  <a:srgbClr val="EFEDE3"/>
                </a:solidFill>
              </a:rPr>
              <a:t>eyes</a:t>
            </a:r>
            <a:r>
              <a:rPr lang="de-CH" sz="1800">
                <a:solidFill>
                  <a:srgbClr val="EFEDE3"/>
                </a:solidFill>
              </a:rPr>
              <a:t> and </a:t>
            </a:r>
            <a:r>
              <a:rPr lang="de-CH" sz="1800" err="1">
                <a:solidFill>
                  <a:srgbClr val="EFEDE3"/>
                </a:solidFill>
              </a:rPr>
              <a:t>the</a:t>
            </a:r>
            <a:r>
              <a:rPr lang="de-CH" sz="1800">
                <a:solidFill>
                  <a:srgbClr val="EFEDE3"/>
                </a:solidFill>
              </a:rPr>
              <a:t> </a:t>
            </a:r>
            <a:r>
              <a:rPr lang="de-CH" sz="1800" err="1">
                <a:solidFill>
                  <a:srgbClr val="EFEDE3"/>
                </a:solidFill>
              </a:rPr>
              <a:t>ventricles</a:t>
            </a:r>
            <a:endParaRPr lang="de-DE" sz="1800"/>
          </a:p>
          <a:p>
            <a:pPr marL="383540" indent="-383540" algn="ctr">
              <a:buFont typeface="Arial" panose="020B0503020102020204" pitchFamily="34" charset="0"/>
              <a:buChar char="•"/>
            </a:pPr>
            <a:endParaRPr lang="de-CH" sz="1800">
              <a:solidFill>
                <a:srgbClr val="EFEDE3"/>
              </a:solidFill>
            </a:endParaRPr>
          </a:p>
        </p:txBody>
      </p:sp>
      <p:pic>
        <p:nvPicPr>
          <p:cNvPr id="2" name="Grafik 1" descr="Ein Bild, das Screenshot, Kreis, Kunst enthält.&#10;&#10;Beschreibung automatisch generiert.">
            <a:extLst>
              <a:ext uri="{FF2B5EF4-FFF2-40B4-BE49-F238E27FC236}">
                <a16:creationId xmlns:a16="http://schemas.microsoft.com/office/drawing/2014/main" id="{C2D3FE32-109A-30B9-A0D4-1A36F0A1F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420" y="1623333"/>
            <a:ext cx="1986643" cy="1890033"/>
          </a:xfrm>
          <a:prstGeom prst="rect">
            <a:avLst/>
          </a:prstGeom>
        </p:spPr>
      </p:pic>
      <p:pic>
        <p:nvPicPr>
          <p:cNvPr id="6" name="Grafik 5" descr="Ein Bild, das Uhr, Kreis, Screenshot enthält.&#10;&#10;Beschreibung automatisch generiert.">
            <a:extLst>
              <a:ext uri="{FF2B5EF4-FFF2-40B4-BE49-F238E27FC236}">
                <a16:creationId xmlns:a16="http://schemas.microsoft.com/office/drawing/2014/main" id="{DAF2B0A4-B0E7-F17A-D402-1846C6A2D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154" y="1623332"/>
            <a:ext cx="2084614" cy="190091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488C559-146A-4F5F-F825-A541AD31D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154" y="3571195"/>
            <a:ext cx="2084614" cy="190091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7A09875-D44A-81C0-26BA-E4D6DF32E3FA}"/>
              </a:ext>
            </a:extLst>
          </p:cNvPr>
          <p:cNvSpPr txBox="1"/>
          <p:nvPr/>
        </p:nvSpPr>
        <p:spPr>
          <a:xfrm>
            <a:off x="367392" y="5280932"/>
            <a:ext cx="2865665" cy="12880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de-DE" err="1">
                <a:solidFill>
                  <a:srgbClr val="FF0000"/>
                </a:solidFill>
              </a:rPr>
              <a:t>Lesion</a:t>
            </a:r>
            <a:r>
              <a:rPr lang="de-DE">
                <a:solidFill>
                  <a:srgbClr val="FF0000"/>
                </a:solidFill>
              </a:rPr>
              <a:t> </a:t>
            </a:r>
            <a:r>
              <a:rPr lang="de-DE" err="1">
                <a:solidFill>
                  <a:srgbClr val="FF0000"/>
                </a:solidFill>
              </a:rPr>
              <a:t>Mask</a:t>
            </a:r>
            <a:r>
              <a:rPr lang="de-DE">
                <a:solidFill>
                  <a:srgbClr val="FF0000"/>
                </a:solidFill>
              </a:rPr>
              <a:t> </a:t>
            </a:r>
            <a:endParaRPr lang="de-DE"/>
          </a:p>
          <a:p>
            <a:pPr>
              <a:lnSpc>
                <a:spcPct val="150000"/>
              </a:lnSpc>
            </a:pPr>
            <a:r>
              <a:rPr lang="de-DE" err="1">
                <a:solidFill>
                  <a:srgbClr val="0070C0"/>
                </a:solidFill>
              </a:rPr>
              <a:t>Predicted</a:t>
            </a:r>
            <a:r>
              <a:rPr lang="de-DE">
                <a:solidFill>
                  <a:srgbClr val="0070C0"/>
                </a:solidFill>
              </a:rPr>
              <a:t> </a:t>
            </a:r>
            <a:r>
              <a:rPr lang="de-DE" err="1">
                <a:solidFill>
                  <a:srgbClr val="0070C0"/>
                </a:solidFill>
              </a:rPr>
              <a:t>Lesion</a:t>
            </a:r>
            <a:r>
              <a:rPr lang="de-DE">
                <a:solidFill>
                  <a:srgbClr val="FF0000"/>
                </a:solidFill>
              </a:rPr>
              <a:t> </a:t>
            </a:r>
            <a:endParaRPr lang="de-DE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de-DE" err="1">
                <a:solidFill>
                  <a:srgbClr val="FFFF00"/>
                </a:solidFill>
              </a:rPr>
              <a:t>Overlap</a:t>
            </a:r>
            <a:r>
              <a:rPr lang="de-DE">
                <a:solidFill>
                  <a:srgbClr val="FFFF00"/>
                </a:solidFill>
              </a:rPr>
              <a:t> (</a:t>
            </a:r>
            <a:r>
              <a:rPr lang="de-DE" err="1">
                <a:solidFill>
                  <a:srgbClr val="FFFF00"/>
                </a:solidFill>
              </a:rPr>
              <a:t>correct</a:t>
            </a:r>
            <a:r>
              <a:rPr lang="de-DE">
                <a:solidFill>
                  <a:srgbClr val="FFFF00"/>
                </a:solidFill>
              </a:rPr>
              <a:t> </a:t>
            </a:r>
            <a:r>
              <a:rPr lang="de-DE" err="1">
                <a:solidFill>
                  <a:srgbClr val="FFFF00"/>
                </a:solidFill>
              </a:rPr>
              <a:t>prediction</a:t>
            </a:r>
            <a:r>
              <a:rPr lang="de-DE">
                <a:solidFill>
                  <a:srgbClr val="FFFF00"/>
                </a:solidFill>
              </a:rPr>
              <a:t>)</a:t>
            </a:r>
            <a:endParaRPr lang="de-DE"/>
          </a:p>
        </p:txBody>
      </p:sp>
      <p:pic>
        <p:nvPicPr>
          <p:cNvPr id="5" name="Grafik 4" descr="Ein Bild, das Kreis, Screenshot, Kunst, Farbigkeit enthält.&#10;&#10;Beschreibung automatisch generiert.">
            <a:extLst>
              <a:ext uri="{FF2B5EF4-FFF2-40B4-BE49-F238E27FC236}">
                <a16:creationId xmlns:a16="http://schemas.microsoft.com/office/drawing/2014/main" id="{3A17DEF0-9837-9BE8-18B2-7B63570A21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2259" y="3568954"/>
            <a:ext cx="1996646" cy="189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62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A518D8-0B4F-D332-6434-7E1E2DE1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7893300" cy="4539714"/>
          </a:xfrm>
        </p:spPr>
        <p:txBody>
          <a:bodyPr>
            <a:normAutofit/>
          </a:bodyPr>
          <a:lstStyle/>
          <a:p>
            <a:r>
              <a:rPr lang="de-DE"/>
              <a:t>MODEL PERFORMANCE COMPARISON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F11454EE-7074-035A-FE3B-E7ED8878E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227754"/>
              </p:ext>
            </p:extLst>
          </p:nvPr>
        </p:nvGraphicFramePr>
        <p:xfrm>
          <a:off x="1407459" y="2967318"/>
          <a:ext cx="6834806" cy="2123436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4984376">
                  <a:extLst>
                    <a:ext uri="{9D8B030D-6E8A-4147-A177-3AD203B41FA5}">
                      <a16:colId xmlns:a16="http://schemas.microsoft.com/office/drawing/2014/main" val="337653983"/>
                    </a:ext>
                  </a:extLst>
                </a:gridCol>
                <a:gridCol w="1850430">
                  <a:extLst>
                    <a:ext uri="{9D8B030D-6E8A-4147-A177-3AD203B41FA5}">
                      <a16:colId xmlns:a16="http://schemas.microsoft.com/office/drawing/2014/main" val="3806753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Model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Dice </a:t>
                      </a:r>
                      <a:r>
                        <a:rPr lang="de-DE" err="1"/>
                        <a:t>Coefficient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26901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err="1"/>
                        <a:t>DeepScan</a:t>
                      </a:r>
                      <a:r>
                        <a:rPr lang="de-DE"/>
                        <a:t> (McKinley et al., 2020)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28473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CLAIMS (La Rosa et al., 2022)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49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u="none" strike="noStrike" noProof="0"/>
                        <a:t>Segmentation </a:t>
                      </a:r>
                      <a:r>
                        <a:rPr lang="de-DE" sz="1800" u="none" strike="noStrike" noProof="0" err="1"/>
                        <a:t>of</a:t>
                      </a:r>
                      <a:r>
                        <a:rPr lang="de-DE" sz="1800" u="none" strike="noStrike" noProof="0"/>
                        <a:t> multiple </a:t>
                      </a:r>
                      <a:r>
                        <a:rPr lang="de-DE" sz="1800" u="none" strike="noStrike" noProof="0" err="1"/>
                        <a:t>sclerosis</a:t>
                      </a:r>
                      <a:r>
                        <a:rPr lang="de-DE" sz="1800" u="none" strike="noStrike" noProof="0"/>
                        <a:t> </a:t>
                      </a:r>
                      <a:r>
                        <a:rPr lang="de-DE" sz="1800" u="none" strike="noStrike" noProof="0" err="1"/>
                        <a:t>lesions</a:t>
                      </a:r>
                      <a:r>
                        <a:rPr lang="de-DE" sz="1800" u="none" strike="noStrike" noProof="0"/>
                        <a:t> </a:t>
                      </a:r>
                      <a:r>
                        <a:rPr lang="de-DE" sz="1800" u="none" strike="noStrike" noProof="0" err="1"/>
                        <a:t>using</a:t>
                      </a:r>
                      <a:r>
                        <a:rPr lang="de-DE" sz="1800" u="none" strike="noStrike" noProof="0"/>
                        <a:t> </a:t>
                      </a:r>
                      <a:r>
                        <a:rPr lang="de-DE" sz="1800" u="none" strike="noStrike" noProof="0" err="1"/>
                        <a:t>deep</a:t>
                      </a:r>
                      <a:r>
                        <a:rPr lang="de-DE" sz="1800" u="none" strike="noStrike" noProof="0"/>
                        <a:t> </a:t>
                      </a:r>
                      <a:r>
                        <a:rPr lang="de-DE" sz="1800" u="none" strike="noStrike" noProof="0" err="1"/>
                        <a:t>neural</a:t>
                      </a:r>
                      <a:r>
                        <a:rPr lang="de-DE" sz="1800" u="none" strike="noStrike" noProof="0"/>
                        <a:t> </a:t>
                      </a:r>
                      <a:r>
                        <a:rPr lang="de-DE" sz="1800" u="none" strike="noStrike" noProof="0" err="1"/>
                        <a:t>networks</a:t>
                      </a:r>
                      <a:r>
                        <a:rPr lang="de-DE" sz="1800" u="none" strike="noStrike" noProof="0"/>
                        <a:t> </a:t>
                      </a:r>
                      <a:r>
                        <a:rPr lang="de-DE" sz="1800"/>
                        <a:t> (</a:t>
                      </a:r>
                      <a:r>
                        <a:rPr lang="de-DE" sz="1800" err="1"/>
                        <a:t>Sasko</a:t>
                      </a:r>
                      <a:r>
                        <a:rPr lang="de-DE" sz="1800"/>
                        <a:t>, 2021)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9653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b="1"/>
                        <a:t>Best </a:t>
                      </a:r>
                      <a:r>
                        <a:rPr lang="de-DE" b="1" err="1"/>
                        <a:t>model</a:t>
                      </a:r>
                      <a:r>
                        <a:rPr lang="de-DE" b="1"/>
                        <a:t> </a:t>
                      </a:r>
                      <a:r>
                        <a:rPr lang="de-DE" b="1" err="1"/>
                        <a:t>from</a:t>
                      </a:r>
                      <a:r>
                        <a:rPr lang="de-DE" b="1"/>
                        <a:t> </a:t>
                      </a:r>
                      <a:r>
                        <a:rPr lang="de-DE" b="1" err="1"/>
                        <a:t>our</a:t>
                      </a:r>
                      <a:r>
                        <a:rPr lang="de-DE" b="1"/>
                        <a:t> </a:t>
                      </a:r>
                      <a:r>
                        <a:rPr lang="de-DE" b="1" err="1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b="1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84902"/>
                  </a:ext>
                </a:extLst>
              </a:tr>
            </a:tbl>
          </a:graphicData>
        </a:graphic>
      </p:graphicFrame>
      <p:sp>
        <p:nvSpPr>
          <p:cNvPr id="4" name="TextBox 12">
            <a:extLst>
              <a:ext uri="{FF2B5EF4-FFF2-40B4-BE49-F238E27FC236}">
                <a16:creationId xmlns:a16="http://schemas.microsoft.com/office/drawing/2014/main" id="{407AC63F-02E0-6A36-0BD2-C6162EB07CEE}"/>
              </a:ext>
            </a:extLst>
          </p:cNvPr>
          <p:cNvSpPr txBox="1"/>
          <p:nvPr/>
        </p:nvSpPr>
        <p:spPr>
          <a:xfrm>
            <a:off x="2839115" y="5093874"/>
            <a:ext cx="397991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>
                <a:solidFill>
                  <a:srgbClr val="EFEDE3"/>
                </a:solidFill>
              </a:rPr>
              <a:t>Table 2. DSC study comparison</a:t>
            </a:r>
          </a:p>
        </p:txBody>
      </p:sp>
    </p:spTree>
    <p:extLst>
      <p:ext uri="{BB962C8B-B14F-4D97-AF65-F5344CB8AC3E}">
        <p14:creationId xmlns:p14="http://schemas.microsoft.com/office/powerpoint/2010/main" val="3457602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405B7D7E-B99A-CF5F-0E97-BE19E5D695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14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F1A96B9-F717-4812-9DB0-C99D99462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60" y="1137137"/>
            <a:ext cx="9867482" cy="457032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226038F9-8CE0-4A41-9EF0-3A27023DE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BB5C5996-5C1E-4768-90AE-87BED835C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42E53B-79E7-8FB8-E33E-4E148659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0713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2B39C6-3F93-151D-E5C9-020D7555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de-DE" cap="all"/>
              <a:t>Agenda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4AF7AA-87BA-EEA6-818F-014EEDF4A1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762" r="29366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CDC2B5-CBD8-C7A4-A542-CE5B28FDB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buFont typeface="Arial" panose="020B0503020102020204" pitchFamily="34" charset="0"/>
              <a:buChar char="•"/>
            </a:pPr>
            <a:r>
              <a:rPr lang="de-DE" err="1">
                <a:ea typeface="+mn-lt"/>
                <a:cs typeface="+mn-lt"/>
              </a:rPr>
              <a:t>Introduction</a:t>
            </a:r>
            <a:endParaRPr lang="de-DE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de-DE" err="1">
                <a:ea typeface="+mn-lt"/>
                <a:cs typeface="+mn-lt"/>
              </a:rPr>
              <a:t>Objective</a:t>
            </a:r>
            <a:endParaRPr lang="de-DE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de-DE">
                <a:ea typeface="+mn-lt"/>
                <a:cs typeface="+mn-lt"/>
              </a:rPr>
              <a:t>Dataset</a:t>
            </a:r>
            <a:endParaRPr lang="de-DE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de-DE" err="1">
                <a:ea typeface="+mn-lt"/>
                <a:cs typeface="+mn-lt"/>
              </a:rPr>
              <a:t>Methodology</a:t>
            </a:r>
            <a:endParaRPr lang="de-DE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de-DE">
                <a:ea typeface="+mn-lt"/>
                <a:cs typeface="+mn-lt"/>
              </a:rPr>
              <a:t>Evaluation</a:t>
            </a:r>
            <a:endParaRPr lang="de-DE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de-DE" err="1">
                <a:ea typeface="+mn-lt"/>
                <a:cs typeface="+mn-lt"/>
              </a:rPr>
              <a:t>Conclusion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997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A518D8-0B4F-D332-6434-7E1E2DE1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de-DE"/>
              <a:t>CONCLUSION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44B20DB4-8386-EC6E-21B9-C3B63C536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980" y="2470356"/>
            <a:ext cx="8214589" cy="44825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Complex MRI scan preprocessing represented a critical challenge in this project</a:t>
            </a:r>
            <a:endParaRPr lang="de-DE" sz="1800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We successfully trained a U-net model to predict MS lesions on MRI scans</a:t>
            </a:r>
            <a:endParaRPr lang="de-DE" sz="1800" i="0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/>
              <a:t>The quality as well as the quantity of MRI scans makes a big difference</a:t>
            </a: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 sz="1800" i="0"/>
              <a:t>Model tends to overfit on small amount of training data</a:t>
            </a: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 sz="1800" i="0"/>
              <a:t>Difficult to acquire a large amount of high- quality MS MRI scans</a:t>
            </a:r>
          </a:p>
          <a:p>
            <a:pPr lvl="1" indent="-383540">
              <a:buFont typeface="Arial" panose="020B0503020102020204" pitchFamily="34" charset="0"/>
              <a:buChar char="•"/>
            </a:pPr>
            <a:r>
              <a:rPr lang="en-US" sz="1800" i="0"/>
              <a:t>Large differences between scans adds another difficulty (e.g. voxel sizes, masks)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endParaRPr lang="de-DE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89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80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60" name="Picture 44" descr="Aerial view of a highway near the ocean">
            <a:extLst>
              <a:ext uri="{FF2B5EF4-FFF2-40B4-BE49-F238E27FC236}">
                <a16:creationId xmlns:a16="http://schemas.microsoft.com/office/drawing/2014/main" id="{02459520-5449-7339-0F7C-79B54F0553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51" b="19135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92" name="Rectangle 84">
            <a:extLst>
              <a:ext uri="{FF2B5EF4-FFF2-40B4-BE49-F238E27FC236}">
                <a16:creationId xmlns:a16="http://schemas.microsoft.com/office/drawing/2014/main" id="{F33867FC-EB8E-4B00-B7D5-7967D9DF1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6">
            <a:extLst>
              <a:ext uri="{FF2B5EF4-FFF2-40B4-BE49-F238E27FC236}">
                <a16:creationId xmlns:a16="http://schemas.microsoft.com/office/drawing/2014/main" id="{D69E00ED-B0F1-4570-A74E-E05D0E9A8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4" name="Freeform 6">
            <a:extLst>
              <a:ext uri="{FF2B5EF4-FFF2-40B4-BE49-F238E27FC236}">
                <a16:creationId xmlns:a16="http://schemas.microsoft.com/office/drawing/2014/main" id="{074D0BE7-DDD8-46AB-A2C1-5B7FFD921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A518D8-0B4F-D332-6434-7E1E2DE1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75346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A518D8-0B4F-D332-6434-7E1E2DE1E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559425" cy="4482564"/>
          </a:xfrm>
        </p:spPr>
        <p:txBody>
          <a:bodyPr>
            <a:normAutofit/>
          </a:bodyPr>
          <a:lstStyle/>
          <a:p>
            <a:r>
              <a:rPr lang="de-DE"/>
              <a:t>References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44B20DB4-8386-EC6E-21B9-C3B63C536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980" y="2091463"/>
            <a:ext cx="10733770" cy="3961093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383540" indent="-383540"/>
            <a:r>
              <a:rPr lang="de-CH"/>
              <a:t>Bell, D. &amp; Moore, C. (2020). Dice </a:t>
            </a:r>
            <a:r>
              <a:rPr lang="de-CH" err="1"/>
              <a:t>similarity</a:t>
            </a:r>
            <a:r>
              <a:rPr lang="de-CH"/>
              <a:t> </a:t>
            </a:r>
            <a:r>
              <a:rPr lang="de-CH" err="1"/>
              <a:t>coefficient</a:t>
            </a:r>
            <a:r>
              <a:rPr lang="de-CH"/>
              <a:t>. Radiopaedia.org. https://doi.org/10.53347/rid-75056</a:t>
            </a:r>
            <a:endParaRPr lang="de-DE"/>
          </a:p>
          <a:p>
            <a:pPr marL="383540" indent="-383540"/>
            <a:r>
              <a:rPr lang="de-CH"/>
              <a:t>Conti, A., </a:t>
            </a:r>
            <a:r>
              <a:rPr lang="de-CH" err="1"/>
              <a:t>Treaba</a:t>
            </a:r>
            <a:r>
              <a:rPr lang="de-CH"/>
              <a:t>, C. A., </a:t>
            </a:r>
            <a:r>
              <a:rPr lang="de-CH" err="1"/>
              <a:t>Mehndiratta</a:t>
            </a:r>
            <a:r>
              <a:rPr lang="de-CH"/>
              <a:t>, A., Barletta, V. T., </a:t>
            </a:r>
            <a:r>
              <a:rPr lang="de-CH" err="1"/>
              <a:t>Mainero</a:t>
            </a:r>
            <a:r>
              <a:rPr lang="de-CH"/>
              <a:t>, C., &amp; </a:t>
            </a:r>
            <a:r>
              <a:rPr lang="de-CH" err="1"/>
              <a:t>Toschi</a:t>
            </a:r>
            <a:r>
              <a:rPr lang="de-CH"/>
              <a:t>, N. (2023). An </a:t>
            </a:r>
            <a:r>
              <a:rPr lang="de-CH" err="1"/>
              <a:t>Interpretable</a:t>
            </a:r>
            <a:r>
              <a:rPr lang="de-CH"/>
              <a:t> </a:t>
            </a:r>
            <a:r>
              <a:rPr lang="de-CH" err="1"/>
              <a:t>Machine</a:t>
            </a:r>
            <a:r>
              <a:rPr lang="de-CH"/>
              <a:t> Learning Model </a:t>
            </a:r>
            <a:r>
              <a:rPr lang="de-CH" err="1"/>
              <a:t>to</a:t>
            </a:r>
            <a:r>
              <a:rPr lang="de-CH"/>
              <a:t> </a:t>
            </a:r>
            <a:r>
              <a:rPr lang="de-CH" err="1"/>
              <a:t>Predict</a:t>
            </a:r>
            <a:r>
              <a:rPr lang="de-CH"/>
              <a:t> </a:t>
            </a:r>
            <a:r>
              <a:rPr lang="de-CH" err="1"/>
              <a:t>Cortical</a:t>
            </a:r>
            <a:r>
              <a:rPr lang="de-CH"/>
              <a:t> </a:t>
            </a:r>
            <a:r>
              <a:rPr lang="de-CH" err="1"/>
              <a:t>Atrophy</a:t>
            </a:r>
            <a:r>
              <a:rPr lang="de-CH"/>
              <a:t> in Multiple </a:t>
            </a:r>
            <a:r>
              <a:rPr lang="de-CH" err="1"/>
              <a:t>Sclerosis</a:t>
            </a:r>
            <a:r>
              <a:rPr lang="de-CH"/>
              <a:t>. </a:t>
            </a:r>
            <a:r>
              <a:rPr lang="de-CH" i="1"/>
              <a:t>Brain </a:t>
            </a:r>
            <a:r>
              <a:rPr lang="de-CH" i="1" err="1"/>
              <a:t>sciences</a:t>
            </a:r>
            <a:r>
              <a:rPr lang="de-CH"/>
              <a:t>, </a:t>
            </a:r>
            <a:r>
              <a:rPr lang="de-CH" i="1"/>
              <a:t>13</a:t>
            </a:r>
            <a:r>
              <a:rPr lang="de-CH"/>
              <a:t>(2), 198. https://doi.org/10.3390/brainsci13020198</a:t>
            </a:r>
          </a:p>
          <a:p>
            <a:pPr marL="383540" indent="-383540"/>
            <a:r>
              <a:rPr lang="en-US" err="1">
                <a:ea typeface="+mn-lt"/>
                <a:cs typeface="+mn-lt"/>
              </a:rPr>
              <a:t>Fakecan</a:t>
            </a:r>
            <a:r>
              <a:rPr lang="en-US">
                <a:ea typeface="+mn-lt"/>
                <a:cs typeface="+mn-lt"/>
              </a:rPr>
              <a:t>. (2023, 3. Juli). IOU</a:t>
            </a:r>
            <a:r>
              <a:rPr lang="ko-KR" altLang="en-US">
                <a:ea typeface="+mn-lt"/>
                <a:cs typeface="+mn-lt"/>
              </a:rPr>
              <a:t>와</a:t>
            </a:r>
            <a:r>
              <a:rPr lang="en-US">
                <a:ea typeface="+mn-lt"/>
                <a:cs typeface="+mn-lt"/>
              </a:rPr>
              <a:t> dice coefficient. not bad</a:t>
            </a:r>
            <a:r>
              <a:rPr lang="ko-KR" altLang="en-US">
                <a:ea typeface="+mn-lt"/>
                <a:cs typeface="+mn-lt"/>
              </a:rPr>
              <a:t>한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개발자</a:t>
            </a:r>
            <a:r>
              <a:rPr lang="en-US" altLang="ko-KR">
                <a:ea typeface="+mn-lt"/>
                <a:cs typeface="+mn-lt"/>
              </a:rPr>
              <a:t> </a:t>
            </a:r>
            <a:r>
              <a:rPr lang="ko-KR" altLang="en-US">
                <a:ea typeface="+mn-lt"/>
                <a:cs typeface="+mn-lt"/>
              </a:rPr>
              <a:t>일기</a:t>
            </a:r>
            <a:r>
              <a:rPr lang="en-US">
                <a:ea typeface="+mn-lt"/>
                <a:cs typeface="+mn-lt"/>
              </a:rPr>
              <a:t>. https://fakecan.tistory.com/64</a:t>
            </a:r>
          </a:p>
          <a:p>
            <a:pPr marL="383540" indent="-383540"/>
            <a:r>
              <a:rPr lang="en-US">
                <a:ea typeface="+mn-lt"/>
                <a:cs typeface="+mn-lt"/>
              </a:rPr>
              <a:t>Harrison, D. M., Roy, S., Oh, J., </a:t>
            </a:r>
            <a:r>
              <a:rPr lang="en-US" err="1">
                <a:ea typeface="+mn-lt"/>
                <a:cs typeface="+mn-lt"/>
              </a:rPr>
              <a:t>Izbudak</a:t>
            </a:r>
            <a:r>
              <a:rPr lang="en-US">
                <a:ea typeface="+mn-lt"/>
                <a:cs typeface="+mn-lt"/>
              </a:rPr>
              <a:t>, I., Pham, D., Courtney, S., Caffo, B., Jones, C. K., van Zijl, P., &amp; Calabresi, P. A. (2015). Association of Cortical Lesion Burden on 7-T Magnetic Resonance Imaging With Cognition and Disability in Multiple Sclerosis. </a:t>
            </a:r>
            <a:r>
              <a:rPr lang="en-US" i="1">
                <a:ea typeface="+mn-lt"/>
                <a:cs typeface="+mn-lt"/>
              </a:rPr>
              <a:t>JAMA neurology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i="1">
                <a:ea typeface="+mn-lt"/>
                <a:cs typeface="+mn-lt"/>
              </a:rPr>
              <a:t>72</a:t>
            </a:r>
            <a:r>
              <a:rPr lang="en-US">
                <a:ea typeface="+mn-lt"/>
                <a:cs typeface="+mn-lt"/>
              </a:rPr>
              <a:t>(9), 1004–1012. https://doi.org/10.1001/jamaneurol.2015.1241</a:t>
            </a:r>
            <a:endParaRPr lang="en-US"/>
          </a:p>
          <a:p>
            <a:pPr marL="383540" indent="-383540"/>
            <a:r>
              <a:rPr lang="en-US" err="1">
                <a:ea typeface="+mn-lt"/>
                <a:cs typeface="+mn-lt"/>
              </a:rPr>
              <a:t>Hitziger</a:t>
            </a:r>
            <a:r>
              <a:rPr lang="en-US">
                <a:ea typeface="+mn-lt"/>
                <a:cs typeface="+mn-lt"/>
              </a:rPr>
              <a:t>, S., Ling, W. X., Fritz, T., </a:t>
            </a:r>
            <a:r>
              <a:rPr lang="en-US" err="1">
                <a:ea typeface="+mn-lt"/>
                <a:cs typeface="+mn-lt"/>
              </a:rPr>
              <a:t>D'Albis</a:t>
            </a:r>
            <a:r>
              <a:rPr lang="en-US">
                <a:ea typeface="+mn-lt"/>
                <a:cs typeface="+mn-lt"/>
              </a:rPr>
              <a:t>, T., Lemke, A., and Grilo, J. (2022). </a:t>
            </a:r>
            <a:r>
              <a:rPr lang="en-US" err="1">
                <a:ea typeface="+mn-lt"/>
                <a:cs typeface="+mn-lt"/>
              </a:rPr>
              <a:t>Triplanar</a:t>
            </a:r>
            <a:r>
              <a:rPr lang="en-US">
                <a:ea typeface="+mn-lt"/>
                <a:cs typeface="+mn-lt"/>
              </a:rPr>
              <a:t> u-net with lesion-wise voting for the segmentation of new lesions on longitudinal </a:t>
            </a:r>
            <a:r>
              <a:rPr lang="en-US" err="1">
                <a:ea typeface="+mn-lt"/>
                <a:cs typeface="+mn-lt"/>
              </a:rPr>
              <a:t>mri</a:t>
            </a:r>
            <a:r>
              <a:rPr lang="en-US">
                <a:ea typeface="+mn-lt"/>
                <a:cs typeface="+mn-lt"/>
              </a:rPr>
              <a:t> studies. </a:t>
            </a:r>
            <a:r>
              <a:rPr lang="en-US" i="1">
                <a:ea typeface="+mn-lt"/>
                <a:cs typeface="+mn-lt"/>
              </a:rPr>
              <a:t>Front. </a:t>
            </a:r>
            <a:r>
              <a:rPr lang="en-US" i="1" err="1">
                <a:ea typeface="+mn-lt"/>
                <a:cs typeface="+mn-lt"/>
              </a:rPr>
              <a:t>Neurosci</a:t>
            </a:r>
            <a:r>
              <a:rPr lang="en-US">
                <a:ea typeface="+mn-lt"/>
                <a:cs typeface="+mn-lt"/>
              </a:rPr>
              <a:t>. 16:964250. https://doi.org/10.3389/fnins.2022.964250</a:t>
            </a:r>
          </a:p>
          <a:p>
            <a:pPr marL="383540" indent="-383540"/>
            <a:r>
              <a:rPr lang="en-US">
                <a:ea typeface="+mn-lt"/>
                <a:cs typeface="+mn-lt"/>
              </a:rPr>
              <a:t>La Rosa, F., Beck, E. S., Maranzano, J., Todea, R. A., van </a:t>
            </a:r>
            <a:r>
              <a:rPr lang="en-US" err="1">
                <a:ea typeface="+mn-lt"/>
                <a:cs typeface="+mn-lt"/>
              </a:rPr>
              <a:t>Gelderen</a:t>
            </a:r>
            <a:r>
              <a:rPr lang="en-US">
                <a:ea typeface="+mn-lt"/>
                <a:cs typeface="+mn-lt"/>
              </a:rPr>
              <a:t>, P., de Zwart, J. A., Luciano, N. J., Duyn, J. H., Thiran, J. P., </a:t>
            </a:r>
            <a:r>
              <a:rPr lang="en-US" err="1">
                <a:ea typeface="+mn-lt"/>
                <a:cs typeface="+mn-lt"/>
              </a:rPr>
              <a:t>Granziera</a:t>
            </a:r>
            <a:r>
              <a:rPr lang="en-US">
                <a:ea typeface="+mn-lt"/>
                <a:cs typeface="+mn-lt"/>
              </a:rPr>
              <a:t>, C., Reich, D. S., Sati, P., &amp; Bach Cuadra, M. (2022). Multiple sclerosis cortical lesion detection with deep learning at ultra-high-field MRI. </a:t>
            </a:r>
            <a:r>
              <a:rPr lang="en-US" i="1">
                <a:ea typeface="+mn-lt"/>
                <a:cs typeface="+mn-lt"/>
              </a:rPr>
              <a:t>NMR in biomedicine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i="1">
                <a:ea typeface="+mn-lt"/>
                <a:cs typeface="+mn-lt"/>
              </a:rPr>
              <a:t>35</a:t>
            </a:r>
            <a:r>
              <a:rPr lang="en-US">
                <a:ea typeface="+mn-lt"/>
                <a:cs typeface="+mn-lt"/>
              </a:rPr>
              <a:t>(8), e4730. https://doi.org/10.1002/nbm.4730</a:t>
            </a:r>
            <a:endParaRPr lang="en-US"/>
          </a:p>
          <a:p>
            <a:pPr marL="383540" indent="-383540"/>
            <a:r>
              <a:rPr lang="en-US"/>
              <a:t>Ma, Y., Zhang, C., Cabezas, M., Song, Y., Tang, Z., Liu, D., ... &amp; Wang, C. (2022). Multiple sclerosis lesion analysis in brain magnetic resonance images: techniques and clinical applications. </a:t>
            </a:r>
            <a:r>
              <a:rPr lang="en-US" i="1"/>
              <a:t>IEEE Journal of Biomedical and Health Informatics, 26</a:t>
            </a:r>
            <a:r>
              <a:rPr lang="en-US"/>
              <a:t>(6), 2680-2692.</a:t>
            </a:r>
            <a:endParaRPr lang="de-CH"/>
          </a:p>
          <a:p>
            <a:pPr marL="383540" indent="-383540"/>
            <a:r>
              <a:rPr lang="en-US">
                <a:ea typeface="+mn-lt"/>
                <a:cs typeface="+mn-lt"/>
              </a:rPr>
              <a:t>McKinley, R., Wepfer, R., Grunder, L., Aschwanden, F., Fischer, T., Friedli, C., Muri, R., Rummel, C., Verma, R., </a:t>
            </a:r>
            <a:r>
              <a:rPr lang="en-US" err="1">
                <a:ea typeface="+mn-lt"/>
                <a:cs typeface="+mn-lt"/>
              </a:rPr>
              <a:t>Weisstanner</a:t>
            </a:r>
            <a:r>
              <a:rPr lang="en-US">
                <a:ea typeface="+mn-lt"/>
                <a:cs typeface="+mn-lt"/>
              </a:rPr>
              <a:t>, C., </a:t>
            </a:r>
            <a:r>
              <a:rPr lang="en-US" err="1">
                <a:ea typeface="+mn-lt"/>
                <a:cs typeface="+mn-lt"/>
              </a:rPr>
              <a:t>Wiestler</a:t>
            </a:r>
            <a:r>
              <a:rPr lang="en-US">
                <a:ea typeface="+mn-lt"/>
                <a:cs typeface="+mn-lt"/>
              </a:rPr>
              <a:t>, B., Berger, C., Eichinger, P., </a:t>
            </a:r>
            <a:r>
              <a:rPr lang="en-US" err="1">
                <a:ea typeface="+mn-lt"/>
                <a:cs typeface="+mn-lt"/>
              </a:rPr>
              <a:t>Muhlau</a:t>
            </a:r>
            <a:r>
              <a:rPr lang="en-US">
                <a:ea typeface="+mn-lt"/>
                <a:cs typeface="+mn-lt"/>
              </a:rPr>
              <a:t>, M., Reyes, M., Salmen, A., Chan, A., Wiest, R., &amp; Wagner, F. (2020). Automatic detection of lesion load change in Multiple Sclerosis using convolutional neural networks with segmentation confidence. </a:t>
            </a:r>
            <a:r>
              <a:rPr lang="en-US" i="1" err="1">
                <a:ea typeface="+mn-lt"/>
                <a:cs typeface="+mn-lt"/>
              </a:rPr>
              <a:t>NeuroImage</a:t>
            </a:r>
            <a:r>
              <a:rPr lang="en-US" i="1">
                <a:ea typeface="+mn-lt"/>
                <a:cs typeface="+mn-lt"/>
              </a:rPr>
              <a:t>. Clinical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i="1">
                <a:ea typeface="+mn-lt"/>
                <a:cs typeface="+mn-lt"/>
              </a:rPr>
              <a:t>25</a:t>
            </a:r>
            <a:r>
              <a:rPr lang="en-US">
                <a:ea typeface="+mn-lt"/>
                <a:cs typeface="+mn-lt"/>
              </a:rPr>
              <a:t>, 102104. https://doi.org/10.1016/j.nicl.2019.102104</a:t>
            </a:r>
            <a:endParaRPr lang="en-US"/>
          </a:p>
          <a:p>
            <a:pPr marL="383540" indent="-383540"/>
            <a:r>
              <a:rPr lang="de-CH"/>
              <a:t>Muslim, A. M., </a:t>
            </a:r>
            <a:r>
              <a:rPr lang="de-CH" err="1"/>
              <a:t>Mashohor</a:t>
            </a:r>
            <a:r>
              <a:rPr lang="de-CH"/>
              <a:t>, S., </a:t>
            </a:r>
            <a:r>
              <a:rPr lang="de-CH" err="1"/>
              <a:t>Gawwam</a:t>
            </a:r>
            <a:r>
              <a:rPr lang="de-CH"/>
              <a:t>, G. A., Mahmud, R., </a:t>
            </a:r>
            <a:r>
              <a:rPr lang="de-CH" err="1"/>
              <a:t>Hanafi</a:t>
            </a:r>
            <a:r>
              <a:rPr lang="de-CH"/>
              <a:t>, M. B., </a:t>
            </a:r>
            <a:r>
              <a:rPr lang="de-CH" err="1"/>
              <a:t>Alnuaimi</a:t>
            </a:r>
            <a:r>
              <a:rPr lang="de-CH"/>
              <a:t>, O., Josephine, R., &amp; </a:t>
            </a:r>
            <a:r>
              <a:rPr lang="de-CH" err="1"/>
              <a:t>Almutairi</a:t>
            </a:r>
            <a:r>
              <a:rPr lang="de-CH"/>
              <a:t>, A. D. (2022). Brain MRI </a:t>
            </a:r>
            <a:r>
              <a:rPr lang="de-CH" err="1"/>
              <a:t>dataset</a:t>
            </a:r>
            <a:r>
              <a:rPr lang="de-CH"/>
              <a:t> </a:t>
            </a:r>
            <a:r>
              <a:rPr lang="de-CH" err="1"/>
              <a:t>of</a:t>
            </a:r>
            <a:r>
              <a:rPr lang="de-CH"/>
              <a:t> multiple </a:t>
            </a:r>
            <a:r>
              <a:rPr lang="de-CH" err="1"/>
              <a:t>sclerosis</a:t>
            </a:r>
            <a:r>
              <a:rPr lang="de-CH"/>
              <a:t> </a:t>
            </a:r>
            <a:r>
              <a:rPr lang="de-CH" err="1"/>
              <a:t>with</a:t>
            </a:r>
            <a:r>
              <a:rPr lang="de-CH"/>
              <a:t> </a:t>
            </a:r>
            <a:r>
              <a:rPr lang="de-CH" err="1"/>
              <a:t>consensus</a:t>
            </a:r>
            <a:r>
              <a:rPr lang="de-CH"/>
              <a:t> </a:t>
            </a:r>
            <a:r>
              <a:rPr lang="de-CH" err="1"/>
              <a:t>manual</a:t>
            </a:r>
            <a:r>
              <a:rPr lang="de-CH"/>
              <a:t> </a:t>
            </a:r>
            <a:r>
              <a:rPr lang="de-CH" err="1"/>
              <a:t>lesion</a:t>
            </a:r>
            <a:r>
              <a:rPr lang="de-CH"/>
              <a:t> </a:t>
            </a:r>
            <a:r>
              <a:rPr lang="de-CH" err="1"/>
              <a:t>segmentation</a:t>
            </a:r>
            <a:r>
              <a:rPr lang="de-CH"/>
              <a:t> and </a:t>
            </a:r>
            <a:r>
              <a:rPr lang="de-CH" err="1"/>
              <a:t>patient</a:t>
            </a:r>
            <a:r>
              <a:rPr lang="de-CH"/>
              <a:t> </a:t>
            </a:r>
            <a:r>
              <a:rPr lang="de-CH" err="1"/>
              <a:t>meta</a:t>
            </a:r>
            <a:r>
              <a:rPr lang="de-CH"/>
              <a:t> </a:t>
            </a:r>
            <a:r>
              <a:rPr lang="de-CH" err="1"/>
              <a:t>information</a:t>
            </a:r>
            <a:r>
              <a:rPr lang="de-CH"/>
              <a:t>.</a:t>
            </a:r>
            <a:r>
              <a:rPr lang="de-CH" i="1"/>
              <a:t> Data in </a:t>
            </a:r>
            <a:r>
              <a:rPr lang="de-CH" i="1" err="1"/>
              <a:t>brief</a:t>
            </a:r>
            <a:r>
              <a:rPr lang="de-CH" i="1"/>
              <a:t>, 42</a:t>
            </a:r>
            <a:r>
              <a:rPr lang="de-CH"/>
              <a:t>, 108139. https://doi.org/10.1016/j.dib.2022.108139</a:t>
            </a:r>
          </a:p>
          <a:p>
            <a:pPr marL="383540" indent="-383540"/>
            <a:r>
              <a:rPr lang="de-CH">
                <a:ea typeface="+mn-lt"/>
                <a:cs typeface="+mn-lt"/>
              </a:rPr>
              <a:t>Walton, C., King, R., </a:t>
            </a:r>
            <a:r>
              <a:rPr lang="de-CH" err="1">
                <a:ea typeface="+mn-lt"/>
                <a:cs typeface="+mn-lt"/>
              </a:rPr>
              <a:t>Rechtman</a:t>
            </a:r>
            <a:r>
              <a:rPr lang="de-CH">
                <a:ea typeface="+mn-lt"/>
                <a:cs typeface="+mn-lt"/>
              </a:rPr>
              <a:t>, L., Kaye, W., </a:t>
            </a:r>
            <a:r>
              <a:rPr lang="de-CH" err="1">
                <a:ea typeface="+mn-lt"/>
                <a:cs typeface="+mn-lt"/>
              </a:rPr>
              <a:t>Leray</a:t>
            </a:r>
            <a:r>
              <a:rPr lang="de-CH">
                <a:ea typeface="+mn-lt"/>
                <a:cs typeface="+mn-lt"/>
              </a:rPr>
              <a:t>, E., </a:t>
            </a:r>
            <a:r>
              <a:rPr lang="de-CH" err="1">
                <a:ea typeface="+mn-lt"/>
                <a:cs typeface="+mn-lt"/>
              </a:rPr>
              <a:t>Marrie</a:t>
            </a:r>
            <a:r>
              <a:rPr lang="de-CH">
                <a:ea typeface="+mn-lt"/>
                <a:cs typeface="+mn-lt"/>
              </a:rPr>
              <a:t>, R. A., Robertson, N., La Rocca, N., </a:t>
            </a:r>
            <a:r>
              <a:rPr lang="de-CH" err="1">
                <a:ea typeface="+mn-lt"/>
                <a:cs typeface="+mn-lt"/>
              </a:rPr>
              <a:t>Uitdehaag</a:t>
            </a:r>
            <a:r>
              <a:rPr lang="de-CH">
                <a:ea typeface="+mn-lt"/>
                <a:cs typeface="+mn-lt"/>
              </a:rPr>
              <a:t>, B., van der Mei, I., Wallin, M., Helme, A., </a:t>
            </a:r>
            <a:r>
              <a:rPr lang="de-CH" err="1">
                <a:ea typeface="+mn-lt"/>
                <a:cs typeface="+mn-lt"/>
              </a:rPr>
              <a:t>Angood</a:t>
            </a:r>
            <a:r>
              <a:rPr lang="de-CH">
                <a:ea typeface="+mn-lt"/>
                <a:cs typeface="+mn-lt"/>
              </a:rPr>
              <a:t> Napier, C., </a:t>
            </a:r>
            <a:r>
              <a:rPr lang="de-CH" err="1">
                <a:ea typeface="+mn-lt"/>
                <a:cs typeface="+mn-lt"/>
              </a:rPr>
              <a:t>Rijke</a:t>
            </a:r>
            <a:r>
              <a:rPr lang="de-CH">
                <a:ea typeface="+mn-lt"/>
                <a:cs typeface="+mn-lt"/>
              </a:rPr>
              <a:t>, N., &amp; </a:t>
            </a:r>
            <a:r>
              <a:rPr lang="de-CH" err="1">
                <a:ea typeface="+mn-lt"/>
                <a:cs typeface="+mn-lt"/>
              </a:rPr>
              <a:t>Baneke</a:t>
            </a:r>
            <a:r>
              <a:rPr lang="de-CH">
                <a:ea typeface="+mn-lt"/>
                <a:cs typeface="+mn-lt"/>
              </a:rPr>
              <a:t>, P. (2020). </a:t>
            </a:r>
            <a:r>
              <a:rPr lang="de-CH" err="1">
                <a:ea typeface="+mn-lt"/>
                <a:cs typeface="+mn-lt"/>
              </a:rPr>
              <a:t>Rising</a:t>
            </a:r>
            <a:r>
              <a:rPr lang="de-CH">
                <a:ea typeface="+mn-lt"/>
                <a:cs typeface="+mn-lt"/>
              </a:rPr>
              <a:t> </a:t>
            </a:r>
            <a:r>
              <a:rPr lang="de-CH" err="1">
                <a:ea typeface="+mn-lt"/>
                <a:cs typeface="+mn-lt"/>
              </a:rPr>
              <a:t>prevalence</a:t>
            </a:r>
            <a:r>
              <a:rPr lang="de-CH">
                <a:ea typeface="+mn-lt"/>
                <a:cs typeface="+mn-lt"/>
              </a:rPr>
              <a:t> </a:t>
            </a:r>
            <a:r>
              <a:rPr lang="de-CH" err="1">
                <a:ea typeface="+mn-lt"/>
                <a:cs typeface="+mn-lt"/>
              </a:rPr>
              <a:t>of</a:t>
            </a:r>
            <a:r>
              <a:rPr lang="de-CH">
                <a:ea typeface="+mn-lt"/>
                <a:cs typeface="+mn-lt"/>
              </a:rPr>
              <a:t> multiple </a:t>
            </a:r>
            <a:r>
              <a:rPr lang="de-CH" err="1">
                <a:ea typeface="+mn-lt"/>
                <a:cs typeface="+mn-lt"/>
              </a:rPr>
              <a:t>sclerosis</a:t>
            </a:r>
            <a:r>
              <a:rPr lang="de-CH">
                <a:ea typeface="+mn-lt"/>
                <a:cs typeface="+mn-lt"/>
              </a:rPr>
              <a:t> </a:t>
            </a:r>
            <a:r>
              <a:rPr lang="de-CH" err="1">
                <a:ea typeface="+mn-lt"/>
                <a:cs typeface="+mn-lt"/>
              </a:rPr>
              <a:t>worldwide</a:t>
            </a:r>
            <a:r>
              <a:rPr lang="de-CH">
                <a:ea typeface="+mn-lt"/>
                <a:cs typeface="+mn-lt"/>
              </a:rPr>
              <a:t>: </a:t>
            </a:r>
            <a:r>
              <a:rPr lang="de-CH" err="1">
                <a:ea typeface="+mn-lt"/>
                <a:cs typeface="+mn-lt"/>
              </a:rPr>
              <a:t>Insights</a:t>
            </a:r>
            <a:r>
              <a:rPr lang="de-CH">
                <a:ea typeface="+mn-lt"/>
                <a:cs typeface="+mn-lt"/>
              </a:rPr>
              <a:t> </a:t>
            </a:r>
            <a:r>
              <a:rPr lang="de-CH" err="1">
                <a:ea typeface="+mn-lt"/>
                <a:cs typeface="+mn-lt"/>
              </a:rPr>
              <a:t>from</a:t>
            </a:r>
            <a:r>
              <a:rPr lang="de-CH">
                <a:ea typeface="+mn-lt"/>
                <a:cs typeface="+mn-lt"/>
              </a:rPr>
              <a:t> </a:t>
            </a:r>
            <a:r>
              <a:rPr lang="de-CH" err="1">
                <a:ea typeface="+mn-lt"/>
                <a:cs typeface="+mn-lt"/>
              </a:rPr>
              <a:t>the</a:t>
            </a:r>
            <a:r>
              <a:rPr lang="de-CH">
                <a:ea typeface="+mn-lt"/>
                <a:cs typeface="+mn-lt"/>
              </a:rPr>
              <a:t> Atlas </a:t>
            </a:r>
            <a:r>
              <a:rPr lang="de-CH" err="1">
                <a:ea typeface="+mn-lt"/>
                <a:cs typeface="+mn-lt"/>
              </a:rPr>
              <a:t>of</a:t>
            </a:r>
            <a:r>
              <a:rPr lang="de-CH">
                <a:ea typeface="+mn-lt"/>
                <a:cs typeface="+mn-lt"/>
              </a:rPr>
              <a:t> MS, </a:t>
            </a:r>
            <a:r>
              <a:rPr lang="de-CH" err="1">
                <a:ea typeface="+mn-lt"/>
                <a:cs typeface="+mn-lt"/>
              </a:rPr>
              <a:t>third</a:t>
            </a:r>
            <a:r>
              <a:rPr lang="de-CH">
                <a:ea typeface="+mn-lt"/>
                <a:cs typeface="+mn-lt"/>
              </a:rPr>
              <a:t> </a:t>
            </a:r>
            <a:r>
              <a:rPr lang="de-CH" err="1">
                <a:ea typeface="+mn-lt"/>
                <a:cs typeface="+mn-lt"/>
              </a:rPr>
              <a:t>edition</a:t>
            </a:r>
            <a:r>
              <a:rPr lang="de-CH">
                <a:ea typeface="+mn-lt"/>
                <a:cs typeface="+mn-lt"/>
              </a:rPr>
              <a:t>. </a:t>
            </a:r>
            <a:r>
              <a:rPr lang="de-CH" i="1">
                <a:ea typeface="+mn-lt"/>
                <a:cs typeface="+mn-lt"/>
              </a:rPr>
              <a:t>Multiple </a:t>
            </a:r>
            <a:r>
              <a:rPr lang="de-CH" i="1" err="1">
                <a:ea typeface="+mn-lt"/>
                <a:cs typeface="+mn-lt"/>
              </a:rPr>
              <a:t>sclerosis</a:t>
            </a:r>
            <a:r>
              <a:rPr lang="de-CH" i="1">
                <a:ea typeface="+mn-lt"/>
                <a:cs typeface="+mn-lt"/>
              </a:rPr>
              <a:t> (</a:t>
            </a:r>
            <a:r>
              <a:rPr lang="de-CH" i="1" err="1">
                <a:ea typeface="+mn-lt"/>
                <a:cs typeface="+mn-lt"/>
              </a:rPr>
              <a:t>Houndmills</a:t>
            </a:r>
            <a:r>
              <a:rPr lang="de-CH" i="1">
                <a:ea typeface="+mn-lt"/>
                <a:cs typeface="+mn-lt"/>
              </a:rPr>
              <a:t>, Basingstoke, England)</a:t>
            </a:r>
            <a:r>
              <a:rPr lang="de-CH">
                <a:ea typeface="+mn-lt"/>
                <a:cs typeface="+mn-lt"/>
              </a:rPr>
              <a:t>, </a:t>
            </a:r>
            <a:r>
              <a:rPr lang="de-CH" i="1">
                <a:ea typeface="+mn-lt"/>
                <a:cs typeface="+mn-lt"/>
              </a:rPr>
              <a:t>26</a:t>
            </a:r>
            <a:r>
              <a:rPr lang="de-CH">
                <a:ea typeface="+mn-lt"/>
                <a:cs typeface="+mn-lt"/>
              </a:rPr>
              <a:t>(14), 1816–1821. https://doi.org/10.1177/1352458520970841</a:t>
            </a:r>
            <a:endParaRPr lang="en-US">
              <a:ea typeface="+mn-lt"/>
              <a:cs typeface="+mn-lt"/>
            </a:endParaRPr>
          </a:p>
          <a:p>
            <a:pPr marL="383540" indent="-383540"/>
            <a:r>
              <a:rPr lang="en-US">
                <a:ea typeface="+mn-lt"/>
                <a:cs typeface="+mn-lt"/>
              </a:rPr>
              <a:t>World Health Organization: WHO &amp; World Health Organization: WHO. (2023, 7. August). Multiple sclerosis. https://www.who.int/news-room/fact-sheets/detail/multiple-sclerosis</a:t>
            </a:r>
            <a:endParaRPr lang="en-US"/>
          </a:p>
          <a:p>
            <a:pPr marL="383540" indent="-383540"/>
            <a:r>
              <a:rPr lang="en-US">
                <a:ea typeface="+mn-lt"/>
                <a:cs typeface="+mn-lt"/>
              </a:rPr>
              <a:t>Yeap, P. L., Wong, Y. M., Ong, A. L. K., Tuan, J. K. L., Pang, E. P. P., Park, S. Y., Lee, J. C. L., &amp; Tan, H. Q. (2023). Predicting dice similarity coefficient of deformably registered contours using Siamese neural network. </a:t>
            </a:r>
            <a:r>
              <a:rPr lang="en-US" i="1">
                <a:ea typeface="+mn-lt"/>
                <a:cs typeface="+mn-lt"/>
              </a:rPr>
              <a:t>Physics in medicine and biology, 68</a:t>
            </a:r>
            <a:r>
              <a:rPr lang="en-US">
                <a:ea typeface="+mn-lt"/>
                <a:cs typeface="+mn-lt"/>
              </a:rPr>
              <a:t>(15), 10.1088/1361-6560/ace6f0. https://doi.org/10.1088/1361-6560/ace6f0</a:t>
            </a:r>
            <a:endParaRPr lang="en-US"/>
          </a:p>
          <a:p>
            <a:pPr marL="383540" indent="-383540"/>
            <a:r>
              <a:rPr lang="de-CH"/>
              <a:t>Zhao, Y., Guo, S., Luo, M., Liu, Y., </a:t>
            </a:r>
            <a:r>
              <a:rPr lang="de-CH" err="1"/>
              <a:t>Bilello</a:t>
            </a:r>
            <a:r>
              <a:rPr lang="de-CH"/>
              <a:t>, M., &amp; Li, C. (2017). An </a:t>
            </a:r>
            <a:r>
              <a:rPr lang="de-CH" err="1"/>
              <a:t>energy</a:t>
            </a:r>
            <a:r>
              <a:rPr lang="de-CH"/>
              <a:t> </a:t>
            </a:r>
            <a:r>
              <a:rPr lang="de-CH" err="1"/>
              <a:t>minimization</a:t>
            </a:r>
            <a:r>
              <a:rPr lang="de-CH"/>
              <a:t> </a:t>
            </a:r>
            <a:r>
              <a:rPr lang="de-CH" err="1"/>
              <a:t>method</a:t>
            </a:r>
            <a:r>
              <a:rPr lang="de-CH"/>
              <a:t> </a:t>
            </a:r>
            <a:r>
              <a:rPr lang="de-CH" err="1"/>
              <a:t>for</a:t>
            </a:r>
            <a:r>
              <a:rPr lang="de-CH"/>
              <a:t> MS </a:t>
            </a:r>
            <a:r>
              <a:rPr lang="de-CH" err="1"/>
              <a:t>lesion</a:t>
            </a:r>
            <a:r>
              <a:rPr lang="de-CH"/>
              <a:t> </a:t>
            </a:r>
            <a:r>
              <a:rPr lang="de-CH" err="1"/>
              <a:t>segmentation</a:t>
            </a:r>
            <a:r>
              <a:rPr lang="de-CH"/>
              <a:t> </a:t>
            </a:r>
            <a:r>
              <a:rPr lang="de-CH" err="1"/>
              <a:t>from</a:t>
            </a:r>
            <a:r>
              <a:rPr lang="de-CH"/>
              <a:t> T1-w and FLAIR </a:t>
            </a:r>
            <a:r>
              <a:rPr lang="de-CH" err="1"/>
              <a:t>images</a:t>
            </a:r>
            <a:r>
              <a:rPr lang="de-CH"/>
              <a:t>. </a:t>
            </a:r>
            <a:r>
              <a:rPr lang="de-CH" i="1" err="1"/>
              <a:t>Magnetic</a:t>
            </a:r>
            <a:r>
              <a:rPr lang="de-CH" i="1"/>
              <a:t> </a:t>
            </a:r>
            <a:r>
              <a:rPr lang="de-CH" i="1" err="1"/>
              <a:t>resonance</a:t>
            </a:r>
            <a:r>
              <a:rPr lang="de-CH" i="1"/>
              <a:t> </a:t>
            </a:r>
            <a:r>
              <a:rPr lang="de-CH" i="1" err="1"/>
              <a:t>imaging</a:t>
            </a:r>
            <a:r>
              <a:rPr lang="de-CH"/>
              <a:t>, </a:t>
            </a:r>
            <a:r>
              <a:rPr lang="de-CH" i="1"/>
              <a:t>39</a:t>
            </a:r>
            <a:r>
              <a:rPr lang="de-CH"/>
              <a:t>, 1–6. https://doi.org/10.1016/j.mri.2016.04.003</a:t>
            </a:r>
          </a:p>
          <a:p>
            <a:pPr marL="0" indent="0">
              <a:buNone/>
            </a:pPr>
            <a:endParaRPr lang="de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6287A-80A9-3366-CBD7-050B98EB6A88}"/>
              </a:ext>
            </a:extLst>
          </p:cNvPr>
          <p:cNvSpPr txBox="1"/>
          <p:nvPr/>
        </p:nvSpPr>
        <p:spPr>
          <a:xfrm>
            <a:off x="1256805" y="6051467"/>
            <a:ext cx="1044236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Code on </a:t>
            </a:r>
            <a:r>
              <a:rPr lang="en-US" sz="1200" err="1"/>
              <a:t>Github</a:t>
            </a:r>
            <a:r>
              <a:rPr lang="en-US" sz="1200"/>
              <a:t>: </a:t>
            </a:r>
            <a:r>
              <a:rPr lang="en-US" sz="1200">
                <a:ea typeface="+mn-lt"/>
                <a:cs typeface="+mn-lt"/>
              </a:rPr>
              <a:t>https://github.com/rportm/cv_hslu_24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65231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2CACC-E1E7-E5BF-87E1-E8CF337A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865167" cy="4482564"/>
          </a:xfrm>
        </p:spPr>
        <p:txBody>
          <a:bodyPr>
            <a:normAutofit/>
          </a:bodyPr>
          <a:lstStyle/>
          <a:p>
            <a:r>
              <a:rPr lang="de-DE" cap="all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E6DD72-9ED0-FD28-1EC9-25EFF70ED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764" y="2544283"/>
            <a:ext cx="7792265" cy="30788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/>
              <a:t>MS affects function in cognitive, emotional, motor, sensory, or visual areas. </a:t>
            </a:r>
            <a:endParaRPr lang="de-DE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/>
              <a:t>A person’s own immune system attacks their brain and spinal cord.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/>
              <a:t>According to Walton et al. (2020), MS prevalence has increased in every world region since 2013, with an estimated number of 2.8 million people with MS in 2020 worldwide.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endParaRPr lang="de-DE" sz="18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51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2CACC-E1E7-E5BF-87E1-E8CF337A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865167" cy="4482564"/>
          </a:xfrm>
        </p:spPr>
        <p:txBody>
          <a:bodyPr>
            <a:normAutofit/>
          </a:bodyPr>
          <a:lstStyle/>
          <a:p>
            <a:r>
              <a:rPr lang="de-DE"/>
              <a:t>INTRODUCTION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E6DD72-9ED0-FD28-1EC9-25EFF70ED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764" y="2544282"/>
            <a:ext cx="6213836" cy="342963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/>
              <a:t>Volumetric brain MR imaging, as shown in Figure 1, as a common method to treating MS patients.</a:t>
            </a:r>
            <a:endParaRPr lang="de-DE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/>
              <a:t>The figure only shows one layer - this approach results in </a:t>
            </a:r>
            <a:r>
              <a:rPr lang="en-US" sz="1800" b="1"/>
              <a:t>hundreds </a:t>
            </a:r>
            <a:r>
              <a:rPr lang="en-US" sz="1800"/>
              <a:t>of images, making detection or changes very </a:t>
            </a:r>
            <a:r>
              <a:rPr lang="en-US" sz="1800" b="1"/>
              <a:t>time-consuming</a:t>
            </a:r>
            <a:r>
              <a:rPr lang="en-US" sz="1800"/>
              <a:t>.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en-US" sz="1800"/>
              <a:t>Diagnosis also influenced by </a:t>
            </a:r>
            <a:r>
              <a:rPr lang="en-US" sz="1800" b="1"/>
              <a:t>Inter-</a:t>
            </a:r>
            <a:r>
              <a:rPr lang="en-US" sz="1800"/>
              <a:t> and </a:t>
            </a:r>
            <a:r>
              <a:rPr lang="en-US" sz="1800" b="1"/>
              <a:t>Intra-observer Variability</a:t>
            </a:r>
            <a:r>
              <a:rPr lang="en-US" sz="1800"/>
              <a:t> (Conti et al., 2023).</a:t>
            </a:r>
          </a:p>
          <a:p>
            <a:pPr marL="0" indent="0">
              <a:buNone/>
            </a:pPr>
            <a:endParaRPr lang="en-US" sz="1800"/>
          </a:p>
          <a:p>
            <a:pPr marL="383540" indent="-383540">
              <a:buFont typeface="Arial" panose="020B0503020102020204" pitchFamily="34" charset="0"/>
              <a:buChar char="•"/>
            </a:pPr>
            <a:endParaRPr lang="de-DE" sz="18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Grafik 4" descr="Ein Bild, das Zahnrad enthält.&#10;&#10;Automatisch generierte Beschreibung">
            <a:extLst>
              <a:ext uri="{FF2B5EF4-FFF2-40B4-BE49-F238E27FC236}">
                <a16:creationId xmlns:a16="http://schemas.microsoft.com/office/drawing/2014/main" id="{1540349D-8255-1A46-054C-F15F96BA9C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169"/>
          <a:stretch/>
        </p:blipFill>
        <p:spPr>
          <a:xfrm>
            <a:off x="8044953" y="2622875"/>
            <a:ext cx="3325879" cy="2195257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0B7AE76-4999-B301-C37D-8A6BFBF9822A}"/>
              </a:ext>
            </a:extLst>
          </p:cNvPr>
          <p:cNvSpPr txBox="1">
            <a:spLocks/>
          </p:cNvSpPr>
          <p:nvPr/>
        </p:nvSpPr>
        <p:spPr>
          <a:xfrm>
            <a:off x="7939469" y="4818132"/>
            <a:ext cx="3543599" cy="13325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600" i="1"/>
              <a:t>Figure 1. Layer </a:t>
            </a:r>
            <a:r>
              <a:rPr lang="de-DE" sz="1600" i="1" err="1"/>
              <a:t>of</a:t>
            </a:r>
            <a:r>
              <a:rPr lang="de-DE" sz="1600" i="1"/>
              <a:t> MRI </a:t>
            </a:r>
            <a:r>
              <a:rPr lang="de-DE" sz="1600" i="1" err="1"/>
              <a:t>scan</a:t>
            </a:r>
            <a:r>
              <a:rPr lang="de-DE" sz="1600" i="1"/>
              <a:t> </a:t>
            </a:r>
            <a:r>
              <a:rPr lang="de-DE" sz="1600" i="1" err="1"/>
              <a:t>with</a:t>
            </a:r>
            <a:r>
              <a:rPr lang="de-DE" sz="1600" i="1"/>
              <a:t> </a:t>
            </a:r>
            <a:r>
              <a:rPr lang="de-DE" sz="1600" i="1" err="1"/>
              <a:t>lesion</a:t>
            </a:r>
            <a:r>
              <a:rPr lang="de-DE" sz="1600" i="1"/>
              <a:t> </a:t>
            </a:r>
            <a:r>
              <a:rPr lang="de-DE" sz="1600" i="1" err="1"/>
              <a:t>segmentation</a:t>
            </a:r>
            <a:r>
              <a:rPr lang="de-DE" sz="1600" i="1"/>
              <a:t> (Zhao et al., 2017)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511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A70630F-02EB-1D60-DB72-1ABBBB37C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42" y="481207"/>
            <a:ext cx="4062763" cy="8106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2800" b="1">
                <a:solidFill>
                  <a:srgbClr val="EFEDE3"/>
                </a:solidFill>
              </a:rPr>
              <a:t>Intra-</a:t>
            </a:r>
            <a:r>
              <a:rPr lang="de-CH" sz="2800" b="1" err="1">
                <a:solidFill>
                  <a:srgbClr val="EFEDE3"/>
                </a:solidFill>
              </a:rPr>
              <a:t>observer</a:t>
            </a:r>
            <a:r>
              <a:rPr lang="de-CH" sz="2800" b="1">
                <a:solidFill>
                  <a:srgbClr val="EFEDE3"/>
                </a:solidFill>
              </a:rPr>
              <a:t> </a:t>
            </a:r>
            <a:r>
              <a:rPr lang="de-CH" sz="2800" b="1" err="1">
                <a:solidFill>
                  <a:srgbClr val="EFEDE3"/>
                </a:solidFill>
              </a:rPr>
              <a:t>Variability</a:t>
            </a:r>
            <a:endParaRPr lang="de-CH" sz="2800" b="1">
              <a:solidFill>
                <a:srgbClr val="EFEDE3"/>
              </a:solidFill>
            </a:endParaRP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D908B14-88F1-0503-3E8B-5A1E0A3F8928}"/>
              </a:ext>
            </a:extLst>
          </p:cNvPr>
          <p:cNvGrpSpPr/>
          <p:nvPr/>
        </p:nvGrpSpPr>
        <p:grpSpPr>
          <a:xfrm>
            <a:off x="857139" y="1674472"/>
            <a:ext cx="4928495" cy="3770921"/>
            <a:chOff x="292582" y="2194363"/>
            <a:chExt cx="4928495" cy="3770921"/>
          </a:xfrm>
        </p:grpSpPr>
        <p:pic>
          <p:nvPicPr>
            <p:cNvPr id="4" name="Inhaltsplatzhalter 10" descr="Arzt mit einfarbiger Füllung">
              <a:extLst>
                <a:ext uri="{FF2B5EF4-FFF2-40B4-BE49-F238E27FC236}">
                  <a16:creationId xmlns:a16="http://schemas.microsoft.com/office/drawing/2014/main" id="{8E0E1170-60C8-A9C9-50CA-1658E15A5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2582" y="2658795"/>
              <a:ext cx="1218712" cy="1218712"/>
            </a:xfrm>
            <a:prstGeom prst="rect">
              <a:avLst/>
            </a:prstGeom>
          </p:spPr>
        </p:pic>
        <p:pic>
          <p:nvPicPr>
            <p:cNvPr id="5" name="Grafik 4" descr="Ein Bild, das Zahnrad enthält.&#10;&#10;Automatisch generierte Beschreibung">
              <a:extLst>
                <a:ext uri="{FF2B5EF4-FFF2-40B4-BE49-F238E27FC236}">
                  <a16:creationId xmlns:a16="http://schemas.microsoft.com/office/drawing/2014/main" id="{997CCA5B-C18C-C55B-6CA4-D388B7B73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3169"/>
            <a:stretch/>
          </p:blipFill>
          <p:spPr>
            <a:xfrm>
              <a:off x="2153385" y="2839158"/>
              <a:ext cx="1390406" cy="917742"/>
            </a:xfrm>
            <a:prstGeom prst="rect">
              <a:avLst/>
            </a:prstGeom>
          </p:spPr>
        </p:pic>
        <p:sp>
          <p:nvSpPr>
            <p:cNvPr id="9" name="Inhaltsplatzhalter 6">
              <a:extLst>
                <a:ext uri="{FF2B5EF4-FFF2-40B4-BE49-F238E27FC236}">
                  <a16:creationId xmlns:a16="http://schemas.microsoft.com/office/drawing/2014/main" id="{7F787C15-8F0B-9AB8-7FEA-195A1522A1F8}"/>
                </a:ext>
              </a:extLst>
            </p:cNvPr>
            <p:cNvSpPr txBox="1">
              <a:spLocks/>
            </p:cNvSpPr>
            <p:nvPr/>
          </p:nvSpPr>
          <p:spPr>
            <a:xfrm>
              <a:off x="3625731" y="2194363"/>
              <a:ext cx="1595346" cy="66675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84048" indent="-384048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20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914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20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1371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8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Franklin Gothic Book" panose="020B0503020102020204" pitchFamily="34" charset="0"/>
                <a:buNone/>
              </a:pPr>
              <a:r>
                <a:rPr lang="de-CH" sz="1800" err="1">
                  <a:solidFill>
                    <a:srgbClr val="EFEDE3"/>
                  </a:solidFill>
                </a:rPr>
                <a:t>Lesion</a:t>
              </a:r>
              <a:r>
                <a:rPr lang="de-CH" sz="1800">
                  <a:solidFill>
                    <a:srgbClr val="EFEDE3"/>
                  </a:solidFill>
                </a:rPr>
                <a:t> </a:t>
              </a:r>
              <a:r>
                <a:rPr lang="de-CH" sz="1800" err="1">
                  <a:solidFill>
                    <a:srgbClr val="EFEDE3"/>
                  </a:solidFill>
                </a:rPr>
                <a:t>present</a:t>
              </a:r>
              <a:r>
                <a:rPr lang="de-CH" sz="1800">
                  <a:solidFill>
                    <a:srgbClr val="EFEDE3"/>
                  </a:solidFill>
                </a:rPr>
                <a:t>?</a:t>
              </a:r>
            </a:p>
          </p:txBody>
        </p:sp>
        <p:pic>
          <p:nvPicPr>
            <p:cNvPr id="12" name="Grafik 11" descr="Ein Bild, das Zahnrad enthält.&#10;&#10;Automatisch generierte Beschreibung">
              <a:extLst>
                <a:ext uri="{FF2B5EF4-FFF2-40B4-BE49-F238E27FC236}">
                  <a16:creationId xmlns:a16="http://schemas.microsoft.com/office/drawing/2014/main" id="{BD57B638-EE55-6843-3F8E-ABF090042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3169"/>
            <a:stretch/>
          </p:blipFill>
          <p:spPr>
            <a:xfrm>
              <a:off x="2153385" y="3943350"/>
              <a:ext cx="1390406" cy="917742"/>
            </a:xfrm>
            <a:prstGeom prst="rect">
              <a:avLst/>
            </a:prstGeom>
          </p:spPr>
        </p:pic>
        <p:pic>
          <p:nvPicPr>
            <p:cNvPr id="13" name="Grafik 12" descr="Ein Bild, das Zahnrad enthält.&#10;&#10;Automatisch generierte Beschreibung">
              <a:extLst>
                <a:ext uri="{FF2B5EF4-FFF2-40B4-BE49-F238E27FC236}">
                  <a16:creationId xmlns:a16="http://schemas.microsoft.com/office/drawing/2014/main" id="{12453BAF-6713-5293-A9BA-2CDC22138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3169"/>
            <a:stretch/>
          </p:blipFill>
          <p:spPr>
            <a:xfrm>
              <a:off x="2153385" y="5047542"/>
              <a:ext cx="1390406" cy="917742"/>
            </a:xfrm>
            <a:prstGeom prst="rect">
              <a:avLst/>
            </a:prstGeom>
          </p:spPr>
        </p:pic>
        <p:pic>
          <p:nvPicPr>
            <p:cNvPr id="16" name="Grafik 15" descr="Schließen mit einfarbiger Füllung">
              <a:extLst>
                <a:ext uri="{FF2B5EF4-FFF2-40B4-BE49-F238E27FC236}">
                  <a16:creationId xmlns:a16="http://schemas.microsoft.com/office/drawing/2014/main" id="{0D9FC383-EB68-5248-C52B-FF6635862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38600" y="5050884"/>
              <a:ext cx="769608" cy="769608"/>
            </a:xfrm>
            <a:prstGeom prst="rect">
              <a:avLst/>
            </a:prstGeom>
          </p:spPr>
        </p:pic>
        <p:pic>
          <p:nvPicPr>
            <p:cNvPr id="18" name="Grafik 17" descr="Häkchen mit einfarbiger Füllung">
              <a:extLst>
                <a:ext uri="{FF2B5EF4-FFF2-40B4-BE49-F238E27FC236}">
                  <a16:creationId xmlns:a16="http://schemas.microsoft.com/office/drawing/2014/main" id="{93DD5787-C69C-2F1A-9281-7D96A794D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01225" y="4080042"/>
              <a:ext cx="644358" cy="644358"/>
            </a:xfrm>
            <a:prstGeom prst="rect">
              <a:avLst/>
            </a:prstGeom>
          </p:spPr>
        </p:pic>
        <p:pic>
          <p:nvPicPr>
            <p:cNvPr id="19" name="Grafik 18" descr="Häkchen mit einfarbiger Füllung">
              <a:extLst>
                <a:ext uri="{FF2B5EF4-FFF2-40B4-BE49-F238E27FC236}">
                  <a16:creationId xmlns:a16="http://schemas.microsoft.com/office/drawing/2014/main" id="{97B6AFA0-9875-1820-AC70-7D7D19B66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36929" y="3002524"/>
              <a:ext cx="644358" cy="644358"/>
            </a:xfrm>
            <a:prstGeom prst="rect">
              <a:avLst/>
            </a:prstGeom>
          </p:spPr>
        </p:pic>
        <p:cxnSp>
          <p:nvCxnSpPr>
            <p:cNvPr id="23" name="Verbinder: gewinkelt 22">
              <a:extLst>
                <a:ext uri="{FF2B5EF4-FFF2-40B4-BE49-F238E27FC236}">
                  <a16:creationId xmlns:a16="http://schemas.microsoft.com/office/drawing/2014/main" id="{5FFBFBAE-4C1D-2219-8EBE-516A99FE578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13640" y="4173540"/>
              <a:ext cx="2247785" cy="417955"/>
            </a:xfrm>
            <a:prstGeom prst="bentConnector3">
              <a:avLst>
                <a:gd name="adj1" fmla="val 9874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Verbinder: gewinkelt 29">
              <a:extLst>
                <a:ext uri="{FF2B5EF4-FFF2-40B4-BE49-F238E27FC236}">
                  <a16:creationId xmlns:a16="http://schemas.microsoft.com/office/drawing/2014/main" id="{66BB2E6E-25E2-3C73-2BBC-33FB2299A4DD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rot="16200000" flipH="1">
              <a:off x="1423935" y="3672771"/>
              <a:ext cx="1134070" cy="3248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6E1AEBEA-7B5C-4FB9-CEC8-79256635AD92}"/>
                </a:ext>
              </a:extLst>
            </p:cNvPr>
            <p:cNvCxnSpPr>
              <a:cxnSpLocks/>
            </p:cNvCxnSpPr>
            <p:nvPr/>
          </p:nvCxnSpPr>
          <p:spPr>
            <a:xfrm>
              <a:off x="1438275" y="3258624"/>
              <a:ext cx="6958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Inhaltsplatzhalter 6">
            <a:extLst>
              <a:ext uri="{FF2B5EF4-FFF2-40B4-BE49-F238E27FC236}">
                <a16:creationId xmlns:a16="http://schemas.microsoft.com/office/drawing/2014/main" id="{01BAFE07-A493-2B99-5334-969663739050}"/>
              </a:ext>
            </a:extLst>
          </p:cNvPr>
          <p:cNvSpPr txBox="1">
            <a:spLocks/>
          </p:cNvSpPr>
          <p:nvPr/>
        </p:nvSpPr>
        <p:spPr>
          <a:xfrm>
            <a:off x="6975318" y="520959"/>
            <a:ext cx="4265009" cy="1085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de-CH" sz="2800" b="1">
                <a:solidFill>
                  <a:srgbClr val="EFEDE3"/>
                </a:solidFill>
              </a:rPr>
              <a:t>Inter-</a:t>
            </a:r>
            <a:r>
              <a:rPr lang="de-CH" sz="2800" b="1" err="1">
                <a:solidFill>
                  <a:srgbClr val="EFEDE3"/>
                </a:solidFill>
              </a:rPr>
              <a:t>observer</a:t>
            </a:r>
            <a:r>
              <a:rPr lang="de-CH" sz="2800" b="1">
                <a:solidFill>
                  <a:srgbClr val="EFEDE3"/>
                </a:solidFill>
              </a:rPr>
              <a:t> </a:t>
            </a:r>
            <a:r>
              <a:rPr lang="de-CH" sz="2800" b="1" err="1">
                <a:solidFill>
                  <a:srgbClr val="EFEDE3"/>
                </a:solidFill>
              </a:rPr>
              <a:t>Variability</a:t>
            </a:r>
            <a:endParaRPr lang="de-CH" sz="2800" b="1">
              <a:solidFill>
                <a:srgbClr val="EFEDE3"/>
              </a:solidFill>
            </a:endParaRP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24911685-40FF-E11F-A575-163C689636E7}"/>
              </a:ext>
            </a:extLst>
          </p:cNvPr>
          <p:cNvCxnSpPr>
            <a:cxnSpLocks/>
          </p:cNvCxnSpPr>
          <p:nvPr/>
        </p:nvCxnSpPr>
        <p:spPr>
          <a:xfrm>
            <a:off x="6321911" y="520959"/>
            <a:ext cx="0" cy="5643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nhaltsplatzhalter 6">
            <a:extLst>
              <a:ext uri="{FF2B5EF4-FFF2-40B4-BE49-F238E27FC236}">
                <a16:creationId xmlns:a16="http://schemas.microsoft.com/office/drawing/2014/main" id="{0B132798-E59C-0B15-5604-6738518C45E0}"/>
              </a:ext>
            </a:extLst>
          </p:cNvPr>
          <p:cNvSpPr txBox="1">
            <a:spLocks/>
          </p:cNvSpPr>
          <p:nvPr/>
        </p:nvSpPr>
        <p:spPr>
          <a:xfrm>
            <a:off x="928782" y="940081"/>
            <a:ext cx="4783885" cy="666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de-CH">
                <a:solidFill>
                  <a:srgbClr val="EFEDE3"/>
                </a:solidFill>
              </a:rPr>
              <a:t>Consistency </a:t>
            </a:r>
            <a:r>
              <a:rPr lang="de-CH" err="1">
                <a:solidFill>
                  <a:srgbClr val="EFEDE3"/>
                </a:solidFill>
              </a:rPr>
              <a:t>of</a:t>
            </a:r>
            <a:r>
              <a:rPr lang="de-CH">
                <a:solidFill>
                  <a:srgbClr val="EFEDE3"/>
                </a:solidFill>
              </a:rPr>
              <a:t> a </a:t>
            </a:r>
            <a:r>
              <a:rPr lang="de-CH" err="1">
                <a:solidFill>
                  <a:srgbClr val="EFEDE3"/>
                </a:solidFill>
              </a:rPr>
              <a:t>single</a:t>
            </a:r>
            <a:r>
              <a:rPr lang="de-CH">
                <a:solidFill>
                  <a:srgbClr val="EFEDE3"/>
                </a:solidFill>
              </a:rPr>
              <a:t> expert</a:t>
            </a:r>
          </a:p>
        </p:txBody>
      </p:sp>
      <p:sp>
        <p:nvSpPr>
          <p:cNvPr id="50" name="Inhaltsplatzhalter 6">
            <a:extLst>
              <a:ext uri="{FF2B5EF4-FFF2-40B4-BE49-F238E27FC236}">
                <a16:creationId xmlns:a16="http://schemas.microsoft.com/office/drawing/2014/main" id="{3EB1C3CF-AB67-36CE-4DB7-150774EC1200}"/>
              </a:ext>
            </a:extLst>
          </p:cNvPr>
          <p:cNvSpPr txBox="1">
            <a:spLocks/>
          </p:cNvSpPr>
          <p:nvPr/>
        </p:nvSpPr>
        <p:spPr>
          <a:xfrm>
            <a:off x="6745914" y="944944"/>
            <a:ext cx="4783885" cy="666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Franklin Gothic Book" panose="020B0503020102020204" pitchFamily="34" charset="0"/>
              <a:buNone/>
            </a:pPr>
            <a:r>
              <a:rPr lang="de-CH" err="1">
                <a:solidFill>
                  <a:srgbClr val="EFEDE3"/>
                </a:solidFill>
              </a:rPr>
              <a:t>Differences</a:t>
            </a:r>
            <a:r>
              <a:rPr lang="de-CH">
                <a:solidFill>
                  <a:srgbClr val="EFEDE3"/>
                </a:solidFill>
              </a:rPr>
              <a:t> </a:t>
            </a:r>
            <a:r>
              <a:rPr lang="de-CH" err="1">
                <a:solidFill>
                  <a:srgbClr val="EFEDE3"/>
                </a:solidFill>
              </a:rPr>
              <a:t>between</a:t>
            </a:r>
            <a:r>
              <a:rPr lang="de-CH">
                <a:solidFill>
                  <a:srgbClr val="EFEDE3"/>
                </a:solidFill>
              </a:rPr>
              <a:t> </a:t>
            </a:r>
            <a:r>
              <a:rPr lang="de-CH" err="1">
                <a:solidFill>
                  <a:srgbClr val="EFEDE3"/>
                </a:solidFill>
              </a:rPr>
              <a:t>experts</a:t>
            </a:r>
            <a:endParaRPr lang="de-CH">
              <a:solidFill>
                <a:srgbClr val="EFEDE3"/>
              </a:solidFill>
            </a:endParaRPr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89852E0B-4372-BFE7-96F7-D74A8B5D53F1}"/>
              </a:ext>
            </a:extLst>
          </p:cNvPr>
          <p:cNvGrpSpPr/>
          <p:nvPr/>
        </p:nvGrpSpPr>
        <p:grpSpPr>
          <a:xfrm>
            <a:off x="7232422" y="2040684"/>
            <a:ext cx="3793751" cy="3711617"/>
            <a:chOff x="7175568" y="2021926"/>
            <a:chExt cx="3793751" cy="3711617"/>
          </a:xfrm>
        </p:grpSpPr>
        <p:pic>
          <p:nvPicPr>
            <p:cNvPr id="42" name="Inhaltsplatzhalter 10" descr="Arzt mit einfarbiger Füllung">
              <a:extLst>
                <a:ext uri="{FF2B5EF4-FFF2-40B4-BE49-F238E27FC236}">
                  <a16:creationId xmlns:a16="http://schemas.microsoft.com/office/drawing/2014/main" id="{893CA86C-E25E-5270-5E61-8DD5C20EA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72163" y="3127334"/>
              <a:ext cx="1218712" cy="1218712"/>
            </a:xfrm>
            <a:prstGeom prst="rect">
              <a:avLst/>
            </a:prstGeom>
          </p:spPr>
        </p:pic>
        <p:pic>
          <p:nvPicPr>
            <p:cNvPr id="43" name="Inhaltsplatzhalter 10" descr="Arzt mit einfarbiger Füllung">
              <a:extLst>
                <a:ext uri="{FF2B5EF4-FFF2-40B4-BE49-F238E27FC236}">
                  <a16:creationId xmlns:a16="http://schemas.microsoft.com/office/drawing/2014/main" id="{666F7F90-3146-5886-0F7D-9642CC968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61385" y="3127334"/>
              <a:ext cx="1218712" cy="1218712"/>
            </a:xfrm>
            <a:prstGeom prst="rect">
              <a:avLst/>
            </a:prstGeom>
          </p:spPr>
        </p:pic>
        <p:pic>
          <p:nvPicPr>
            <p:cNvPr id="52" name="Grafik 51" descr="Ein Bild, das Zahnrad enthält.&#10;&#10;Automatisch generierte Beschreibung">
              <a:extLst>
                <a:ext uri="{FF2B5EF4-FFF2-40B4-BE49-F238E27FC236}">
                  <a16:creationId xmlns:a16="http://schemas.microsoft.com/office/drawing/2014/main" id="{0FF6579D-751D-4854-60F6-00BF9E55F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3169"/>
            <a:stretch/>
          </p:blipFill>
          <p:spPr>
            <a:xfrm>
              <a:off x="8305604" y="4464109"/>
              <a:ext cx="1923229" cy="1269434"/>
            </a:xfrm>
            <a:prstGeom prst="rect">
              <a:avLst/>
            </a:prstGeom>
          </p:spPr>
        </p:pic>
        <p:pic>
          <p:nvPicPr>
            <p:cNvPr id="53" name="Grafik 52" descr="Schließen mit einfarbiger Füllung">
              <a:extLst>
                <a:ext uri="{FF2B5EF4-FFF2-40B4-BE49-F238E27FC236}">
                  <a16:creationId xmlns:a16="http://schemas.microsoft.com/office/drawing/2014/main" id="{CFDCD000-0D15-7FF8-97E7-61A7B9C2B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54705" y="2349975"/>
              <a:ext cx="500452" cy="500452"/>
            </a:xfrm>
            <a:prstGeom prst="rect">
              <a:avLst/>
            </a:prstGeom>
          </p:spPr>
        </p:pic>
        <p:pic>
          <p:nvPicPr>
            <p:cNvPr id="54" name="Grafik 53" descr="Häkchen mit einfarbiger Füllung">
              <a:extLst>
                <a:ext uri="{FF2B5EF4-FFF2-40B4-BE49-F238E27FC236}">
                  <a16:creationId xmlns:a16="http://schemas.microsoft.com/office/drawing/2014/main" id="{6F215961-1933-E09B-25F8-1F8297B29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70739" y="2312894"/>
              <a:ext cx="548105" cy="548105"/>
            </a:xfrm>
            <a:prstGeom prst="rect">
              <a:avLst/>
            </a:prstGeom>
          </p:spPr>
        </p:pic>
        <p:pic>
          <p:nvPicPr>
            <p:cNvPr id="57" name="Grafik 56" descr="Ärztin mit einfarbiger Füllung">
              <a:extLst>
                <a:ext uri="{FF2B5EF4-FFF2-40B4-BE49-F238E27FC236}">
                  <a16:creationId xmlns:a16="http://schemas.microsoft.com/office/drawing/2014/main" id="{F02BA4B5-13F9-9ABF-F537-CE1B9FD76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750607" y="3127334"/>
              <a:ext cx="1218712" cy="1218712"/>
            </a:xfrm>
            <a:prstGeom prst="rect">
              <a:avLst/>
            </a:prstGeom>
          </p:spPr>
        </p:pic>
        <p:pic>
          <p:nvPicPr>
            <p:cNvPr id="63" name="Grafik 62" descr="Rede Silhouette">
              <a:extLst>
                <a:ext uri="{FF2B5EF4-FFF2-40B4-BE49-F238E27FC236}">
                  <a16:creationId xmlns:a16="http://schemas.microsoft.com/office/drawing/2014/main" id="{2FD3707E-3724-6034-DC24-6E8FCEB1F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175568" y="2024538"/>
              <a:ext cx="1360103" cy="1360103"/>
            </a:xfrm>
            <a:prstGeom prst="rect">
              <a:avLst/>
            </a:prstGeom>
          </p:spPr>
        </p:pic>
        <p:pic>
          <p:nvPicPr>
            <p:cNvPr id="64" name="Grafik 63" descr="Rede Silhouette">
              <a:extLst>
                <a:ext uri="{FF2B5EF4-FFF2-40B4-BE49-F238E27FC236}">
                  <a16:creationId xmlns:a16="http://schemas.microsoft.com/office/drawing/2014/main" id="{268F36F4-0A9C-D7A4-E393-F85C761A2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305604" y="2021926"/>
              <a:ext cx="1360103" cy="1360103"/>
            </a:xfrm>
            <a:prstGeom prst="rect">
              <a:avLst/>
            </a:prstGeom>
          </p:spPr>
        </p:pic>
        <p:pic>
          <p:nvPicPr>
            <p:cNvPr id="65" name="Grafik 64" descr="Häkchen mit einfarbiger Füllung">
              <a:extLst>
                <a:ext uri="{FF2B5EF4-FFF2-40B4-BE49-F238E27FC236}">
                  <a16:creationId xmlns:a16="http://schemas.microsoft.com/office/drawing/2014/main" id="{10612EDC-2A58-A02C-822D-415290E51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9836784" y="2311588"/>
              <a:ext cx="548105" cy="548105"/>
            </a:xfrm>
            <a:prstGeom prst="rect">
              <a:avLst/>
            </a:prstGeom>
          </p:spPr>
        </p:pic>
        <p:pic>
          <p:nvPicPr>
            <p:cNvPr id="66" name="Grafik 65" descr="Rede Silhouette">
              <a:extLst>
                <a:ext uri="{FF2B5EF4-FFF2-40B4-BE49-F238E27FC236}">
                  <a16:creationId xmlns:a16="http://schemas.microsoft.com/office/drawing/2014/main" id="{6D0EC2B4-6DF2-7198-1283-4FD17925A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441613" y="2023232"/>
              <a:ext cx="1360103" cy="13601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5928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6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79C7B6-D3D5-5F51-C9B9-80512063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OBJECTIVE</a:t>
            </a:r>
          </a:p>
        </p:txBody>
      </p:sp>
      <p:pic>
        <p:nvPicPr>
          <p:cNvPr id="6" name="Inhaltsplatzhalter 5" descr="Ein Bild, das Screenshot, Grafiken, Fraktalkunst, Technologie enthält.&#10;&#10;Automatisch generierte Beschreibung">
            <a:extLst>
              <a:ext uri="{FF2B5EF4-FFF2-40B4-BE49-F238E27FC236}">
                <a16:creationId xmlns:a16="http://schemas.microsoft.com/office/drawing/2014/main" id="{1C7B5FB0-EB30-0FDA-1EC2-327E813FD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6125" r="30394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6B735BC-50A8-C8C5-3BAE-EE40C7110225}"/>
              </a:ext>
            </a:extLst>
          </p:cNvPr>
          <p:cNvSpPr txBox="1">
            <a:spLocks/>
          </p:cNvSpPr>
          <p:nvPr/>
        </p:nvSpPr>
        <p:spPr>
          <a:xfrm>
            <a:off x="5100824" y="2286000"/>
            <a:ext cx="6307404" cy="42345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540" indent="-383540">
              <a:buFont typeface="Franklin Gothic Book" panose="020B0503020102020204" pitchFamily="34" charset="0"/>
              <a:buNone/>
            </a:pPr>
            <a:endParaRPr lang="en-US" sz="1800" b="1"/>
          </a:p>
          <a:p>
            <a:pPr marL="383540" indent="-383540">
              <a:buFont typeface="Franklin Gothic Book" panose="020B0503020102020204" pitchFamily="34" charset="0"/>
              <a:buChar char="•"/>
            </a:pPr>
            <a:r>
              <a:rPr lang="en-US" sz="1800"/>
              <a:t>Develop an automated machine learning model for accurate segmentation of multiple sclerosis (MS) lesions from MRI scans.</a:t>
            </a:r>
          </a:p>
          <a:p>
            <a:pPr marL="383540" indent="-383540">
              <a:buFont typeface="Franklin Gothic Book" panose="020B0503020102020204" pitchFamily="34" charset="0"/>
              <a:buChar char="•"/>
            </a:pPr>
            <a:r>
              <a:rPr lang="en-US" sz="1800"/>
              <a:t>Evaluation by using the </a:t>
            </a:r>
            <a:r>
              <a:rPr lang="en-US" sz="1800" b="1"/>
              <a:t>Dice similarity coefficient</a:t>
            </a:r>
            <a:r>
              <a:rPr lang="en-US" sz="1800"/>
              <a:t>, which measures the overlap between predicted segmentation and ground truth.</a:t>
            </a:r>
          </a:p>
          <a:p>
            <a:pPr lvl="1" indent="-383540">
              <a:buFont typeface="Wingdings" panose="020B0503020102020204" pitchFamily="34" charset="0"/>
              <a:buChar char="ü"/>
            </a:pPr>
            <a:r>
              <a:rPr lang="en-US" sz="1800" i="0"/>
              <a:t>Commonly used in medical image applications, which helps with comparison of results</a:t>
            </a:r>
          </a:p>
          <a:p>
            <a:pPr marL="383540" indent="-383540">
              <a:buFont typeface="Franklin Gothic Book" panose="020B0503020102020204" pitchFamily="34" charset="0"/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55414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E049B5-47C5-31A2-4BFA-5C61A8B8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5652763" cy="4482564"/>
          </a:xfrm>
        </p:spPr>
        <p:txBody>
          <a:bodyPr>
            <a:normAutofit/>
          </a:bodyPr>
          <a:lstStyle/>
          <a:p>
            <a:r>
              <a:rPr lang="de-DE"/>
              <a:t>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F156868-CA23-B7C4-3EC7-79D0074C3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544282"/>
            <a:ext cx="5341172" cy="3679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buFont typeface="Arial" panose="020B0503020102020204" pitchFamily="34" charset="0"/>
              <a:buChar char="•"/>
            </a:pPr>
            <a:r>
              <a:rPr lang="de-CH" sz="1800"/>
              <a:t>Primary </a:t>
            </a:r>
            <a:r>
              <a:rPr lang="de-CH" sz="1800" err="1"/>
              <a:t>dataset</a:t>
            </a:r>
            <a:r>
              <a:rPr lang="de-CH" sz="1800"/>
              <a:t> </a:t>
            </a:r>
            <a:r>
              <a:rPr lang="de-CH" sz="1800" err="1"/>
              <a:t>by</a:t>
            </a:r>
            <a:r>
              <a:rPr lang="de-CH" sz="1800"/>
              <a:t> Muslim et al. (2022)</a:t>
            </a:r>
            <a:endParaRPr lang="de-DE" sz="1800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de-CH" sz="1800"/>
              <a:t>Brain MRI </a:t>
            </a:r>
            <a:r>
              <a:rPr lang="de-CH" sz="1800" err="1"/>
              <a:t>scans</a:t>
            </a:r>
            <a:r>
              <a:rPr lang="de-CH" sz="1800"/>
              <a:t> </a:t>
            </a:r>
            <a:r>
              <a:rPr lang="de-CH" sz="1800" err="1"/>
              <a:t>from</a:t>
            </a:r>
            <a:r>
              <a:rPr lang="de-CH" sz="1800"/>
              <a:t> 60 </a:t>
            </a:r>
            <a:r>
              <a:rPr lang="de-CH" sz="1800" err="1"/>
              <a:t>patients</a:t>
            </a:r>
            <a:r>
              <a:rPr lang="de-CH" sz="1800"/>
              <a:t>, </a:t>
            </a:r>
            <a:r>
              <a:rPr lang="de-CH" sz="1800" err="1"/>
              <a:t>confirmed</a:t>
            </a:r>
            <a:r>
              <a:rPr lang="de-CH" sz="1800"/>
              <a:t> </a:t>
            </a:r>
            <a:r>
              <a:rPr lang="de-CH" sz="1800" err="1"/>
              <a:t>to</a:t>
            </a:r>
            <a:r>
              <a:rPr lang="de-CH" sz="1800"/>
              <a:t> </a:t>
            </a:r>
            <a:r>
              <a:rPr lang="de-CH" sz="1800" err="1"/>
              <a:t>have</a:t>
            </a:r>
            <a:r>
              <a:rPr lang="de-CH" sz="1800"/>
              <a:t> MS </a:t>
            </a:r>
            <a:r>
              <a:rPr lang="de-CH" sz="1800" err="1"/>
              <a:t>including</a:t>
            </a:r>
            <a:r>
              <a:rPr lang="de-CH" sz="1800"/>
              <a:t> </a:t>
            </a:r>
            <a:r>
              <a:rPr lang="de-CH" sz="1800" err="1"/>
              <a:t>manual</a:t>
            </a:r>
            <a:r>
              <a:rPr lang="de-CH" sz="1800"/>
              <a:t> </a:t>
            </a:r>
            <a:r>
              <a:rPr lang="de-CH" sz="1800" err="1"/>
              <a:t>lesion</a:t>
            </a:r>
            <a:r>
              <a:rPr lang="de-CH" sz="1800"/>
              <a:t> </a:t>
            </a:r>
            <a:r>
              <a:rPr lang="de-CH" sz="1800" err="1"/>
              <a:t>segmentation</a:t>
            </a:r>
            <a:endParaRPr lang="de-CH" sz="1800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de-CH" sz="1800" err="1"/>
              <a:t>Provided</a:t>
            </a:r>
            <a:r>
              <a:rPr lang="de-CH" sz="1800"/>
              <a:t> </a:t>
            </a:r>
            <a:r>
              <a:rPr lang="de-CH" sz="1800" err="1"/>
              <a:t>by</a:t>
            </a:r>
            <a:r>
              <a:rPr lang="de-CH" sz="1800"/>
              <a:t> </a:t>
            </a:r>
            <a:r>
              <a:rPr lang="de-CH" sz="1800" err="1"/>
              <a:t>Baghdad</a:t>
            </a:r>
            <a:r>
              <a:rPr lang="de-CH" sz="1800"/>
              <a:t> Teaching Hospital, Iraq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de-CH" sz="1800" err="1"/>
              <a:t>Each</a:t>
            </a:r>
            <a:r>
              <a:rPr lang="de-CH" sz="1800"/>
              <a:t> </a:t>
            </a:r>
            <a:r>
              <a:rPr lang="de-CH" sz="1800" err="1"/>
              <a:t>patient</a:t>
            </a:r>
            <a:r>
              <a:rPr lang="de-CH" sz="1800"/>
              <a:t> </a:t>
            </a:r>
            <a:r>
              <a:rPr lang="de-CH" sz="1800" err="1"/>
              <a:t>folder</a:t>
            </a:r>
            <a:r>
              <a:rPr lang="de-CH" sz="1800"/>
              <a:t> </a:t>
            </a:r>
            <a:r>
              <a:rPr lang="de-CH" sz="1800" err="1"/>
              <a:t>contains</a:t>
            </a:r>
            <a:r>
              <a:rPr lang="de-CH" sz="1800"/>
              <a:t>:</a:t>
            </a:r>
          </a:p>
          <a:p>
            <a:pPr lvl="1" indent="-383540">
              <a:buFont typeface="Calibri"/>
              <a:buChar char="-"/>
            </a:pPr>
            <a:r>
              <a:rPr lang="de-CH" sz="1800" i="0"/>
              <a:t>The </a:t>
            </a:r>
            <a:r>
              <a:rPr lang="de-CH" sz="1800" i="0" err="1"/>
              <a:t>patient’s</a:t>
            </a:r>
            <a:r>
              <a:rPr lang="de-CH" sz="1800" i="0"/>
              <a:t> </a:t>
            </a:r>
            <a:r>
              <a:rPr lang="de-CH" sz="1800" i="0" err="1"/>
              <a:t>brain</a:t>
            </a:r>
            <a:r>
              <a:rPr lang="de-CH" sz="1800" i="0"/>
              <a:t>-scans (T1, T2, Flair)</a:t>
            </a:r>
          </a:p>
          <a:p>
            <a:pPr lvl="1" indent="-383540">
              <a:buFont typeface="Calibri" panose="05050102010706020507" pitchFamily="18" charset="2"/>
              <a:buChar char="-"/>
            </a:pPr>
            <a:r>
              <a:rPr lang="de-CH" sz="1800" i="0" err="1"/>
              <a:t>Corresponding</a:t>
            </a:r>
            <a:r>
              <a:rPr lang="de-CH" sz="1800" i="0"/>
              <a:t> </a:t>
            </a:r>
            <a:r>
              <a:rPr lang="de-CH" sz="1800" i="0" err="1"/>
              <a:t>lesion</a:t>
            </a:r>
            <a:r>
              <a:rPr lang="de-CH" sz="1800" i="0"/>
              <a:t> </a:t>
            </a:r>
            <a:r>
              <a:rPr lang="de-CH" sz="1800" i="0" err="1"/>
              <a:t>segmentation</a:t>
            </a:r>
            <a:r>
              <a:rPr lang="de-CH" sz="1800" i="0"/>
              <a:t> </a:t>
            </a:r>
            <a:r>
              <a:rPr lang="de-CH" sz="1800" i="0" err="1"/>
              <a:t>for</a:t>
            </a:r>
            <a:r>
              <a:rPr lang="de-CH" sz="1800" i="0"/>
              <a:t> </a:t>
            </a:r>
            <a:r>
              <a:rPr lang="de-CH" sz="1800" i="0" err="1"/>
              <a:t>each</a:t>
            </a:r>
            <a:r>
              <a:rPr lang="de-CH" sz="1800" i="0"/>
              <a:t> </a:t>
            </a:r>
            <a:r>
              <a:rPr lang="de-CH" sz="1800" i="0" err="1"/>
              <a:t>of</a:t>
            </a:r>
            <a:r>
              <a:rPr lang="de-CH" sz="1800" i="0"/>
              <a:t> </a:t>
            </a:r>
            <a:r>
              <a:rPr lang="de-CH" sz="1800" i="0" err="1"/>
              <a:t>the</a:t>
            </a:r>
            <a:r>
              <a:rPr lang="de-CH" sz="1800" i="0"/>
              <a:t> </a:t>
            </a:r>
            <a:r>
              <a:rPr lang="de-CH" sz="1800" i="0" err="1"/>
              <a:t>brain</a:t>
            </a:r>
            <a:r>
              <a:rPr lang="de-CH" sz="1800" i="0"/>
              <a:t>-scans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endParaRPr lang="de-CH" sz="1800"/>
          </a:p>
          <a:p>
            <a:pPr marL="383540" indent="-383540">
              <a:buFont typeface="Arial" panose="020B0503020102020204" pitchFamily="34" charset="0"/>
              <a:buChar char="•"/>
            </a:pPr>
            <a:endParaRPr lang="de-CH" sz="1800"/>
          </a:p>
          <a:p>
            <a:pPr marL="383540" indent="-383540">
              <a:buFont typeface="Arial" panose="020B0503020102020204" pitchFamily="34" charset="0"/>
              <a:buChar char="•"/>
            </a:pPr>
            <a:endParaRPr lang="de-CH" sz="1800"/>
          </a:p>
        </p:txBody>
      </p:sp>
      <p:pic>
        <p:nvPicPr>
          <p:cNvPr id="18" name="Grafik 17" descr="Ein Bild, das Messinstrument, Kreis, Messgerät, Armaturenbrett enthält.&#10;&#10;Automatisch generierte Beschreibung">
            <a:extLst>
              <a:ext uri="{FF2B5EF4-FFF2-40B4-BE49-F238E27FC236}">
                <a16:creationId xmlns:a16="http://schemas.microsoft.com/office/drawing/2014/main" id="{632765D8-FE3F-4325-55AF-108A823CFC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05" r="25614" b="-132"/>
          <a:stretch/>
        </p:blipFill>
        <p:spPr>
          <a:xfrm>
            <a:off x="7139710" y="2566053"/>
            <a:ext cx="4614187" cy="1953712"/>
          </a:xfrm>
          <a:prstGeom prst="rect">
            <a:avLst/>
          </a:prstGeom>
        </p:spPr>
      </p:pic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53282FC7-D4B3-D12F-8ABF-B1B598B2AC8E}"/>
              </a:ext>
            </a:extLst>
          </p:cNvPr>
          <p:cNvSpPr txBox="1">
            <a:spLocks/>
          </p:cNvSpPr>
          <p:nvPr/>
        </p:nvSpPr>
        <p:spPr>
          <a:xfrm>
            <a:off x="7062274" y="4517193"/>
            <a:ext cx="4844302" cy="1299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600" i="1"/>
              <a:t>Figure 2. Layer </a:t>
            </a:r>
            <a:r>
              <a:rPr lang="de-DE" sz="1600" i="1" err="1"/>
              <a:t>from</a:t>
            </a:r>
            <a:r>
              <a:rPr lang="de-DE" sz="1600" i="1"/>
              <a:t> MRI </a:t>
            </a:r>
            <a:r>
              <a:rPr lang="de-DE" sz="1600" i="1" err="1"/>
              <a:t>scan</a:t>
            </a:r>
            <a:r>
              <a:rPr lang="de-DE" sz="1600" i="1"/>
              <a:t> </a:t>
            </a:r>
            <a:r>
              <a:rPr lang="de-DE" sz="1600" i="1" err="1"/>
              <a:t>represented</a:t>
            </a:r>
            <a:r>
              <a:rPr lang="de-DE" sz="1600" i="1"/>
              <a:t> in multiple </a:t>
            </a:r>
            <a:r>
              <a:rPr lang="de-DE" sz="1600" i="1" err="1"/>
              <a:t>sequences</a:t>
            </a:r>
            <a:r>
              <a:rPr lang="de-DE" sz="1600" i="1"/>
              <a:t>: Flair, T2 and T1 (Ma et al., 2022)</a:t>
            </a:r>
          </a:p>
        </p:txBody>
      </p:sp>
    </p:spTree>
    <p:extLst>
      <p:ext uri="{BB962C8B-B14F-4D97-AF65-F5344CB8AC3E}">
        <p14:creationId xmlns:p14="http://schemas.microsoft.com/office/powerpoint/2010/main" val="1836029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7B540D-5805-CC4E-6F7A-3FAAB340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3690053" cy="4482564"/>
          </a:xfrm>
        </p:spPr>
        <p:txBody>
          <a:bodyPr>
            <a:normAutofit/>
          </a:bodyPr>
          <a:lstStyle/>
          <a:p>
            <a:r>
              <a:rPr lang="de-DE"/>
              <a:t>DATASET - EDA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Inhaltsplatzhalter 10">
            <a:extLst>
              <a:ext uri="{FF2B5EF4-FFF2-40B4-BE49-F238E27FC236}">
                <a16:creationId xmlns:a16="http://schemas.microsoft.com/office/drawing/2014/main" id="{5DC82B7F-342B-01F3-13F2-786E6E94AA89}"/>
              </a:ext>
            </a:extLst>
          </p:cNvPr>
          <p:cNvSpPr txBox="1">
            <a:spLocks/>
          </p:cNvSpPr>
          <p:nvPr/>
        </p:nvSpPr>
        <p:spPr>
          <a:xfrm>
            <a:off x="1371600" y="2544282"/>
            <a:ext cx="5341172" cy="36795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1800" err="1"/>
              <a:t>Insights</a:t>
            </a:r>
            <a:r>
              <a:rPr lang="de-CH" sz="1800"/>
              <a:t> </a:t>
            </a:r>
            <a:r>
              <a:rPr lang="de-CH" sz="1800" err="1"/>
              <a:t>regarding</a:t>
            </a:r>
            <a:r>
              <a:rPr lang="de-CH" sz="1800"/>
              <a:t> </a:t>
            </a:r>
            <a:r>
              <a:rPr lang="de-CH" sz="1800" b="1"/>
              <a:t>MRI </a:t>
            </a:r>
            <a:r>
              <a:rPr lang="de-CH" sz="1800" b="1" err="1"/>
              <a:t>scan</a:t>
            </a:r>
            <a:r>
              <a:rPr lang="de-CH" sz="1800" b="1"/>
              <a:t> </a:t>
            </a:r>
            <a:r>
              <a:rPr lang="de-CH" sz="1800" b="1" err="1"/>
              <a:t>properties</a:t>
            </a:r>
            <a:endParaRPr lang="de-CH" sz="1800" b="1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de-CH" sz="1800"/>
              <a:t>Unique </a:t>
            </a:r>
            <a:r>
              <a:rPr lang="de-CH" sz="1800" err="1"/>
              <a:t>Voxel</a:t>
            </a:r>
            <a:r>
              <a:rPr lang="de-CH" sz="1800"/>
              <a:t> </a:t>
            </a:r>
            <a:r>
              <a:rPr lang="de-CH" sz="1800" err="1"/>
              <a:t>Dimensions</a:t>
            </a:r>
            <a:r>
              <a:rPr lang="de-CH" sz="1800"/>
              <a:t>:</a:t>
            </a:r>
            <a:r>
              <a:rPr lang="de-DE" sz="1800"/>
              <a:t>   1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de-DE" sz="1800"/>
              <a:t>Unique Image Shapes (</a:t>
            </a:r>
            <a:r>
              <a:rPr lang="de-DE" sz="1800" err="1"/>
              <a:t>HxW</a:t>
            </a:r>
            <a:r>
              <a:rPr lang="de-DE" sz="1800"/>
              <a:t>): 13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de-DE" sz="1800"/>
              <a:t>Unique Scan </a:t>
            </a:r>
            <a:r>
              <a:rPr lang="de-DE" sz="1800" err="1"/>
              <a:t>Orientations</a:t>
            </a:r>
            <a:r>
              <a:rPr lang="de-DE" sz="1800"/>
              <a:t>:     3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endParaRPr lang="de-CH" sz="1800"/>
          </a:p>
          <a:p>
            <a:pPr marL="383540" indent="-383540">
              <a:buFont typeface="Arial" panose="020B0503020102020204" pitchFamily="34" charset="0"/>
              <a:buChar char="•"/>
            </a:pPr>
            <a:endParaRPr lang="de-CH" sz="1800"/>
          </a:p>
          <a:p>
            <a:pPr marL="383540" indent="-383540">
              <a:buFont typeface="Arial" panose="020B0503020102020204" pitchFamily="34" charset="0"/>
              <a:buChar char="•"/>
            </a:pPr>
            <a:endParaRPr lang="de-CH" sz="1800"/>
          </a:p>
        </p:txBody>
      </p:sp>
      <p:pic>
        <p:nvPicPr>
          <p:cNvPr id="15" name="Grafik 14" descr="Ein Bild, das Text, Screenshot, Diagramm, Display enthält.&#10;&#10;Beschreibung automatisch generiert.">
            <a:extLst>
              <a:ext uri="{FF2B5EF4-FFF2-40B4-BE49-F238E27FC236}">
                <a16:creationId xmlns:a16="http://schemas.microsoft.com/office/drawing/2014/main" id="{C07BAEE5-EBE9-5D94-59D2-932809B29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43" y="768491"/>
            <a:ext cx="5573487" cy="5132614"/>
          </a:xfrm>
          <a:prstGeom prst="rect">
            <a:avLst/>
          </a:prstGeom>
        </p:spPr>
      </p:pic>
      <p:pic>
        <p:nvPicPr>
          <p:cNvPr id="13" name="Grafik 12" descr="Axial, Coronal &amp; Sagittal Planes | IPF Radiology Rounds">
            <a:extLst>
              <a:ext uri="{FF2B5EF4-FFF2-40B4-BE49-F238E27FC236}">
                <a16:creationId xmlns:a16="http://schemas.microsoft.com/office/drawing/2014/main" id="{8D4D9EB5-C406-FB67-B5F6-8F6D7E2A5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460" y="1591825"/>
            <a:ext cx="2479432" cy="2391230"/>
          </a:xfrm>
          <a:prstGeom prst="rect">
            <a:avLst/>
          </a:prstGeo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5E92651-50D3-00E5-93FF-BA86FBACC1B8}"/>
              </a:ext>
            </a:extLst>
          </p:cNvPr>
          <p:cNvSpPr txBox="1">
            <a:spLocks/>
          </p:cNvSpPr>
          <p:nvPr/>
        </p:nvSpPr>
        <p:spPr>
          <a:xfrm>
            <a:off x="7003659" y="6003511"/>
            <a:ext cx="4844302" cy="1299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i="1"/>
              <a:t>Figure 3. Distribution </a:t>
            </a:r>
            <a:r>
              <a:rPr lang="de-DE" sz="1600" i="1" err="1"/>
              <a:t>of</a:t>
            </a:r>
            <a:r>
              <a:rPr lang="de-DE" sz="1600" i="1"/>
              <a:t> </a:t>
            </a:r>
            <a:r>
              <a:rPr lang="de-DE" sz="1600" i="1" err="1"/>
              <a:t>scan</a:t>
            </a:r>
            <a:r>
              <a:rPr lang="de-DE" sz="1600" i="1"/>
              <a:t> </a:t>
            </a:r>
            <a:r>
              <a:rPr lang="de-DE" sz="1600" i="1" err="1"/>
              <a:t>orientation</a:t>
            </a:r>
            <a:r>
              <a:rPr lang="de-DE" sz="1600" i="1"/>
              <a:t> in </a:t>
            </a:r>
            <a:r>
              <a:rPr lang="de-DE" sz="1600" i="1" err="1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3547599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B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840A0-551C-9B50-C1EF-717D8D0FA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BDA4D8-1EEE-2EE6-4DDB-73E985EA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 descr="Ein Bild, das Text, Screenshot, Diagramm, Grafikdesign enthält.&#10;&#10;Beschreibung automatisch generiert.">
            <a:extLst>
              <a:ext uri="{FF2B5EF4-FFF2-40B4-BE49-F238E27FC236}">
                <a16:creationId xmlns:a16="http://schemas.microsoft.com/office/drawing/2014/main" id="{04E1E2D3-0909-A39E-24A7-724CEAB67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29" y="786046"/>
            <a:ext cx="10940143" cy="5275023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1E90224-A936-4A7D-6FE8-C1AEFA328597}"/>
              </a:ext>
            </a:extLst>
          </p:cNvPr>
          <p:cNvSpPr txBox="1">
            <a:spLocks/>
          </p:cNvSpPr>
          <p:nvPr/>
        </p:nvSpPr>
        <p:spPr>
          <a:xfrm>
            <a:off x="3672351" y="6065755"/>
            <a:ext cx="4844302" cy="1299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i="1">
                <a:solidFill>
                  <a:srgbClr val="EFEDE3"/>
                </a:solidFill>
              </a:rPr>
              <a:t>Figure 4. Statistical </a:t>
            </a:r>
            <a:r>
              <a:rPr lang="de-DE" sz="1600" i="1" err="1">
                <a:solidFill>
                  <a:srgbClr val="EFEDE3"/>
                </a:solidFill>
              </a:rPr>
              <a:t>analysis</a:t>
            </a:r>
            <a:r>
              <a:rPr lang="de-DE" sz="1600" i="1">
                <a:solidFill>
                  <a:srgbClr val="EFEDE3"/>
                </a:solidFill>
              </a:rPr>
              <a:t> </a:t>
            </a:r>
            <a:r>
              <a:rPr lang="de-DE" sz="1600" i="1" err="1">
                <a:solidFill>
                  <a:srgbClr val="EFEDE3"/>
                </a:solidFill>
              </a:rPr>
              <a:t>regarding</a:t>
            </a:r>
            <a:r>
              <a:rPr lang="de-DE" sz="1600" i="1">
                <a:solidFill>
                  <a:srgbClr val="EFEDE3"/>
                </a:solidFill>
              </a:rPr>
              <a:t> slice </a:t>
            </a:r>
            <a:r>
              <a:rPr lang="de-DE" sz="1600" i="1" err="1">
                <a:solidFill>
                  <a:srgbClr val="EFEDE3"/>
                </a:solidFill>
              </a:rPr>
              <a:t>properties</a:t>
            </a:r>
            <a:endParaRPr lang="de-DE" sz="1600" i="1">
              <a:solidFill>
                <a:srgbClr val="EFED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435413"/>
      </p:ext>
    </p:extLst>
  </p:cSld>
  <p:clrMapOvr>
    <a:masterClrMapping/>
  </p:clrMapOvr>
</p:sld>
</file>

<file path=ppt/theme/theme1.xml><?xml version="1.0" encoding="utf-8"?>
<a:theme xmlns:a="http://schemas.openxmlformats.org/drawingml/2006/main" name="Getreid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Application>Microsoft Office PowerPoint</Application>
  <PresentationFormat>Widescreen</PresentationFormat>
  <Slides>22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Getreide</vt:lpstr>
      <vt:lpstr>Identifying and Locating Multiple Sclerosis (MS) Lesions in Brain MRI Scans</vt:lpstr>
      <vt:lpstr>Agenda</vt:lpstr>
      <vt:lpstr>INTRODUCTION</vt:lpstr>
      <vt:lpstr>INTRODUCTION</vt:lpstr>
      <vt:lpstr>PowerPoint Presentation</vt:lpstr>
      <vt:lpstr>OBJECTIVE</vt:lpstr>
      <vt:lpstr>DATASET</vt:lpstr>
      <vt:lpstr>DATASET - EDA</vt:lpstr>
      <vt:lpstr>PowerPoint Presentation</vt:lpstr>
      <vt:lpstr>Methodology</vt:lpstr>
      <vt:lpstr>PREPROCESSING</vt:lpstr>
      <vt:lpstr>U-NET</vt:lpstr>
      <vt:lpstr>TRAINING</vt:lpstr>
      <vt:lpstr>Evaluation</vt:lpstr>
      <vt:lpstr>BASE MODEL</vt:lpstr>
      <vt:lpstr>PowerPoint Presentation</vt:lpstr>
      <vt:lpstr>PowerPoint Presentation</vt:lpstr>
      <vt:lpstr>MODEL PERFORMANCE COMPARISON</vt:lpstr>
      <vt:lpstr>CONCLUSION</vt:lpstr>
      <vt:lpstr>CONCLUSION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10</cp:revision>
  <dcterms:created xsi:type="dcterms:W3CDTF">2024-10-06T16:49:05Z</dcterms:created>
  <dcterms:modified xsi:type="dcterms:W3CDTF">2024-10-28T15:02:29Z</dcterms:modified>
</cp:coreProperties>
</file>