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3204" r:id="rId3"/>
    <p:sldId id="3201" r:id="rId4"/>
    <p:sldId id="3207" r:id="rId5"/>
    <p:sldId id="263" r:id="rId6"/>
    <p:sldId id="3205" r:id="rId7"/>
    <p:sldId id="264" r:id="rId8"/>
    <p:sldId id="265" r:id="rId9"/>
    <p:sldId id="3206" r:id="rId10"/>
    <p:sldId id="267" r:id="rId11"/>
    <p:sldId id="266" r:id="rId12"/>
    <p:sldId id="3208" r:id="rId13"/>
    <p:sldId id="3202" r:id="rId14"/>
    <p:sldId id="273" r:id="rId15"/>
    <p:sldId id="320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3158"/>
    <a:srgbClr val="48257C"/>
    <a:srgbClr val="3D1D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8" autoAdjust="0"/>
    <p:restoredTop sz="73452" autoAdjust="0"/>
  </p:normalViewPr>
  <p:slideViewPr>
    <p:cSldViewPr snapToGrid="0">
      <p:cViewPr varScale="1">
        <p:scale>
          <a:sx n="78" d="100"/>
          <a:sy n="78" d="100"/>
        </p:scale>
        <p:origin x="65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D7A556-237B-4BA5-A793-BE6B8AB6ADEC}" type="datetimeFigureOut">
              <a:rPr lang="en-US" smtClean="0"/>
              <a:t>8/23/2020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E554F-8D1F-45EF-BBEF-D9F1394B3DA4}" type="slidenum">
              <a:rPr lang="en-US" smtClean="0"/>
              <a:t>‹#›</a:t>
            </a:fld>
            <a:endParaRPr lang="en-US"/>
          </a:p>
        </p:txBody>
      </p:sp>
    </p:spTree>
    <p:extLst>
      <p:ext uri="{BB962C8B-B14F-4D97-AF65-F5344CB8AC3E}">
        <p14:creationId xmlns:p14="http://schemas.microsoft.com/office/powerpoint/2010/main" val="4159961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blogs.microsoft.com/premier-developer/converting-classic-azure-devops-pipelines-to-ya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240472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8/23/2020 11:03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01601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https://devblogs.microsoft.com/premier-developer/converting-classic-azure-devops-pipelines-to-yaml/</a:t>
            </a:r>
            <a:endParaRPr lang="en-CA" dirty="0"/>
          </a:p>
          <a:p>
            <a:endParaRPr lang="en-CA" dirty="0"/>
          </a:p>
          <a:p>
            <a:r>
              <a:rPr lang="en-CA" dirty="0"/>
              <a:t>Example of an existing pipeline for the export, unpack and commit to repos of a solution configured with the Classic UI in YAML</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CA" dirty="0"/>
              <a:t>Add “</a:t>
            </a:r>
            <a:r>
              <a:rPr lang="en-CA" b="0" dirty="0">
                <a:solidFill>
                  <a:srgbClr val="569CD6"/>
                </a:solidFill>
                <a:effectLst/>
                <a:latin typeface="Consolas" panose="020B0609020204030204" pitchFamily="49" charset="0"/>
              </a:rPr>
              <a:t>trigger</a:t>
            </a:r>
            <a:r>
              <a:rPr lang="en-CA" b="0" dirty="0">
                <a:solidFill>
                  <a:srgbClr val="D4D4D4"/>
                </a:solidFill>
                <a:effectLst/>
                <a:latin typeface="Consolas" panose="020B0609020204030204" pitchFamily="49" charset="0"/>
              </a:rPr>
              <a:t>: </a:t>
            </a:r>
            <a:r>
              <a:rPr lang="en-CA" b="0" dirty="0">
                <a:solidFill>
                  <a:srgbClr val="CE9178"/>
                </a:solidFill>
                <a:effectLst/>
                <a:latin typeface="Consolas" panose="020B0609020204030204" pitchFamily="49" charset="0"/>
              </a:rPr>
              <a:t>none</a:t>
            </a:r>
            <a:r>
              <a:rPr lang="en-CA" b="0" dirty="0">
                <a:solidFill>
                  <a:srgbClr val="D4D4D4"/>
                </a:solidFill>
                <a:effectLst/>
                <a:latin typeface="Consolas" panose="020B0609020204030204" pitchFamily="49" charset="0"/>
              </a:rPr>
              <a:t>”</a:t>
            </a:r>
            <a:endParaRPr lang="en-CA" dirty="0"/>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CA" dirty="0"/>
              <a:t>Specify “</a:t>
            </a:r>
            <a:r>
              <a:rPr lang="en-CA" b="0" dirty="0" err="1">
                <a:solidFill>
                  <a:srgbClr val="569CD6"/>
                </a:solidFill>
                <a:effectLst/>
                <a:latin typeface="Consolas" panose="020B0609020204030204" pitchFamily="49" charset="0"/>
              </a:rPr>
              <a:t>vmImage</a:t>
            </a:r>
            <a:r>
              <a:rPr lang="en-CA" b="0" dirty="0">
                <a:solidFill>
                  <a:srgbClr val="D4D4D4"/>
                </a:solidFill>
                <a:effectLst/>
                <a:latin typeface="Consolas" panose="020B0609020204030204" pitchFamily="49" charset="0"/>
              </a:rPr>
              <a:t>: </a:t>
            </a:r>
            <a:r>
              <a:rPr lang="en-CA" b="0" dirty="0">
                <a:solidFill>
                  <a:srgbClr val="CE9178"/>
                </a:solidFill>
                <a:effectLst/>
                <a:latin typeface="Consolas" panose="020B0609020204030204" pitchFamily="49" charset="0"/>
              </a:rPr>
              <a:t>'windows-2019’” under “pool”</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CA" b="0" dirty="0">
                <a:solidFill>
                  <a:srgbClr val="CE9178"/>
                </a:solidFill>
                <a:effectLst/>
                <a:latin typeface="Consolas" panose="020B0609020204030204" pitchFamily="49" charset="0"/>
              </a:rPr>
              <a:t>Rename and move the pipeline</a:t>
            </a:r>
            <a:endParaRPr lang="en-CA" b="0" dirty="0">
              <a:solidFill>
                <a:srgbClr val="D4D4D4"/>
              </a:solidFill>
              <a:effectLst/>
              <a:latin typeface="Consolas" panose="020B0609020204030204" pitchFamily="49"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8/23/2020 11:03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852124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CA" dirty="0"/>
              <a:t>Example of a pipeline for the export, unpack and commit to repos of a solution created from scratch in YAML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8/23/2020 11:03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461021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[Manual] Pipeline for the export, unpack and commit to the work branch (with service connection and branch to use as variables)</a:t>
            </a:r>
          </a:p>
          <a:p>
            <a:pPr marL="171450" indent="-171450">
              <a:buFont typeface="Arial" panose="020B0604020202020204" pitchFamily="34" charset="0"/>
              <a:buChar char="•"/>
            </a:pPr>
            <a:r>
              <a:rPr lang="en-US" dirty="0"/>
              <a:t>[Automatic on the creation of a PR] Pipeline for the check of the pull request (aka </a:t>
            </a:r>
            <a:r>
              <a:rPr lang="en-CA" dirty="0"/>
              <a:t>“quality gate”) with for example: solution checker, code unit tests, UI unit tests, code test coverage, code checker…</a:t>
            </a:r>
          </a:p>
          <a:p>
            <a:pPr marL="171450" indent="-171450">
              <a:buFont typeface="Arial" panose="020B0604020202020204" pitchFamily="34" charset="0"/>
              <a:buChar char="•"/>
            </a:pPr>
            <a:r>
              <a:rPr lang="en-CA" dirty="0"/>
              <a:t>[Automatic on the commit on the main branch after the approval of a PR] Pipeline to build an deploy a solution based on the files in the main branch to the QA environment for integration tests and manual tests</a:t>
            </a:r>
          </a:p>
          <a:p>
            <a:pPr marL="171450" indent="-171450">
              <a:buFont typeface="Arial" panose="020B0604020202020204" pitchFamily="34" charset="0"/>
              <a:buChar char="•"/>
            </a:pPr>
            <a:r>
              <a:rPr lang="en-CA" dirty="0"/>
              <a:t>[Manual] Pipeline to:</a:t>
            </a:r>
          </a:p>
          <a:p>
            <a:pPr marL="441582" lvl="1" indent="-228600">
              <a:buFont typeface="+mj-lt"/>
              <a:buAutoNum type="arabicPeriod"/>
            </a:pPr>
            <a:r>
              <a:rPr lang="en-CA" dirty="0"/>
              <a:t>Build managed solutions (artifacts) from the release branch (variable) using a build environment</a:t>
            </a:r>
          </a:p>
          <a:p>
            <a:pPr marL="441582" lvl="1" indent="-228600">
              <a:buFont typeface="+mj-lt"/>
              <a:buAutoNum type="arabicPeriod"/>
            </a:pPr>
            <a:r>
              <a:rPr lang="en-CA" dirty="0"/>
              <a:t>Wait for an approval to import managed solutions to a </a:t>
            </a:r>
            <a:r>
              <a:rPr lang="en-CA"/>
              <a:t>production environment</a:t>
            </a:r>
            <a:endParaRPr lang="en-CA"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8/23/2020 11:03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695609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CA" dirty="0"/>
              <a:t>Conversion of the pipeline configured in the previous step as multi-stage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8/23/2020 11:03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369776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CA"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8/23/2020 11:03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090280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Talking points:</a:t>
            </a:r>
          </a:p>
          <a:p>
            <a:pPr marL="628650" lvl="1" indent="-171450">
              <a:buFont typeface="Arial" panose="020B0604020202020204" pitchFamily="34" charset="0"/>
              <a:buChar char="•"/>
            </a:pPr>
            <a:r>
              <a:rPr lang="en-US"/>
              <a:t>Come to community to access discussions, forums, videos and blogs</a:t>
            </a:r>
          </a:p>
          <a:p>
            <a:pPr marL="628650" lvl="1" indent="-171450">
              <a:buFont typeface="Arial" panose="020B0604020202020204" pitchFamily="34" charset="0"/>
              <a:buChar char="•"/>
            </a:pPr>
            <a:r>
              <a:rPr lang="en-US"/>
              <a:t>Access key content such as Webinars, Events and Gallery  </a:t>
            </a:r>
          </a:p>
          <a:p>
            <a:pPr marL="628650" lvl="1" indent="-171450">
              <a:buFont typeface="Arial" panose="020B0604020202020204" pitchFamily="34" charset="0"/>
              <a:buChar char="•"/>
            </a:pPr>
            <a:r>
              <a:rPr lang="en-US"/>
              <a:t>Get questions answered for free in both on-premise products and App forums</a:t>
            </a:r>
          </a:p>
          <a:p>
            <a:endParaRPr lang="en-US"/>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05BD49-4D16-4905-BF7C-82A4124C361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3874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74FAD-3A65-446B-ABCB-4BB9CB680C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C54814-6CC9-458C-A820-0B4CD73121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6028A2-C4D4-40BD-A873-89AAD5FE9917}"/>
              </a:ext>
            </a:extLst>
          </p:cNvPr>
          <p:cNvSpPr>
            <a:spLocks noGrp="1"/>
          </p:cNvSpPr>
          <p:nvPr>
            <p:ph type="dt" sz="half" idx="10"/>
          </p:nvPr>
        </p:nvSpPr>
        <p:spPr/>
        <p:txBody>
          <a:bodyPr/>
          <a:lstStyle/>
          <a:p>
            <a:fld id="{F7E36668-BF9A-4261-A89A-B825702FFD4D}" type="datetimeFigureOut">
              <a:rPr lang="en-US" smtClean="0"/>
              <a:t>8/23/2020</a:t>
            </a:fld>
            <a:endParaRPr lang="en-US"/>
          </a:p>
        </p:txBody>
      </p:sp>
      <p:sp>
        <p:nvSpPr>
          <p:cNvPr id="5" name="Footer Placeholder 4">
            <a:extLst>
              <a:ext uri="{FF2B5EF4-FFF2-40B4-BE49-F238E27FC236}">
                <a16:creationId xmlns:a16="http://schemas.microsoft.com/office/drawing/2014/main" id="{44F81326-4EAC-4735-B521-E3C27D8B58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98367D-3AA3-4FC5-BFDF-AD0BB93CBC8A}"/>
              </a:ext>
            </a:extLst>
          </p:cNvPr>
          <p:cNvSpPr>
            <a:spLocks noGrp="1"/>
          </p:cNvSpPr>
          <p:nvPr>
            <p:ph type="sldNum" sz="quarter" idx="12"/>
          </p:nvPr>
        </p:nvSpPr>
        <p:spPr/>
        <p:txBody>
          <a:bodyPr/>
          <a:lstStyle/>
          <a:p>
            <a:fld id="{2FE01F08-C8D9-45B9-90E1-F135F327FF21}" type="slidenum">
              <a:rPr lang="en-US" smtClean="0"/>
              <a:t>‹#›</a:t>
            </a:fld>
            <a:endParaRPr lang="en-US"/>
          </a:p>
        </p:txBody>
      </p:sp>
    </p:spTree>
    <p:extLst>
      <p:ext uri="{BB962C8B-B14F-4D97-AF65-F5344CB8AC3E}">
        <p14:creationId xmlns:p14="http://schemas.microsoft.com/office/powerpoint/2010/main" val="4150102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908E3-0767-47E8-BC54-78A7DF264E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D5AF8B-3DD8-4B81-AEC9-35A778B495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62C639-8A51-4042-B687-B15CC5FBC629}"/>
              </a:ext>
            </a:extLst>
          </p:cNvPr>
          <p:cNvSpPr>
            <a:spLocks noGrp="1"/>
          </p:cNvSpPr>
          <p:nvPr>
            <p:ph type="dt" sz="half" idx="10"/>
          </p:nvPr>
        </p:nvSpPr>
        <p:spPr/>
        <p:txBody>
          <a:bodyPr/>
          <a:lstStyle/>
          <a:p>
            <a:fld id="{F7E36668-BF9A-4261-A89A-B825702FFD4D}" type="datetimeFigureOut">
              <a:rPr lang="en-US" smtClean="0"/>
              <a:t>8/23/2020</a:t>
            </a:fld>
            <a:endParaRPr lang="en-US"/>
          </a:p>
        </p:txBody>
      </p:sp>
      <p:sp>
        <p:nvSpPr>
          <p:cNvPr id="5" name="Footer Placeholder 4">
            <a:extLst>
              <a:ext uri="{FF2B5EF4-FFF2-40B4-BE49-F238E27FC236}">
                <a16:creationId xmlns:a16="http://schemas.microsoft.com/office/drawing/2014/main" id="{DEA60A14-A747-42AE-8976-E640C1697B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83300C-CB4A-47CB-A158-05756BAB95E0}"/>
              </a:ext>
            </a:extLst>
          </p:cNvPr>
          <p:cNvSpPr>
            <a:spLocks noGrp="1"/>
          </p:cNvSpPr>
          <p:nvPr>
            <p:ph type="sldNum" sz="quarter" idx="12"/>
          </p:nvPr>
        </p:nvSpPr>
        <p:spPr/>
        <p:txBody>
          <a:bodyPr/>
          <a:lstStyle/>
          <a:p>
            <a:fld id="{2FE01F08-C8D9-45B9-90E1-F135F327FF21}" type="slidenum">
              <a:rPr lang="en-US" smtClean="0"/>
              <a:t>‹#›</a:t>
            </a:fld>
            <a:endParaRPr lang="en-US"/>
          </a:p>
        </p:txBody>
      </p:sp>
    </p:spTree>
    <p:extLst>
      <p:ext uri="{BB962C8B-B14F-4D97-AF65-F5344CB8AC3E}">
        <p14:creationId xmlns:p14="http://schemas.microsoft.com/office/powerpoint/2010/main" val="4184779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9A134C-1AF3-498C-81C0-B9DBF6DC9D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17F525-212A-436B-864D-961A1A3835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FE726E-84B5-4E3E-A8B5-5B6E109DDDF4}"/>
              </a:ext>
            </a:extLst>
          </p:cNvPr>
          <p:cNvSpPr>
            <a:spLocks noGrp="1"/>
          </p:cNvSpPr>
          <p:nvPr>
            <p:ph type="dt" sz="half" idx="10"/>
          </p:nvPr>
        </p:nvSpPr>
        <p:spPr/>
        <p:txBody>
          <a:bodyPr/>
          <a:lstStyle/>
          <a:p>
            <a:fld id="{F7E36668-BF9A-4261-A89A-B825702FFD4D}" type="datetimeFigureOut">
              <a:rPr lang="en-US" smtClean="0"/>
              <a:t>8/23/2020</a:t>
            </a:fld>
            <a:endParaRPr lang="en-US"/>
          </a:p>
        </p:txBody>
      </p:sp>
      <p:sp>
        <p:nvSpPr>
          <p:cNvPr id="5" name="Footer Placeholder 4">
            <a:extLst>
              <a:ext uri="{FF2B5EF4-FFF2-40B4-BE49-F238E27FC236}">
                <a16:creationId xmlns:a16="http://schemas.microsoft.com/office/drawing/2014/main" id="{336A24F3-11AD-4DA6-94CD-CB2A9CC9F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675D94-29A2-4A1E-99A2-93624F0D6900}"/>
              </a:ext>
            </a:extLst>
          </p:cNvPr>
          <p:cNvSpPr>
            <a:spLocks noGrp="1"/>
          </p:cNvSpPr>
          <p:nvPr>
            <p:ph type="sldNum" sz="quarter" idx="12"/>
          </p:nvPr>
        </p:nvSpPr>
        <p:spPr/>
        <p:txBody>
          <a:bodyPr/>
          <a:lstStyle/>
          <a:p>
            <a:fld id="{2FE01F08-C8D9-45B9-90E1-F135F327FF21}" type="slidenum">
              <a:rPr lang="en-US" smtClean="0"/>
              <a:t>‹#›</a:t>
            </a:fld>
            <a:endParaRPr lang="en-US"/>
          </a:p>
        </p:txBody>
      </p:sp>
    </p:spTree>
    <p:extLst>
      <p:ext uri="{BB962C8B-B14F-4D97-AF65-F5344CB8AC3E}">
        <p14:creationId xmlns:p14="http://schemas.microsoft.com/office/powerpoint/2010/main" val="1099363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Dynamics 365 </a:t>
            </a:r>
          </a:p>
        </p:txBody>
      </p:sp>
    </p:spTree>
    <p:extLst>
      <p:ext uri="{BB962C8B-B14F-4D97-AF65-F5344CB8AC3E}">
        <p14:creationId xmlns:p14="http://schemas.microsoft.com/office/powerpoint/2010/main" val="55749091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29842" y="0"/>
            <a:ext cx="5962158" cy="6858000"/>
          </a:xfrm>
          <a:blipFill dpi="0" rotWithShape="1">
            <a:blip r:embed="rId2"/>
            <a:srcRect/>
            <a:stretch>
              <a:fillRect/>
            </a:stretch>
          </a:blipFill>
        </p:spPr>
        <p:txBody>
          <a:bodyPr anchor="ctr">
            <a:noAutofit/>
          </a:bodyPr>
          <a:lstStyle>
            <a:lvl1pPr marL="0" indent="0" algn="ctr">
              <a:buNone/>
              <a:defRPr>
                <a:solidFill>
                  <a:schemeClr val="bg2"/>
                </a:solidFill>
              </a:defRPr>
            </a:lvl1pPr>
          </a:lstStyle>
          <a:p>
            <a:r>
              <a:rPr lang="en-US"/>
              <a:t>Click icon to add picture</a:t>
            </a:r>
          </a:p>
        </p:txBody>
      </p:sp>
      <p:sp>
        <p:nvSpPr>
          <p:cNvPr id="2" name="Title 1"/>
          <p:cNvSpPr>
            <a:spLocks noGrp="1"/>
          </p:cNvSpPr>
          <p:nvPr>
            <p:ph type="title" hasCustomPrompt="1"/>
          </p:nvPr>
        </p:nvSpPr>
        <p:spPr>
          <a:xfrm>
            <a:off x="455995" y="620428"/>
            <a:ext cx="5541959" cy="403137"/>
          </a:xfrm>
        </p:spPr>
        <p:txBody>
          <a:bodyPr wrap="square" lIns="0" tIns="0" rIns="0" bIns="0">
            <a:spAutoFit/>
          </a:bodyPr>
          <a:lstStyle>
            <a:lvl1pPr>
              <a:lnSpc>
                <a:spcPts val="3137"/>
              </a:lnSpc>
              <a:defRPr sz="2745" baseline="0">
                <a:solidFill>
                  <a:schemeClr val="tx1"/>
                </a:solidFill>
              </a:defRPr>
            </a:lvl1pPr>
          </a:lstStyle>
          <a:p>
            <a:r>
              <a:rPr lang="en-US"/>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55994" y="2363623"/>
            <a:ext cx="4822952" cy="264890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endParaRPr lang="en-US"/>
          </a:p>
          <a:p>
            <a:pPr lvl="1"/>
            <a:endParaRPr lang="en-US"/>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55995" y="1922587"/>
            <a:ext cx="4822951" cy="301770"/>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a:t>
            </a:r>
          </a:p>
        </p:txBody>
      </p:sp>
      <p:sp>
        <p:nvSpPr>
          <p:cNvPr id="7" name="Footer Placeholder 14">
            <a:extLst>
              <a:ext uri="{FF2B5EF4-FFF2-40B4-BE49-F238E27FC236}">
                <a16:creationId xmlns:a16="http://schemas.microsoft.com/office/drawing/2014/main" id="{7397557A-B9E9-4375-BD93-C4F91A78039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t>
            </a:r>
          </a:p>
        </p:txBody>
      </p:sp>
    </p:spTree>
    <p:extLst>
      <p:ext uri="{BB962C8B-B14F-4D97-AF65-F5344CB8AC3E}">
        <p14:creationId xmlns:p14="http://schemas.microsoft.com/office/powerpoint/2010/main" val="283311752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3DB22-9AC7-4AA2-AAE5-F69ADBCA30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66FE96-427A-4A23-AF44-BFA619AF0A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D25009-FF82-4D7E-809D-9D841EAB6821}"/>
              </a:ext>
            </a:extLst>
          </p:cNvPr>
          <p:cNvSpPr>
            <a:spLocks noGrp="1"/>
          </p:cNvSpPr>
          <p:nvPr>
            <p:ph type="dt" sz="half" idx="10"/>
          </p:nvPr>
        </p:nvSpPr>
        <p:spPr/>
        <p:txBody>
          <a:bodyPr/>
          <a:lstStyle/>
          <a:p>
            <a:fld id="{F7E36668-BF9A-4261-A89A-B825702FFD4D}" type="datetimeFigureOut">
              <a:rPr lang="en-US" smtClean="0"/>
              <a:t>8/23/2020</a:t>
            </a:fld>
            <a:endParaRPr lang="en-US"/>
          </a:p>
        </p:txBody>
      </p:sp>
      <p:sp>
        <p:nvSpPr>
          <p:cNvPr id="5" name="Footer Placeholder 4">
            <a:extLst>
              <a:ext uri="{FF2B5EF4-FFF2-40B4-BE49-F238E27FC236}">
                <a16:creationId xmlns:a16="http://schemas.microsoft.com/office/drawing/2014/main" id="{53D5494C-0F2D-4C56-8260-81511B53B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D7C524-6BA0-480C-8F38-E1650C56F86F}"/>
              </a:ext>
            </a:extLst>
          </p:cNvPr>
          <p:cNvSpPr>
            <a:spLocks noGrp="1"/>
          </p:cNvSpPr>
          <p:nvPr>
            <p:ph type="sldNum" sz="quarter" idx="12"/>
          </p:nvPr>
        </p:nvSpPr>
        <p:spPr/>
        <p:txBody>
          <a:bodyPr/>
          <a:lstStyle/>
          <a:p>
            <a:fld id="{2FE01F08-C8D9-45B9-90E1-F135F327FF21}" type="slidenum">
              <a:rPr lang="en-US" smtClean="0"/>
              <a:t>‹#›</a:t>
            </a:fld>
            <a:endParaRPr lang="en-US"/>
          </a:p>
        </p:txBody>
      </p:sp>
    </p:spTree>
    <p:extLst>
      <p:ext uri="{BB962C8B-B14F-4D97-AF65-F5344CB8AC3E}">
        <p14:creationId xmlns:p14="http://schemas.microsoft.com/office/powerpoint/2010/main" val="3949643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26D2-F19B-47F6-8B91-6CCECB6A0B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C9C058-C0CC-43C7-848E-18D716DCC9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65A047-6596-459B-8745-AA46FBB65FC3}"/>
              </a:ext>
            </a:extLst>
          </p:cNvPr>
          <p:cNvSpPr>
            <a:spLocks noGrp="1"/>
          </p:cNvSpPr>
          <p:nvPr>
            <p:ph type="dt" sz="half" idx="10"/>
          </p:nvPr>
        </p:nvSpPr>
        <p:spPr/>
        <p:txBody>
          <a:bodyPr/>
          <a:lstStyle/>
          <a:p>
            <a:fld id="{F7E36668-BF9A-4261-A89A-B825702FFD4D}" type="datetimeFigureOut">
              <a:rPr lang="en-US" smtClean="0"/>
              <a:t>8/23/2020</a:t>
            </a:fld>
            <a:endParaRPr lang="en-US"/>
          </a:p>
        </p:txBody>
      </p:sp>
      <p:sp>
        <p:nvSpPr>
          <p:cNvPr id="5" name="Footer Placeholder 4">
            <a:extLst>
              <a:ext uri="{FF2B5EF4-FFF2-40B4-BE49-F238E27FC236}">
                <a16:creationId xmlns:a16="http://schemas.microsoft.com/office/drawing/2014/main" id="{C5772921-81C5-4981-AB66-7EB65ED35E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2137FF-2756-4AD4-870D-B45BA3A43875}"/>
              </a:ext>
            </a:extLst>
          </p:cNvPr>
          <p:cNvSpPr>
            <a:spLocks noGrp="1"/>
          </p:cNvSpPr>
          <p:nvPr>
            <p:ph type="sldNum" sz="quarter" idx="12"/>
          </p:nvPr>
        </p:nvSpPr>
        <p:spPr/>
        <p:txBody>
          <a:bodyPr/>
          <a:lstStyle/>
          <a:p>
            <a:fld id="{2FE01F08-C8D9-45B9-90E1-F135F327FF21}" type="slidenum">
              <a:rPr lang="en-US" smtClean="0"/>
              <a:t>‹#›</a:t>
            </a:fld>
            <a:endParaRPr lang="en-US"/>
          </a:p>
        </p:txBody>
      </p:sp>
    </p:spTree>
    <p:extLst>
      <p:ext uri="{BB962C8B-B14F-4D97-AF65-F5344CB8AC3E}">
        <p14:creationId xmlns:p14="http://schemas.microsoft.com/office/powerpoint/2010/main" val="1060774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D830-A4D7-4C26-90A2-6762D1797B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49717C-C5AF-4249-A446-69D77D4203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449816-F8FD-49D4-B5B2-44D49DDEE5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CEC4A2-C612-4ED3-A255-5C0051D69821}"/>
              </a:ext>
            </a:extLst>
          </p:cNvPr>
          <p:cNvSpPr>
            <a:spLocks noGrp="1"/>
          </p:cNvSpPr>
          <p:nvPr>
            <p:ph type="dt" sz="half" idx="10"/>
          </p:nvPr>
        </p:nvSpPr>
        <p:spPr/>
        <p:txBody>
          <a:bodyPr/>
          <a:lstStyle/>
          <a:p>
            <a:fld id="{F7E36668-BF9A-4261-A89A-B825702FFD4D}" type="datetimeFigureOut">
              <a:rPr lang="en-US" smtClean="0"/>
              <a:t>8/23/2020</a:t>
            </a:fld>
            <a:endParaRPr lang="en-US"/>
          </a:p>
        </p:txBody>
      </p:sp>
      <p:sp>
        <p:nvSpPr>
          <p:cNvPr id="6" name="Footer Placeholder 5">
            <a:extLst>
              <a:ext uri="{FF2B5EF4-FFF2-40B4-BE49-F238E27FC236}">
                <a16:creationId xmlns:a16="http://schemas.microsoft.com/office/drawing/2014/main" id="{A12787E6-B07B-4EF2-B860-08141AA5AD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013665-2BB8-42FD-9844-6386CF5BDCCF}"/>
              </a:ext>
            </a:extLst>
          </p:cNvPr>
          <p:cNvSpPr>
            <a:spLocks noGrp="1"/>
          </p:cNvSpPr>
          <p:nvPr>
            <p:ph type="sldNum" sz="quarter" idx="12"/>
          </p:nvPr>
        </p:nvSpPr>
        <p:spPr/>
        <p:txBody>
          <a:bodyPr/>
          <a:lstStyle/>
          <a:p>
            <a:fld id="{2FE01F08-C8D9-45B9-90E1-F135F327FF21}" type="slidenum">
              <a:rPr lang="en-US" smtClean="0"/>
              <a:t>‹#›</a:t>
            </a:fld>
            <a:endParaRPr lang="en-US"/>
          </a:p>
        </p:txBody>
      </p:sp>
    </p:spTree>
    <p:extLst>
      <p:ext uri="{BB962C8B-B14F-4D97-AF65-F5344CB8AC3E}">
        <p14:creationId xmlns:p14="http://schemas.microsoft.com/office/powerpoint/2010/main" val="328133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A6837-6B74-4735-AC75-7A87115870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B86B4D-A08D-4A7D-8A66-073058D081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5C3900-E0EB-4237-8B87-14035D3703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319703-45F5-45C9-AA4D-4789DB4191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5847D3-BA57-4B2B-8953-64C89BF7BD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F744EC-C511-4A8E-A90F-FDC3480D3906}"/>
              </a:ext>
            </a:extLst>
          </p:cNvPr>
          <p:cNvSpPr>
            <a:spLocks noGrp="1"/>
          </p:cNvSpPr>
          <p:nvPr>
            <p:ph type="dt" sz="half" idx="10"/>
          </p:nvPr>
        </p:nvSpPr>
        <p:spPr/>
        <p:txBody>
          <a:bodyPr/>
          <a:lstStyle/>
          <a:p>
            <a:fld id="{F7E36668-BF9A-4261-A89A-B825702FFD4D}" type="datetimeFigureOut">
              <a:rPr lang="en-US" smtClean="0"/>
              <a:t>8/23/2020</a:t>
            </a:fld>
            <a:endParaRPr lang="en-US"/>
          </a:p>
        </p:txBody>
      </p:sp>
      <p:sp>
        <p:nvSpPr>
          <p:cNvPr id="8" name="Footer Placeholder 7">
            <a:extLst>
              <a:ext uri="{FF2B5EF4-FFF2-40B4-BE49-F238E27FC236}">
                <a16:creationId xmlns:a16="http://schemas.microsoft.com/office/drawing/2014/main" id="{E465114A-A449-486D-8FA4-8A62C538AF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F5C54F-40AA-425E-8700-42939D930FDE}"/>
              </a:ext>
            </a:extLst>
          </p:cNvPr>
          <p:cNvSpPr>
            <a:spLocks noGrp="1"/>
          </p:cNvSpPr>
          <p:nvPr>
            <p:ph type="sldNum" sz="quarter" idx="12"/>
          </p:nvPr>
        </p:nvSpPr>
        <p:spPr/>
        <p:txBody>
          <a:bodyPr/>
          <a:lstStyle/>
          <a:p>
            <a:fld id="{2FE01F08-C8D9-45B9-90E1-F135F327FF21}" type="slidenum">
              <a:rPr lang="en-US" smtClean="0"/>
              <a:t>‹#›</a:t>
            </a:fld>
            <a:endParaRPr lang="en-US"/>
          </a:p>
        </p:txBody>
      </p:sp>
    </p:spTree>
    <p:extLst>
      <p:ext uri="{BB962C8B-B14F-4D97-AF65-F5344CB8AC3E}">
        <p14:creationId xmlns:p14="http://schemas.microsoft.com/office/powerpoint/2010/main" val="3786227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DA79-453F-4874-BCB1-6B9F2B13FA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A585BE-4259-448B-8E73-50017C5245F0}"/>
              </a:ext>
            </a:extLst>
          </p:cNvPr>
          <p:cNvSpPr>
            <a:spLocks noGrp="1"/>
          </p:cNvSpPr>
          <p:nvPr>
            <p:ph type="dt" sz="half" idx="10"/>
          </p:nvPr>
        </p:nvSpPr>
        <p:spPr/>
        <p:txBody>
          <a:bodyPr/>
          <a:lstStyle/>
          <a:p>
            <a:fld id="{F7E36668-BF9A-4261-A89A-B825702FFD4D}" type="datetimeFigureOut">
              <a:rPr lang="en-US" smtClean="0"/>
              <a:t>8/23/2020</a:t>
            </a:fld>
            <a:endParaRPr lang="en-US"/>
          </a:p>
        </p:txBody>
      </p:sp>
      <p:sp>
        <p:nvSpPr>
          <p:cNvPr id="4" name="Footer Placeholder 3">
            <a:extLst>
              <a:ext uri="{FF2B5EF4-FFF2-40B4-BE49-F238E27FC236}">
                <a16:creationId xmlns:a16="http://schemas.microsoft.com/office/drawing/2014/main" id="{A0D2F5F3-3C4E-4E1D-B3EC-EA4D1D029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357788-63B4-4A1A-A4D3-38432180F0E9}"/>
              </a:ext>
            </a:extLst>
          </p:cNvPr>
          <p:cNvSpPr>
            <a:spLocks noGrp="1"/>
          </p:cNvSpPr>
          <p:nvPr>
            <p:ph type="sldNum" sz="quarter" idx="12"/>
          </p:nvPr>
        </p:nvSpPr>
        <p:spPr/>
        <p:txBody>
          <a:bodyPr/>
          <a:lstStyle/>
          <a:p>
            <a:fld id="{2FE01F08-C8D9-45B9-90E1-F135F327FF21}" type="slidenum">
              <a:rPr lang="en-US" smtClean="0"/>
              <a:t>‹#›</a:t>
            </a:fld>
            <a:endParaRPr lang="en-US"/>
          </a:p>
        </p:txBody>
      </p:sp>
    </p:spTree>
    <p:extLst>
      <p:ext uri="{BB962C8B-B14F-4D97-AF65-F5344CB8AC3E}">
        <p14:creationId xmlns:p14="http://schemas.microsoft.com/office/powerpoint/2010/main" val="3302189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1AA4B5-9953-49E7-86AD-3494D8AB8049}"/>
              </a:ext>
            </a:extLst>
          </p:cNvPr>
          <p:cNvSpPr>
            <a:spLocks noGrp="1"/>
          </p:cNvSpPr>
          <p:nvPr>
            <p:ph type="dt" sz="half" idx="10"/>
          </p:nvPr>
        </p:nvSpPr>
        <p:spPr/>
        <p:txBody>
          <a:bodyPr/>
          <a:lstStyle/>
          <a:p>
            <a:fld id="{F7E36668-BF9A-4261-A89A-B825702FFD4D}" type="datetimeFigureOut">
              <a:rPr lang="en-US" smtClean="0"/>
              <a:t>8/23/2020</a:t>
            </a:fld>
            <a:endParaRPr lang="en-US"/>
          </a:p>
        </p:txBody>
      </p:sp>
      <p:sp>
        <p:nvSpPr>
          <p:cNvPr id="3" name="Footer Placeholder 2">
            <a:extLst>
              <a:ext uri="{FF2B5EF4-FFF2-40B4-BE49-F238E27FC236}">
                <a16:creationId xmlns:a16="http://schemas.microsoft.com/office/drawing/2014/main" id="{388C8F0E-8D5E-4FA3-AEFE-0D92BD54F8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2A11DC-0B8F-4A2E-A6D9-96AF80552CA7}"/>
              </a:ext>
            </a:extLst>
          </p:cNvPr>
          <p:cNvSpPr>
            <a:spLocks noGrp="1"/>
          </p:cNvSpPr>
          <p:nvPr>
            <p:ph type="sldNum" sz="quarter" idx="12"/>
          </p:nvPr>
        </p:nvSpPr>
        <p:spPr/>
        <p:txBody>
          <a:bodyPr/>
          <a:lstStyle/>
          <a:p>
            <a:fld id="{2FE01F08-C8D9-45B9-90E1-F135F327FF21}" type="slidenum">
              <a:rPr lang="en-US" smtClean="0"/>
              <a:t>‹#›</a:t>
            </a:fld>
            <a:endParaRPr lang="en-US"/>
          </a:p>
        </p:txBody>
      </p:sp>
    </p:spTree>
    <p:extLst>
      <p:ext uri="{BB962C8B-B14F-4D97-AF65-F5344CB8AC3E}">
        <p14:creationId xmlns:p14="http://schemas.microsoft.com/office/powerpoint/2010/main" val="369233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6C4E3-D3F1-44EB-958F-E9B4738CFA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A2EDF8-517A-4EFF-92A8-BD92CCFCA2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502CBF-43FB-46B4-B20F-51EC1BBF13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9EC4A6-364B-4E5E-BE40-D74CAEF27210}"/>
              </a:ext>
            </a:extLst>
          </p:cNvPr>
          <p:cNvSpPr>
            <a:spLocks noGrp="1"/>
          </p:cNvSpPr>
          <p:nvPr>
            <p:ph type="dt" sz="half" idx="10"/>
          </p:nvPr>
        </p:nvSpPr>
        <p:spPr/>
        <p:txBody>
          <a:bodyPr/>
          <a:lstStyle/>
          <a:p>
            <a:fld id="{F7E36668-BF9A-4261-A89A-B825702FFD4D}" type="datetimeFigureOut">
              <a:rPr lang="en-US" smtClean="0"/>
              <a:t>8/23/2020</a:t>
            </a:fld>
            <a:endParaRPr lang="en-US"/>
          </a:p>
        </p:txBody>
      </p:sp>
      <p:sp>
        <p:nvSpPr>
          <p:cNvPr id="6" name="Footer Placeholder 5">
            <a:extLst>
              <a:ext uri="{FF2B5EF4-FFF2-40B4-BE49-F238E27FC236}">
                <a16:creationId xmlns:a16="http://schemas.microsoft.com/office/drawing/2014/main" id="{E0D83941-8C9F-4CA3-B585-6FB4898BB8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B595B4-E4AF-4A15-BADB-DE20231F543E}"/>
              </a:ext>
            </a:extLst>
          </p:cNvPr>
          <p:cNvSpPr>
            <a:spLocks noGrp="1"/>
          </p:cNvSpPr>
          <p:nvPr>
            <p:ph type="sldNum" sz="quarter" idx="12"/>
          </p:nvPr>
        </p:nvSpPr>
        <p:spPr/>
        <p:txBody>
          <a:bodyPr/>
          <a:lstStyle/>
          <a:p>
            <a:fld id="{2FE01F08-C8D9-45B9-90E1-F135F327FF21}" type="slidenum">
              <a:rPr lang="en-US" smtClean="0"/>
              <a:t>‹#›</a:t>
            </a:fld>
            <a:endParaRPr lang="en-US"/>
          </a:p>
        </p:txBody>
      </p:sp>
    </p:spTree>
    <p:extLst>
      <p:ext uri="{BB962C8B-B14F-4D97-AF65-F5344CB8AC3E}">
        <p14:creationId xmlns:p14="http://schemas.microsoft.com/office/powerpoint/2010/main" val="3605128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0030B-A426-4A8D-8DF9-345432533F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20F32F-E49F-4983-8FA1-1EC51434B0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BFC0AC-0F37-4336-954B-1D5277321D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16CF0F-098F-4C25-8405-0811462306A2}"/>
              </a:ext>
            </a:extLst>
          </p:cNvPr>
          <p:cNvSpPr>
            <a:spLocks noGrp="1"/>
          </p:cNvSpPr>
          <p:nvPr>
            <p:ph type="dt" sz="half" idx="10"/>
          </p:nvPr>
        </p:nvSpPr>
        <p:spPr/>
        <p:txBody>
          <a:bodyPr/>
          <a:lstStyle/>
          <a:p>
            <a:fld id="{F7E36668-BF9A-4261-A89A-B825702FFD4D}" type="datetimeFigureOut">
              <a:rPr lang="en-US" smtClean="0"/>
              <a:t>8/23/2020</a:t>
            </a:fld>
            <a:endParaRPr lang="en-US"/>
          </a:p>
        </p:txBody>
      </p:sp>
      <p:sp>
        <p:nvSpPr>
          <p:cNvPr id="6" name="Footer Placeholder 5">
            <a:extLst>
              <a:ext uri="{FF2B5EF4-FFF2-40B4-BE49-F238E27FC236}">
                <a16:creationId xmlns:a16="http://schemas.microsoft.com/office/drawing/2014/main" id="{1050F19D-B35C-4ACF-A766-46266BC00F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AAFC1F-86D8-4DB7-A864-E68EACD44E6D}"/>
              </a:ext>
            </a:extLst>
          </p:cNvPr>
          <p:cNvSpPr>
            <a:spLocks noGrp="1"/>
          </p:cNvSpPr>
          <p:nvPr>
            <p:ph type="sldNum" sz="quarter" idx="12"/>
          </p:nvPr>
        </p:nvSpPr>
        <p:spPr/>
        <p:txBody>
          <a:bodyPr/>
          <a:lstStyle/>
          <a:p>
            <a:fld id="{2FE01F08-C8D9-45B9-90E1-F135F327FF21}" type="slidenum">
              <a:rPr lang="en-US" smtClean="0"/>
              <a:t>‹#›</a:t>
            </a:fld>
            <a:endParaRPr lang="en-US"/>
          </a:p>
        </p:txBody>
      </p:sp>
    </p:spTree>
    <p:extLst>
      <p:ext uri="{BB962C8B-B14F-4D97-AF65-F5344CB8AC3E}">
        <p14:creationId xmlns:p14="http://schemas.microsoft.com/office/powerpoint/2010/main" val="540961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3FE07B-B49D-49B1-A134-6AC9C3D3D3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62AA23-BF8A-4A9A-8BAE-B940523C19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FD490-58AD-41A5-80DE-566CA4EBC1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36668-BF9A-4261-A89A-B825702FFD4D}" type="datetimeFigureOut">
              <a:rPr lang="en-US" smtClean="0"/>
              <a:t>8/23/2020</a:t>
            </a:fld>
            <a:endParaRPr lang="en-US"/>
          </a:p>
        </p:txBody>
      </p:sp>
      <p:sp>
        <p:nvSpPr>
          <p:cNvPr id="5" name="Footer Placeholder 4">
            <a:extLst>
              <a:ext uri="{FF2B5EF4-FFF2-40B4-BE49-F238E27FC236}">
                <a16:creationId xmlns:a16="http://schemas.microsoft.com/office/drawing/2014/main" id="{32CE5754-3D23-4409-816A-987CC4FE47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AF0D63-07F9-4D0F-B0FC-F06359BB50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E01F08-C8D9-45B9-90E1-F135F327FF21}" type="slidenum">
              <a:rPr lang="en-US" smtClean="0"/>
              <a:t>‹#›</a:t>
            </a:fld>
            <a:endParaRPr lang="en-US"/>
          </a:p>
        </p:txBody>
      </p:sp>
      <p:sp>
        <p:nvSpPr>
          <p:cNvPr id="8" name="Text Placeholder 4">
            <a:extLst>
              <a:ext uri="{FF2B5EF4-FFF2-40B4-BE49-F238E27FC236}">
                <a16:creationId xmlns:a16="http://schemas.microsoft.com/office/drawing/2014/main" id="{9D384C2A-E2F6-43F9-8371-FA4D57756716}"/>
              </a:ext>
            </a:extLst>
          </p:cNvPr>
          <p:cNvSpPr txBox="1">
            <a:spLocks/>
          </p:cNvSpPr>
          <p:nvPr userDrawn="1"/>
        </p:nvSpPr>
        <p:spPr>
          <a:xfrm>
            <a:off x="263640"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dirty="0"/>
              <a:t>#NYCPowerPlatform2020</a:t>
            </a:r>
          </a:p>
        </p:txBody>
      </p:sp>
    </p:spTree>
    <p:extLst>
      <p:ext uri="{BB962C8B-B14F-4D97-AF65-F5344CB8AC3E}">
        <p14:creationId xmlns:p14="http://schemas.microsoft.com/office/powerpoint/2010/main" val="748806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hyperlink" Target="http://www.justintarte.com/2011/12/top-10-questions-to-ask-yourself-in.html" TargetMode="External"/><Relationship Id="rId2" Type="http://schemas.openxmlformats.org/officeDocument/2006/relationships/image" Target="../media/image21.jpg"/><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community.dynamics.com/" TargetMode="External"/><Relationship Id="rId5" Type="http://schemas.openxmlformats.org/officeDocument/2006/relationships/image" Target="../media/image25.sv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www.linkedin.com/in/raphael-pothin-642bb657/?locale=en_US" TargetMode="External"/><Relationship Id="rId13" Type="http://schemas.openxmlformats.org/officeDocument/2006/relationships/hyperlink" Target="https://github.com/rpothin" TargetMode="External"/><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hyperlink" Target="https://medium.com/rapha%C3%ABl-pothin"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6.JPG"/><Relationship Id="rId11" Type="http://schemas.openxmlformats.org/officeDocument/2006/relationships/image" Target="../media/image9.png"/><Relationship Id="rId5" Type="http://schemas.openxmlformats.org/officeDocument/2006/relationships/image" Target="../media/image5.jpg"/><Relationship Id="rId10" Type="http://schemas.openxmlformats.org/officeDocument/2006/relationships/hyperlink" Target="https://twitter.com/RaphaelPothin" TargetMode="External"/><Relationship Id="rId4" Type="http://schemas.openxmlformats.org/officeDocument/2006/relationships/image" Target="../media/image4.png"/><Relationship Id="rId9" Type="http://schemas.openxmlformats.org/officeDocument/2006/relationships/image" Target="../media/image8.png"/><Relationship Id="rId1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C56129-6588-403C-9C4F-C453AEB1CF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3" y="0"/>
            <a:ext cx="12205063" cy="6858000"/>
          </a:xfrm>
          <a:prstGeom prst="rect">
            <a:avLst/>
          </a:prstGeom>
        </p:spPr>
      </p:pic>
    </p:spTree>
    <p:extLst>
      <p:ext uri="{BB962C8B-B14F-4D97-AF65-F5344CB8AC3E}">
        <p14:creationId xmlns:p14="http://schemas.microsoft.com/office/powerpoint/2010/main" val="608001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E2783C-309B-4C38-B464-77D7A6944E1A}"/>
              </a:ext>
            </a:extLst>
          </p:cNvPr>
          <p:cNvSpPr txBox="1"/>
          <p:nvPr/>
        </p:nvSpPr>
        <p:spPr>
          <a:xfrm>
            <a:off x="4093246" y="6065599"/>
            <a:ext cx="4005504" cy="492443"/>
          </a:xfrm>
          <a:prstGeom prst="rect">
            <a:avLst/>
          </a:prstGeom>
          <a:solidFill>
            <a:srgbClr val="FFFFFF"/>
          </a:solidFill>
        </p:spPr>
        <p:txBody>
          <a:bodyPr wrap="square" lIns="0" tIns="0" rIns="0" bIns="0" rtlCol="0">
            <a:spAutoFit/>
          </a:bodyPr>
          <a:lstStyle/>
          <a:p>
            <a:pPr algn="ctr"/>
            <a:r>
              <a:rPr lang="en-CA" sz="3200" dirty="0">
                <a:solidFill>
                  <a:srgbClr val="243A5E"/>
                </a:solidFill>
              </a:rPr>
              <a:t>aka.ms/</a:t>
            </a:r>
            <a:r>
              <a:rPr lang="en-CA" sz="3200" dirty="0" err="1">
                <a:solidFill>
                  <a:srgbClr val="243A5E"/>
                </a:solidFill>
              </a:rPr>
              <a:t>releaseflow</a:t>
            </a:r>
            <a:endParaRPr lang="en-CA" sz="3200" dirty="0">
              <a:solidFill>
                <a:srgbClr val="243A5E"/>
              </a:solidFill>
            </a:endParaRPr>
          </a:p>
        </p:txBody>
      </p:sp>
      <p:pic>
        <p:nvPicPr>
          <p:cNvPr id="20" name="Picture 2" descr="Microsoft PowerApps | Logopedia | Fandom">
            <a:extLst>
              <a:ext uri="{FF2B5EF4-FFF2-40B4-BE49-F238E27FC236}">
                <a16:creationId xmlns:a16="http://schemas.microsoft.com/office/drawing/2014/main" id="{7BCBF84A-457A-4321-8D43-4561DDAF3D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9745" y="3131096"/>
            <a:ext cx="515551" cy="395491"/>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a:extLst>
              <a:ext uri="{FF2B5EF4-FFF2-40B4-BE49-F238E27FC236}">
                <a16:creationId xmlns:a16="http://schemas.microsoft.com/office/drawing/2014/main" id="{5EC17B99-7A15-4DB9-BF5F-2CD28E7E9998}"/>
              </a:ext>
            </a:extLst>
          </p:cNvPr>
          <p:cNvCxnSpPr>
            <a:cxnSpLocks/>
          </p:cNvCxnSpPr>
          <p:nvPr/>
        </p:nvCxnSpPr>
        <p:spPr>
          <a:xfrm flipV="1">
            <a:off x="6257520" y="2791326"/>
            <a:ext cx="0" cy="339770"/>
          </a:xfrm>
          <a:prstGeom prst="straightConnector1">
            <a:avLst/>
          </a:prstGeom>
          <a:ln w="3175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910D4C86-A700-4630-A5CE-8F06B6B043FF}"/>
              </a:ext>
            </a:extLst>
          </p:cNvPr>
          <p:cNvGrpSpPr/>
          <p:nvPr/>
        </p:nvGrpSpPr>
        <p:grpSpPr>
          <a:xfrm>
            <a:off x="712755" y="1132239"/>
            <a:ext cx="10766486" cy="5022073"/>
            <a:chOff x="712755" y="1132239"/>
            <a:chExt cx="10766486" cy="5022073"/>
          </a:xfrm>
        </p:grpSpPr>
        <p:grpSp>
          <p:nvGrpSpPr>
            <p:cNvPr id="4" name="Group 3">
              <a:extLst>
                <a:ext uri="{FF2B5EF4-FFF2-40B4-BE49-F238E27FC236}">
                  <a16:creationId xmlns:a16="http://schemas.microsoft.com/office/drawing/2014/main" id="{09A36760-5373-482F-B643-B6AECAD84BC3}"/>
                </a:ext>
              </a:extLst>
            </p:cNvPr>
            <p:cNvGrpSpPr/>
            <p:nvPr/>
          </p:nvGrpSpPr>
          <p:grpSpPr>
            <a:xfrm>
              <a:off x="712755" y="1642526"/>
              <a:ext cx="10766486" cy="3572948"/>
              <a:chOff x="712755" y="1642526"/>
              <a:chExt cx="10766486" cy="3572948"/>
            </a:xfrm>
          </p:grpSpPr>
          <p:pic>
            <p:nvPicPr>
              <p:cNvPr id="1026" name="Picture 2" descr="Release Flow en español. Una de las primeras cosas que debemos ...">
                <a:extLst>
                  <a:ext uri="{FF2B5EF4-FFF2-40B4-BE49-F238E27FC236}">
                    <a16:creationId xmlns:a16="http://schemas.microsoft.com/office/drawing/2014/main" id="{D300AE28-8045-4AE0-A494-6FB611CC26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756" y="1642526"/>
                <a:ext cx="10766485" cy="35729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A0439C3-92D0-4284-935C-8B4910B55D4D}"/>
                  </a:ext>
                </a:extLst>
              </p:cNvPr>
              <p:cNvSpPr txBox="1"/>
              <p:nvPr/>
            </p:nvSpPr>
            <p:spPr>
              <a:xfrm>
                <a:off x="712755" y="3526587"/>
                <a:ext cx="650377" cy="246221"/>
              </a:xfrm>
              <a:prstGeom prst="rect">
                <a:avLst/>
              </a:prstGeom>
              <a:solidFill>
                <a:srgbClr val="FFFFFF"/>
              </a:solidFill>
            </p:spPr>
            <p:txBody>
              <a:bodyPr wrap="square" lIns="0" tIns="0" rIns="0" bIns="0" rtlCol="0">
                <a:spAutoFit/>
              </a:bodyPr>
              <a:lstStyle/>
              <a:p>
                <a:pPr algn="ctr"/>
                <a:r>
                  <a:rPr lang="en-US" sz="1600" dirty="0">
                    <a:gradFill>
                      <a:gsLst>
                        <a:gs pos="2917">
                          <a:schemeClr val="tx1"/>
                        </a:gs>
                        <a:gs pos="30000">
                          <a:schemeClr val="tx1"/>
                        </a:gs>
                      </a:gsLst>
                      <a:lin ang="5400000" scaled="0"/>
                    </a:gradFill>
                  </a:rPr>
                  <a:t>main</a:t>
                </a:r>
                <a:endParaRPr lang="en-CA" sz="1600" dirty="0" err="1">
                  <a:gradFill>
                    <a:gsLst>
                      <a:gs pos="2917">
                        <a:schemeClr val="tx1"/>
                      </a:gs>
                      <a:gs pos="30000">
                        <a:schemeClr val="tx1"/>
                      </a:gs>
                    </a:gsLst>
                    <a:lin ang="5400000" scaled="0"/>
                  </a:gradFill>
                </a:endParaRPr>
              </a:p>
            </p:txBody>
          </p:sp>
        </p:grpSp>
        <p:pic>
          <p:nvPicPr>
            <p:cNvPr id="6" name="Picture 2" descr="Microsoft PowerApps | Logopedia | Fandom">
              <a:extLst>
                <a:ext uri="{FF2B5EF4-FFF2-40B4-BE49-F238E27FC236}">
                  <a16:creationId xmlns:a16="http://schemas.microsoft.com/office/drawing/2014/main" id="{FEF30FCB-4DD4-48EC-AB32-227C61A51E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6669" y="1527730"/>
              <a:ext cx="515551" cy="39549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BAB6D867-5E22-4D2C-AFBF-3723A2802056}"/>
                </a:ext>
              </a:extLst>
            </p:cNvPr>
            <p:cNvCxnSpPr>
              <a:cxnSpLocks/>
            </p:cNvCxnSpPr>
            <p:nvPr/>
          </p:nvCxnSpPr>
          <p:spPr>
            <a:xfrm>
              <a:off x="3414444" y="1923221"/>
              <a:ext cx="0" cy="694567"/>
            </a:xfrm>
            <a:prstGeom prst="straightConnector1">
              <a:avLst/>
            </a:prstGeom>
            <a:ln w="3175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1" name="Picture 2" descr="Microsoft PowerApps | Logopedia | Fandom">
              <a:extLst>
                <a:ext uri="{FF2B5EF4-FFF2-40B4-BE49-F238E27FC236}">
                  <a16:creationId xmlns:a16="http://schemas.microsoft.com/office/drawing/2014/main" id="{6116215D-1F12-4ED8-8843-531390B296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3296" y="5442791"/>
              <a:ext cx="515551" cy="395491"/>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74340240-1424-498D-9DA7-765BE3C23AD6}"/>
                </a:ext>
              </a:extLst>
            </p:cNvPr>
            <p:cNvCxnSpPr>
              <a:cxnSpLocks/>
              <a:endCxn id="11" idx="0"/>
            </p:cNvCxnSpPr>
            <p:nvPr/>
          </p:nvCxnSpPr>
          <p:spPr>
            <a:xfrm>
              <a:off x="7241072" y="4779818"/>
              <a:ext cx="0" cy="662973"/>
            </a:xfrm>
            <a:prstGeom prst="straightConnector1">
              <a:avLst/>
            </a:prstGeom>
            <a:ln w="3175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7" name="Picture 2" descr="Microsoft PowerApps | Logopedia | Fandom">
              <a:extLst>
                <a:ext uri="{FF2B5EF4-FFF2-40B4-BE49-F238E27FC236}">
                  <a16:creationId xmlns:a16="http://schemas.microsoft.com/office/drawing/2014/main" id="{3E742EBD-3F3C-4DF3-92A3-ED9200694E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9410" y="1132239"/>
              <a:ext cx="515551" cy="395491"/>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a:extLst>
                <a:ext uri="{FF2B5EF4-FFF2-40B4-BE49-F238E27FC236}">
                  <a16:creationId xmlns:a16="http://schemas.microsoft.com/office/drawing/2014/main" id="{03097994-F697-4369-B8E7-BD364D4964BE}"/>
                </a:ext>
              </a:extLst>
            </p:cNvPr>
            <p:cNvCxnSpPr>
              <a:cxnSpLocks/>
            </p:cNvCxnSpPr>
            <p:nvPr/>
          </p:nvCxnSpPr>
          <p:spPr>
            <a:xfrm>
              <a:off x="6897185" y="1527730"/>
              <a:ext cx="0" cy="464699"/>
            </a:xfrm>
            <a:prstGeom prst="straightConnector1">
              <a:avLst/>
            </a:prstGeom>
            <a:ln w="3175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30" name="Picture 2" descr="Microsoft PowerApps | Logopedia | Fandom">
              <a:extLst>
                <a:ext uri="{FF2B5EF4-FFF2-40B4-BE49-F238E27FC236}">
                  <a16:creationId xmlns:a16="http://schemas.microsoft.com/office/drawing/2014/main" id="{3658F3CA-0F0D-4784-9353-F4363096E3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4892" y="1616188"/>
              <a:ext cx="515551" cy="395491"/>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Arrow Connector 30">
              <a:extLst>
                <a:ext uri="{FF2B5EF4-FFF2-40B4-BE49-F238E27FC236}">
                  <a16:creationId xmlns:a16="http://schemas.microsoft.com/office/drawing/2014/main" id="{CCFD8E6B-9F35-4156-986E-5AE15636BFEB}"/>
                </a:ext>
              </a:extLst>
            </p:cNvPr>
            <p:cNvCxnSpPr>
              <a:cxnSpLocks/>
            </p:cNvCxnSpPr>
            <p:nvPr/>
          </p:nvCxnSpPr>
          <p:spPr>
            <a:xfrm>
              <a:off x="10052667" y="2011679"/>
              <a:ext cx="0" cy="606109"/>
            </a:xfrm>
            <a:prstGeom prst="straightConnector1">
              <a:avLst/>
            </a:prstGeom>
            <a:ln w="3175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33" name="Picture 2" descr="Microsoft PowerApps | Logopedia | Fandom">
              <a:extLst>
                <a:ext uri="{FF2B5EF4-FFF2-40B4-BE49-F238E27FC236}">
                  <a16:creationId xmlns:a16="http://schemas.microsoft.com/office/drawing/2014/main" id="{AD97FF96-4F61-44ED-8DA8-5606CDD841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0443" y="5758821"/>
              <a:ext cx="515551" cy="39549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a:extLst>
                <a:ext uri="{FF2B5EF4-FFF2-40B4-BE49-F238E27FC236}">
                  <a16:creationId xmlns:a16="http://schemas.microsoft.com/office/drawing/2014/main" id="{32A92A4F-2F85-4DD1-BCAE-31841B283389}"/>
                </a:ext>
              </a:extLst>
            </p:cNvPr>
            <p:cNvCxnSpPr>
              <a:cxnSpLocks/>
              <a:endCxn id="33" idx="0"/>
            </p:cNvCxnSpPr>
            <p:nvPr/>
          </p:nvCxnSpPr>
          <p:spPr>
            <a:xfrm>
              <a:off x="10568219" y="5095848"/>
              <a:ext cx="0" cy="662973"/>
            </a:xfrm>
            <a:prstGeom prst="straightConnector1">
              <a:avLst/>
            </a:prstGeom>
            <a:ln w="3175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7" name="Title 1">
            <a:extLst>
              <a:ext uri="{FF2B5EF4-FFF2-40B4-BE49-F238E27FC236}">
                <a16:creationId xmlns:a16="http://schemas.microsoft.com/office/drawing/2014/main" id="{F89139B8-2162-44DC-95EE-47451985FEDE}"/>
              </a:ext>
            </a:extLst>
          </p:cNvPr>
          <p:cNvSpPr txBox="1">
            <a:spLocks/>
          </p:cNvSpPr>
          <p:nvPr/>
        </p:nvSpPr>
        <p:spPr>
          <a:xfrm>
            <a:off x="457206" y="292511"/>
            <a:ext cx="10515600" cy="95452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100" dirty="0"/>
              <a:t>An example of CI/CD strategy for solutions</a:t>
            </a:r>
            <a:br>
              <a:rPr lang="en-CA" dirty="0"/>
            </a:br>
            <a:r>
              <a:rPr lang="en-US" sz="2000" dirty="0"/>
              <a:t>(not yet tried in real conditions)</a:t>
            </a:r>
            <a:endParaRPr lang="en-CA" dirty="0"/>
          </a:p>
        </p:txBody>
      </p:sp>
    </p:spTree>
    <p:extLst>
      <p:ext uri="{BB962C8B-B14F-4D97-AF65-F5344CB8AC3E}">
        <p14:creationId xmlns:p14="http://schemas.microsoft.com/office/powerpoint/2010/main" val="1690578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B1EFC6-51E4-4E94-BFCE-26A7AC89AC08}"/>
              </a:ext>
            </a:extLst>
          </p:cNvPr>
          <p:cNvPicPr>
            <a:picLocks noChangeAspect="1"/>
          </p:cNvPicPr>
          <p:nvPr/>
        </p:nvPicPr>
        <p:blipFill>
          <a:blip r:embed="rId3"/>
          <a:stretch>
            <a:fillRect/>
          </a:stretch>
        </p:blipFill>
        <p:spPr>
          <a:xfrm>
            <a:off x="1173480" y="2078181"/>
            <a:ext cx="9844374" cy="4158951"/>
          </a:xfrm>
          <a:prstGeom prst="rect">
            <a:avLst/>
          </a:prstGeom>
        </p:spPr>
      </p:pic>
      <p:pic>
        <p:nvPicPr>
          <p:cNvPr id="8" name="Picture 7">
            <a:extLst>
              <a:ext uri="{FF2B5EF4-FFF2-40B4-BE49-F238E27FC236}">
                <a16:creationId xmlns:a16="http://schemas.microsoft.com/office/drawing/2014/main" id="{911A5F27-D71C-416D-92CC-CAFA9AC4EC37}"/>
              </a:ext>
            </a:extLst>
          </p:cNvPr>
          <p:cNvPicPr>
            <a:picLocks noChangeAspect="1"/>
          </p:cNvPicPr>
          <p:nvPr/>
        </p:nvPicPr>
        <p:blipFill>
          <a:blip r:embed="rId4"/>
          <a:stretch>
            <a:fillRect/>
          </a:stretch>
        </p:blipFill>
        <p:spPr>
          <a:xfrm>
            <a:off x="943161" y="1153917"/>
            <a:ext cx="10305011" cy="781545"/>
          </a:xfrm>
          <a:prstGeom prst="rect">
            <a:avLst/>
          </a:prstGeom>
        </p:spPr>
      </p:pic>
      <p:sp>
        <p:nvSpPr>
          <p:cNvPr id="3" name="Title 1">
            <a:extLst>
              <a:ext uri="{FF2B5EF4-FFF2-40B4-BE49-F238E27FC236}">
                <a16:creationId xmlns:a16="http://schemas.microsoft.com/office/drawing/2014/main" id="{B56040CB-62B5-4069-8B70-B82E4E4B6041}"/>
              </a:ext>
            </a:extLst>
          </p:cNvPr>
          <p:cNvSpPr txBox="1">
            <a:spLocks/>
          </p:cNvSpPr>
          <p:nvPr/>
        </p:nvSpPr>
        <p:spPr>
          <a:xfrm>
            <a:off x="457206" y="292512"/>
            <a:ext cx="10515600" cy="61555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Multi-stage pipelines with YAML</a:t>
            </a:r>
          </a:p>
        </p:txBody>
      </p:sp>
    </p:spTree>
    <p:extLst>
      <p:ext uri="{BB962C8B-B14F-4D97-AF65-F5344CB8AC3E}">
        <p14:creationId xmlns:p14="http://schemas.microsoft.com/office/powerpoint/2010/main" val="1281983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A306496-610F-4BFD-BB92-2E12BFF348F0}"/>
              </a:ext>
            </a:extLst>
          </p:cNvPr>
          <p:cNvPicPr>
            <a:picLocks noChangeAspect="1"/>
          </p:cNvPicPr>
          <p:nvPr/>
        </p:nvPicPr>
        <p:blipFill>
          <a:blip r:embed="rId3"/>
          <a:stretch>
            <a:fillRect/>
          </a:stretch>
        </p:blipFill>
        <p:spPr>
          <a:xfrm>
            <a:off x="304153" y="965696"/>
            <a:ext cx="5935779" cy="2231179"/>
          </a:xfrm>
          <a:prstGeom prst="rect">
            <a:avLst/>
          </a:prstGeom>
        </p:spPr>
      </p:pic>
      <p:sp>
        <p:nvSpPr>
          <p:cNvPr id="3" name="Title 1">
            <a:extLst>
              <a:ext uri="{FF2B5EF4-FFF2-40B4-BE49-F238E27FC236}">
                <a16:creationId xmlns:a16="http://schemas.microsoft.com/office/drawing/2014/main" id="{8FFCBB19-3EEA-4BB3-AEFE-9CF73248387D}"/>
              </a:ext>
            </a:extLst>
          </p:cNvPr>
          <p:cNvSpPr txBox="1">
            <a:spLocks/>
          </p:cNvSpPr>
          <p:nvPr/>
        </p:nvSpPr>
        <p:spPr>
          <a:xfrm>
            <a:off x="457206" y="292512"/>
            <a:ext cx="10515600" cy="61555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Make pipeline steps reusable with templates</a:t>
            </a:r>
          </a:p>
        </p:txBody>
      </p:sp>
      <p:sp>
        <p:nvSpPr>
          <p:cNvPr id="9" name="Rectangle: Rounded Corners 8">
            <a:extLst>
              <a:ext uri="{FF2B5EF4-FFF2-40B4-BE49-F238E27FC236}">
                <a16:creationId xmlns:a16="http://schemas.microsoft.com/office/drawing/2014/main" id="{70569BD0-96D5-45D4-A660-4CF6D03D4B4E}"/>
              </a:ext>
            </a:extLst>
          </p:cNvPr>
          <p:cNvSpPr/>
          <p:nvPr/>
        </p:nvSpPr>
        <p:spPr>
          <a:xfrm>
            <a:off x="799498" y="2979964"/>
            <a:ext cx="2671388" cy="192919"/>
          </a:xfrm>
          <a:prstGeom prst="roundRect">
            <a:avLst/>
          </a:prstGeom>
          <a:noFill/>
          <a:ln w="38100">
            <a:solidFill>
              <a:srgbClr val="8D3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Left Brace 9">
            <a:extLst>
              <a:ext uri="{FF2B5EF4-FFF2-40B4-BE49-F238E27FC236}">
                <a16:creationId xmlns:a16="http://schemas.microsoft.com/office/drawing/2014/main" id="{AB8AB544-C5DE-4233-A2AD-9FB21A89C9B8}"/>
              </a:ext>
            </a:extLst>
          </p:cNvPr>
          <p:cNvSpPr/>
          <p:nvPr/>
        </p:nvSpPr>
        <p:spPr>
          <a:xfrm>
            <a:off x="6239932" y="2979964"/>
            <a:ext cx="234347" cy="3585524"/>
          </a:xfrm>
          <a:prstGeom prst="leftBrace">
            <a:avLst/>
          </a:prstGeom>
          <a:ln w="25400">
            <a:solidFill>
              <a:srgbClr val="8D315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12" name="Connector: Elbow 11">
            <a:extLst>
              <a:ext uri="{FF2B5EF4-FFF2-40B4-BE49-F238E27FC236}">
                <a16:creationId xmlns:a16="http://schemas.microsoft.com/office/drawing/2014/main" id="{D7B600DD-8A8E-4555-8138-E9FB83323844}"/>
              </a:ext>
            </a:extLst>
          </p:cNvPr>
          <p:cNvCxnSpPr>
            <a:cxnSpLocks/>
            <a:stCxn id="9" idx="2"/>
            <a:endCxn id="10" idx="1"/>
          </p:cNvCxnSpPr>
          <p:nvPr/>
        </p:nvCxnSpPr>
        <p:spPr>
          <a:xfrm rot="16200000" flipH="1">
            <a:off x="3387641" y="1920434"/>
            <a:ext cx="1599843" cy="4104740"/>
          </a:xfrm>
          <a:prstGeom prst="bentConnector2">
            <a:avLst/>
          </a:prstGeom>
          <a:ln w="25400">
            <a:solidFill>
              <a:srgbClr val="8D3158"/>
            </a:solidFill>
            <a:tailEnd type="stealth" w="lg" len="lg"/>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1AF0EC0-C5B9-4B02-B580-8F6848F920B3}"/>
              </a:ext>
            </a:extLst>
          </p:cNvPr>
          <p:cNvPicPr>
            <a:picLocks noChangeAspect="1"/>
          </p:cNvPicPr>
          <p:nvPr/>
        </p:nvPicPr>
        <p:blipFill>
          <a:blip r:embed="rId4"/>
          <a:stretch>
            <a:fillRect/>
          </a:stretch>
        </p:blipFill>
        <p:spPr>
          <a:xfrm>
            <a:off x="6620935" y="2302329"/>
            <a:ext cx="5157324" cy="4320838"/>
          </a:xfrm>
          <a:prstGeom prst="rect">
            <a:avLst/>
          </a:prstGeom>
        </p:spPr>
      </p:pic>
    </p:spTree>
    <p:extLst>
      <p:ext uri="{BB962C8B-B14F-4D97-AF65-F5344CB8AC3E}">
        <p14:creationId xmlns:p14="http://schemas.microsoft.com/office/powerpoint/2010/main" val="3803339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74EF48C-61B0-4E05-A648-5C290E2939A5}"/>
              </a:ext>
            </a:extLst>
          </p:cNvPr>
          <p:cNvGrpSpPr/>
          <p:nvPr/>
        </p:nvGrpSpPr>
        <p:grpSpPr>
          <a:xfrm>
            <a:off x="5612215" y="440918"/>
            <a:ext cx="6363317" cy="6201837"/>
            <a:chOff x="5612215" y="440918"/>
            <a:chExt cx="6363317" cy="6201837"/>
          </a:xfrm>
        </p:grpSpPr>
        <p:pic>
          <p:nvPicPr>
            <p:cNvPr id="5" name="Picture 4">
              <a:extLst>
                <a:ext uri="{FF2B5EF4-FFF2-40B4-BE49-F238E27FC236}">
                  <a16:creationId xmlns:a16="http://schemas.microsoft.com/office/drawing/2014/main" id="{F0903BDE-4ACF-4F1E-8734-951ED354A39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12215" y="440918"/>
              <a:ext cx="5976165" cy="5976165"/>
            </a:xfrm>
            <a:prstGeom prst="rect">
              <a:avLst/>
            </a:prstGeom>
          </p:spPr>
        </p:pic>
        <p:pic>
          <p:nvPicPr>
            <p:cNvPr id="4" name="Picture 3" descr="A close up of a computer&#10;&#10;Description generated with high confidence">
              <a:extLst>
                <a:ext uri="{FF2B5EF4-FFF2-40B4-BE49-F238E27FC236}">
                  <a16:creationId xmlns:a16="http://schemas.microsoft.com/office/drawing/2014/main" id="{32B0F35D-08FF-4D8D-A37C-4B7056C9CCBC}"/>
                </a:ext>
              </a:extLst>
            </p:cNvPr>
            <p:cNvPicPr>
              <a:picLocks noChangeAspect="1"/>
            </p:cNvPicPr>
            <p:nvPr/>
          </p:nvPicPr>
          <p:blipFill>
            <a:blip r:embed="rId4"/>
            <a:stretch>
              <a:fillRect/>
            </a:stretch>
          </p:blipFill>
          <p:spPr>
            <a:xfrm>
              <a:off x="10660918" y="5519447"/>
              <a:ext cx="1314614" cy="1123308"/>
            </a:xfrm>
            <a:prstGeom prst="rect">
              <a:avLst/>
            </a:prstGeom>
          </p:spPr>
        </p:pic>
      </p:grpSp>
      <p:sp>
        <p:nvSpPr>
          <p:cNvPr id="10" name="Title 1">
            <a:extLst>
              <a:ext uri="{FF2B5EF4-FFF2-40B4-BE49-F238E27FC236}">
                <a16:creationId xmlns:a16="http://schemas.microsoft.com/office/drawing/2014/main" id="{BA997D69-44CA-438D-AB8F-1C7D715069C9}"/>
              </a:ext>
            </a:extLst>
          </p:cNvPr>
          <p:cNvSpPr txBox="1">
            <a:spLocks/>
          </p:cNvSpPr>
          <p:nvPr/>
        </p:nvSpPr>
        <p:spPr>
          <a:xfrm>
            <a:off x="585216" y="2534625"/>
            <a:ext cx="5510784" cy="9971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CA" sz="4800" dirty="0"/>
              <a:t>Questions?</a:t>
            </a:r>
            <a:endParaRPr lang="en-CA" sz="6600" dirty="0"/>
          </a:p>
        </p:txBody>
      </p:sp>
    </p:spTree>
    <p:extLst>
      <p:ext uri="{BB962C8B-B14F-4D97-AF65-F5344CB8AC3E}">
        <p14:creationId xmlns:p14="http://schemas.microsoft.com/office/powerpoint/2010/main" val="179687312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3E6D0EB-2DF1-4AB9-B94C-61D7E7E7163C}"/>
              </a:ext>
            </a:extLst>
          </p:cNvPr>
          <p:cNvGrpSpPr/>
          <p:nvPr/>
        </p:nvGrpSpPr>
        <p:grpSpPr>
          <a:xfrm>
            <a:off x="864" y="1081"/>
            <a:ext cx="12197297" cy="6749931"/>
            <a:chOff x="864" y="1081"/>
            <a:chExt cx="12197297" cy="6749931"/>
          </a:xfrm>
        </p:grpSpPr>
        <p:pic>
          <p:nvPicPr>
            <p:cNvPr id="50" name="Picture 49">
              <a:extLst>
                <a:ext uri="{FF2B5EF4-FFF2-40B4-BE49-F238E27FC236}">
                  <a16:creationId xmlns:a16="http://schemas.microsoft.com/office/drawing/2014/main" id="{D72054EF-2289-354B-805A-3C9A535D256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26"/>
            <a:stretch/>
          </p:blipFill>
          <p:spPr>
            <a:xfrm>
              <a:off x="5585625" y="1081"/>
              <a:ext cx="6612536" cy="4839384"/>
            </a:xfrm>
            <a:prstGeom prst="rect">
              <a:avLst/>
            </a:prstGeom>
          </p:spPr>
        </p:pic>
        <p:sp>
          <p:nvSpPr>
            <p:cNvPr id="11" name="Rectangle 10">
              <a:extLst>
                <a:ext uri="{FF2B5EF4-FFF2-40B4-BE49-F238E27FC236}">
                  <a16:creationId xmlns:a16="http://schemas.microsoft.com/office/drawing/2014/main" id="{8EDCEBFA-6238-1D48-A4F2-2146F74FB6FC}"/>
                </a:ext>
              </a:extLst>
            </p:cNvPr>
            <p:cNvSpPr/>
            <p:nvPr/>
          </p:nvSpPr>
          <p:spPr>
            <a:xfrm>
              <a:off x="864" y="11732"/>
              <a:ext cx="5584760" cy="4828733"/>
            </a:xfrm>
            <a:prstGeom prst="rect">
              <a:avLst/>
            </a:prstGeom>
            <a:solidFill>
              <a:srgbClr val="1E27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a:solidFill>
                  <a:prstClr val="white"/>
                </a:solidFill>
                <a:latin typeface="Calibri" panose="020F0502020204030204"/>
              </a:endParaRPr>
            </a:p>
          </p:txBody>
        </p:sp>
        <p:sp>
          <p:nvSpPr>
            <p:cNvPr id="20" name="Text Placeholder 21">
              <a:extLst>
                <a:ext uri="{FF2B5EF4-FFF2-40B4-BE49-F238E27FC236}">
                  <a16:creationId xmlns:a16="http://schemas.microsoft.com/office/drawing/2014/main" id="{5A0DF60D-521B-E04A-BB4B-0F478E7B57A9}"/>
                </a:ext>
              </a:extLst>
            </p:cNvPr>
            <p:cNvSpPr txBox="1">
              <a:spLocks/>
            </p:cNvSpPr>
            <p:nvPr/>
          </p:nvSpPr>
          <p:spPr>
            <a:xfrm>
              <a:off x="244599" y="2353480"/>
              <a:ext cx="4801276" cy="1847983"/>
            </a:xfrm>
            <a:prstGeom prst="rect">
              <a:avLst/>
            </a:prstGeom>
          </p:spPr>
          <p:txBody>
            <a:bodyPr vert="horz" lIns="91427" tIns="45713" rIns="91427" bIns="45713" rtlCol="0">
              <a:noAutofit/>
            </a:bodyPr>
            <a:lstStyle>
              <a:lvl1pPr marL="0" indent="0" algn="l" defTabSz="914400" rtl="0" eaLnBrk="1" latinLnBrk="0" hangingPunct="1">
                <a:lnSpc>
                  <a:spcPct val="90000"/>
                </a:lnSpc>
                <a:spcBef>
                  <a:spcPts val="1000"/>
                </a:spcBef>
                <a:buFont typeface="Arial" panose="020B0604020202020204" pitchFamily="34" charset="0"/>
                <a:buNone/>
                <a:defRPr sz="2353"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225">
                <a:lnSpc>
                  <a:spcPct val="150000"/>
                </a:lnSpc>
                <a:defRPr/>
              </a:pPr>
              <a:r>
                <a:rPr lang="en-US" sz="1500" dirty="0">
                  <a:solidFill>
                    <a:prstClr val="white"/>
                  </a:solidFill>
                  <a:latin typeface="Segoe UI" panose="020B0502040204020203" pitchFamily="34" charset="0"/>
                  <a:cs typeface="Segoe UI" panose="020B0502040204020203" pitchFamily="34" charset="0"/>
                </a:rPr>
                <a:t>Join the Microsoft Business Applications Communities where you can connect with peers and experts and earn recognition for your contribution. Get answers to complex questions, learn from engaging discussions, read informative blogs, view webinars, and find product use examples in galleries.</a:t>
              </a:r>
            </a:p>
          </p:txBody>
        </p:sp>
        <p:sp>
          <p:nvSpPr>
            <p:cNvPr id="22" name="Rectangle 21">
              <a:extLst>
                <a:ext uri="{FF2B5EF4-FFF2-40B4-BE49-F238E27FC236}">
                  <a16:creationId xmlns:a16="http://schemas.microsoft.com/office/drawing/2014/main" id="{BB5A086F-0114-A246-83C3-00B88F86CA6A}"/>
                </a:ext>
              </a:extLst>
            </p:cNvPr>
            <p:cNvSpPr/>
            <p:nvPr/>
          </p:nvSpPr>
          <p:spPr>
            <a:xfrm>
              <a:off x="260216" y="1885621"/>
              <a:ext cx="3365957" cy="374793"/>
            </a:xfrm>
            <a:prstGeom prst="rect">
              <a:avLst/>
            </a:prstGeom>
          </p:spPr>
          <p:txBody>
            <a:bodyPr wrap="none">
              <a:spAutoFit/>
            </a:bodyPr>
            <a:lstStyle/>
            <a:p>
              <a:pPr defTabSz="914225">
                <a:defRPr/>
              </a:pPr>
              <a:r>
                <a:rPr lang="en-US" b="1">
                  <a:solidFill>
                    <a:srgbClr val="04B5C2"/>
                  </a:solidFill>
                  <a:latin typeface="Segoe UI Semilight" panose="020B0402040204020203" pitchFamily="34" charset="0"/>
                  <a:cs typeface="Segoe UI Semilight" panose="020B0402040204020203" pitchFamily="34" charset="0"/>
                </a:rPr>
                <a:t>Connect · Learn · Share · Inspire</a:t>
              </a:r>
              <a:endParaRPr lang="en-US">
                <a:solidFill>
                  <a:srgbClr val="04B5C2"/>
                </a:solidFill>
                <a:latin typeface="Calibri" panose="020F0502020204030204"/>
              </a:endParaRPr>
            </a:p>
          </p:txBody>
        </p:sp>
        <p:sp>
          <p:nvSpPr>
            <p:cNvPr id="23" name="Title 1">
              <a:extLst>
                <a:ext uri="{FF2B5EF4-FFF2-40B4-BE49-F238E27FC236}">
                  <a16:creationId xmlns:a16="http://schemas.microsoft.com/office/drawing/2014/main" id="{259CB1AD-354C-9F43-A4F1-FCCAAE030607}"/>
                </a:ext>
              </a:extLst>
            </p:cNvPr>
            <p:cNvSpPr txBox="1">
              <a:spLocks/>
            </p:cNvSpPr>
            <p:nvPr/>
          </p:nvSpPr>
          <p:spPr>
            <a:xfrm>
              <a:off x="275832" y="439007"/>
              <a:ext cx="4770041" cy="44529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14225">
                <a:spcBef>
                  <a:spcPts val="1200"/>
                </a:spcBef>
                <a:spcAft>
                  <a:spcPts val="1200"/>
                </a:spcAft>
                <a:defRPr/>
              </a:pPr>
              <a:r>
                <a:rPr lang="en-US" sz="3200">
                  <a:solidFill>
                    <a:prstClr val="white"/>
                  </a:solidFill>
                  <a:latin typeface="Segoe UI Semibold" panose="020B0702040204020203" pitchFamily="34" charset="0"/>
                  <a:cs typeface="Segoe UI Semibold" panose="020B0702040204020203" pitchFamily="34" charset="0"/>
                </a:rPr>
                <a:t>Business Applications</a:t>
              </a:r>
              <a:endParaRPr lang="en-US" sz="3200" b="1">
                <a:solidFill>
                  <a:prstClr val="white"/>
                </a:solidFill>
                <a:latin typeface="Segoe UI Semilight" panose="020B0402040204020203" pitchFamily="34" charset="0"/>
                <a:cs typeface="Segoe UI Semilight" panose="020B0402040204020203" pitchFamily="34" charset="0"/>
              </a:endParaRPr>
            </a:p>
          </p:txBody>
        </p:sp>
        <p:sp>
          <p:nvSpPr>
            <p:cNvPr id="36" name="Title 1">
              <a:extLst>
                <a:ext uri="{FF2B5EF4-FFF2-40B4-BE49-F238E27FC236}">
                  <a16:creationId xmlns:a16="http://schemas.microsoft.com/office/drawing/2014/main" id="{01969EF2-95E3-844C-A292-59631F5DD694}"/>
                </a:ext>
              </a:extLst>
            </p:cNvPr>
            <p:cNvSpPr txBox="1">
              <a:spLocks/>
            </p:cNvSpPr>
            <p:nvPr/>
          </p:nvSpPr>
          <p:spPr>
            <a:xfrm>
              <a:off x="244598" y="1008380"/>
              <a:ext cx="4383633" cy="44996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14225">
                <a:spcBef>
                  <a:spcPts val="1200"/>
                </a:spcBef>
                <a:spcAft>
                  <a:spcPts val="1200"/>
                </a:spcAft>
                <a:defRPr/>
              </a:pPr>
              <a:r>
                <a:rPr lang="en-US" sz="5199">
                  <a:solidFill>
                    <a:prstClr val="white"/>
                  </a:solidFill>
                  <a:latin typeface="Segoe UI Semibold" panose="020B0702040204020203" pitchFamily="34" charset="0"/>
                  <a:cs typeface="Segoe UI Semibold" panose="020B0702040204020203" pitchFamily="34" charset="0"/>
                </a:rPr>
                <a:t>Communities</a:t>
              </a:r>
              <a:endParaRPr lang="en-US" sz="5199" b="1">
                <a:solidFill>
                  <a:prstClr val="white"/>
                </a:solidFill>
                <a:latin typeface="Segoe UI Semilight" panose="020B0402040204020203" pitchFamily="34" charset="0"/>
                <a:cs typeface="Segoe UI Semilight" panose="020B0402040204020203" pitchFamily="34" charset="0"/>
              </a:endParaRPr>
            </a:p>
          </p:txBody>
        </p:sp>
        <p:sp>
          <p:nvSpPr>
            <p:cNvPr id="51" name="Text Placeholder 21">
              <a:extLst>
                <a:ext uri="{FF2B5EF4-FFF2-40B4-BE49-F238E27FC236}">
                  <a16:creationId xmlns:a16="http://schemas.microsoft.com/office/drawing/2014/main" id="{F3AFB9EA-D137-254C-A1BB-8EB3B25C64A9}"/>
                </a:ext>
              </a:extLst>
            </p:cNvPr>
            <p:cNvSpPr txBox="1">
              <a:spLocks/>
            </p:cNvSpPr>
            <p:nvPr/>
          </p:nvSpPr>
          <p:spPr>
            <a:xfrm>
              <a:off x="6319478" y="5618141"/>
              <a:ext cx="3545859" cy="418376"/>
            </a:xfrm>
            <a:prstGeom prst="rect">
              <a:avLst/>
            </a:prstGeom>
          </p:spPr>
          <p:txBody>
            <a:bodyPr vert="horz" lIns="91427" tIns="45713" rIns="91427" bIns="45713" rtlCol="0">
              <a:noAutofit/>
            </a:bodyPr>
            <a:lstStyle>
              <a:lvl1pPr marL="0" indent="0" algn="l" defTabSz="914400" rtl="0" eaLnBrk="1" latinLnBrk="0" hangingPunct="1">
                <a:lnSpc>
                  <a:spcPct val="90000"/>
                </a:lnSpc>
                <a:spcBef>
                  <a:spcPts val="1000"/>
                </a:spcBef>
                <a:buFont typeface="Arial" panose="020B0604020202020204" pitchFamily="34" charset="0"/>
                <a:buNone/>
                <a:defRPr sz="2353"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225">
                <a:lnSpc>
                  <a:spcPts val="2200"/>
                </a:lnSpc>
                <a:spcBef>
                  <a:spcPts val="600"/>
                </a:spcBef>
                <a:defRPr/>
              </a:pPr>
              <a:endParaRPr lang="en-US" sz="1800">
                <a:solidFill>
                  <a:srgbClr val="1E2732"/>
                </a:solidFill>
                <a:latin typeface="Segoe UI" panose="020B0502040204020203" pitchFamily="34" charset="0"/>
                <a:cs typeface="Segoe UI" panose="020B0502040204020203" pitchFamily="34" charset="0"/>
              </a:endParaRPr>
            </a:p>
          </p:txBody>
        </p:sp>
        <p:grpSp>
          <p:nvGrpSpPr>
            <p:cNvPr id="6" name="Group 5">
              <a:extLst>
                <a:ext uri="{FF2B5EF4-FFF2-40B4-BE49-F238E27FC236}">
                  <a16:creationId xmlns:a16="http://schemas.microsoft.com/office/drawing/2014/main" id="{783E4701-AB39-F84D-A821-CC1CFA23700C}"/>
                </a:ext>
              </a:extLst>
            </p:cNvPr>
            <p:cNvGrpSpPr/>
            <p:nvPr/>
          </p:nvGrpSpPr>
          <p:grpSpPr>
            <a:xfrm>
              <a:off x="133912" y="5051639"/>
              <a:ext cx="2659334" cy="1539847"/>
              <a:chOff x="278590" y="4975530"/>
              <a:chExt cx="2659711" cy="1540065"/>
            </a:xfrm>
          </p:grpSpPr>
          <p:grpSp>
            <p:nvGrpSpPr>
              <p:cNvPr id="103" name="Group 102">
                <a:extLst>
                  <a:ext uri="{FF2B5EF4-FFF2-40B4-BE49-F238E27FC236}">
                    <a16:creationId xmlns:a16="http://schemas.microsoft.com/office/drawing/2014/main" id="{49A2DDD7-BDE5-AF4B-BF98-5FB55BDACE64}"/>
                  </a:ext>
                </a:extLst>
              </p:cNvPr>
              <p:cNvGrpSpPr>
                <a:grpSpLocks noChangeAspect="1"/>
              </p:cNvGrpSpPr>
              <p:nvPr/>
            </p:nvGrpSpPr>
            <p:grpSpPr>
              <a:xfrm>
                <a:off x="1161230" y="4975530"/>
                <a:ext cx="894430" cy="879909"/>
                <a:chOff x="4540227" y="780882"/>
                <a:chExt cx="1358331" cy="1358331"/>
              </a:xfrm>
            </p:grpSpPr>
            <p:sp>
              <p:nvSpPr>
                <p:cNvPr id="113" name="Oval 112">
                  <a:extLst>
                    <a:ext uri="{FF2B5EF4-FFF2-40B4-BE49-F238E27FC236}">
                      <a16:creationId xmlns:a16="http://schemas.microsoft.com/office/drawing/2014/main" id="{2C268F4F-3F71-A346-88FF-FFC7F9BB3A1B}"/>
                    </a:ext>
                  </a:extLst>
                </p:cNvPr>
                <p:cNvSpPr/>
                <p:nvPr/>
              </p:nvSpPr>
              <p:spPr>
                <a:xfrm>
                  <a:off x="4540227" y="780882"/>
                  <a:ext cx="1358331" cy="1358331"/>
                </a:xfrm>
                <a:prstGeom prst="ellipse">
                  <a:avLst/>
                </a:prstGeom>
                <a:solidFill>
                  <a:schemeClr val="bg1"/>
                </a:solidFill>
                <a:ln>
                  <a:noFill/>
                </a:ln>
                <a:effectLst>
                  <a:outerShdw blurRad="254000" dist="38100" dir="5400000" algn="t"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a:solidFill>
                      <a:prstClr val="white"/>
                    </a:solidFill>
                    <a:latin typeface="Calibri" panose="020F0502020204030204"/>
                  </a:endParaRPr>
                </a:p>
              </p:txBody>
            </p:sp>
            <p:pic>
              <p:nvPicPr>
                <p:cNvPr id="114" name="Graphic 113">
                  <a:extLst>
                    <a:ext uri="{FF2B5EF4-FFF2-40B4-BE49-F238E27FC236}">
                      <a16:creationId xmlns:a16="http://schemas.microsoft.com/office/drawing/2014/main" id="{1195EF77-A517-F946-9D17-DC68B00F561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42013" y="1016240"/>
                  <a:ext cx="554759" cy="887615"/>
                </a:xfrm>
                <a:prstGeom prst="rect">
                  <a:avLst/>
                </a:prstGeom>
              </p:spPr>
            </p:pic>
          </p:grpSp>
          <p:sp>
            <p:nvSpPr>
              <p:cNvPr id="41" name="Text Placeholder 21">
                <a:extLst>
                  <a:ext uri="{FF2B5EF4-FFF2-40B4-BE49-F238E27FC236}">
                    <a16:creationId xmlns:a16="http://schemas.microsoft.com/office/drawing/2014/main" id="{DCE65896-EE27-6540-A4A6-FEF603881FF2}"/>
                  </a:ext>
                </a:extLst>
              </p:cNvPr>
              <p:cNvSpPr txBox="1">
                <a:spLocks/>
              </p:cNvSpPr>
              <p:nvPr/>
            </p:nvSpPr>
            <p:spPr>
              <a:xfrm>
                <a:off x="278590" y="6097160"/>
                <a:ext cx="2659711" cy="418435"/>
              </a:xfrm>
              <a:prstGeom prst="rect">
                <a:avLst/>
              </a:prstGeom>
            </p:spPr>
            <p:txBody>
              <a:bodyPr vert="horz" lIns="91427" tIns="45713" rIns="91427" bIns="45713" rtlCol="0">
                <a:noAutofit/>
              </a:bodyPr>
              <a:lstStyle>
                <a:lvl1pPr marL="0" indent="0" algn="l" defTabSz="914400" rtl="0" eaLnBrk="1" latinLnBrk="0" hangingPunct="1">
                  <a:lnSpc>
                    <a:spcPct val="90000"/>
                  </a:lnSpc>
                  <a:spcBef>
                    <a:spcPts val="1000"/>
                  </a:spcBef>
                  <a:buFont typeface="Arial" panose="020B0604020202020204" pitchFamily="34" charset="0"/>
                  <a:buNone/>
                  <a:defRPr sz="2353"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225">
                  <a:lnSpc>
                    <a:spcPts val="2200"/>
                  </a:lnSpc>
                  <a:spcBef>
                    <a:spcPts val="600"/>
                  </a:spcBef>
                  <a:defRPr/>
                </a:pPr>
                <a:r>
                  <a:rPr lang="en-US" sz="1300">
                    <a:solidFill>
                      <a:prstClr val="white"/>
                    </a:solidFill>
                    <a:latin typeface="Segoe UI" panose="020B0502040204020203" pitchFamily="34" charset="0"/>
                    <a:cs typeface="Segoe UI" panose="020B0502040204020203" pitchFamily="34" charset="0"/>
                    <a:hlinkClick r:id="rId6">
                      <a:extLst>
                        <a:ext uri="{A12FA001-AC4F-418D-AE19-62706E023703}">
                          <ahyp:hlinkClr xmlns:ahyp="http://schemas.microsoft.com/office/drawing/2018/hyperlinkcolor" val="tx"/>
                        </a:ext>
                      </a:extLst>
                    </a:hlinkClick>
                  </a:rPr>
                  <a:t>https://community.dynamics.com</a:t>
                </a:r>
                <a:r>
                  <a:rPr lang="en-US" sz="1300">
                    <a:solidFill>
                      <a:prstClr val="white"/>
                    </a:solidFill>
                    <a:latin typeface="Segoe UI" panose="020B0502040204020203" pitchFamily="34" charset="0"/>
                    <a:cs typeface="Segoe UI" panose="020B0502040204020203" pitchFamily="34" charset="0"/>
                  </a:rPr>
                  <a:t> </a:t>
                </a:r>
              </a:p>
            </p:txBody>
          </p:sp>
        </p:grpSp>
        <p:pic>
          <p:nvPicPr>
            <p:cNvPr id="9" name="Picture 8">
              <a:extLst>
                <a:ext uri="{FF2B5EF4-FFF2-40B4-BE49-F238E27FC236}">
                  <a16:creationId xmlns:a16="http://schemas.microsoft.com/office/drawing/2014/main" id="{5BA90F40-194B-4DC2-BC77-5F59F25C23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99855" y="4979139"/>
              <a:ext cx="8466667" cy="1014281"/>
            </a:xfrm>
            <a:prstGeom prst="rect">
              <a:avLst/>
            </a:prstGeom>
          </p:spPr>
        </p:pic>
        <p:sp>
          <p:nvSpPr>
            <p:cNvPr id="10" name="TextBox 9">
              <a:extLst>
                <a:ext uri="{FF2B5EF4-FFF2-40B4-BE49-F238E27FC236}">
                  <a16:creationId xmlns:a16="http://schemas.microsoft.com/office/drawing/2014/main" id="{F025A95C-99BD-49D1-9CAE-0849A666103C}"/>
                </a:ext>
              </a:extLst>
            </p:cNvPr>
            <p:cNvSpPr txBox="1"/>
            <p:nvPr/>
          </p:nvSpPr>
          <p:spPr>
            <a:xfrm>
              <a:off x="406052" y="6049661"/>
              <a:ext cx="2387192" cy="369332"/>
            </a:xfrm>
            <a:prstGeom prst="rect">
              <a:avLst/>
            </a:prstGeom>
            <a:noFill/>
          </p:spPr>
          <p:txBody>
            <a:bodyPr wrap="none" rtlCol="0">
              <a:spAutoFit/>
            </a:bodyPr>
            <a:lstStyle/>
            <a:p>
              <a:r>
                <a:rPr lang="en-US" dirty="0"/>
                <a:t>Dynamics Communities</a:t>
              </a:r>
            </a:p>
          </p:txBody>
        </p:sp>
        <p:sp>
          <p:nvSpPr>
            <p:cNvPr id="12" name="TextBox 11">
              <a:extLst>
                <a:ext uri="{FF2B5EF4-FFF2-40B4-BE49-F238E27FC236}">
                  <a16:creationId xmlns:a16="http://schemas.microsoft.com/office/drawing/2014/main" id="{BE0481D0-2DB6-476C-AE17-F444229400E0}"/>
                </a:ext>
              </a:extLst>
            </p:cNvPr>
            <p:cNvSpPr txBox="1"/>
            <p:nvPr/>
          </p:nvSpPr>
          <p:spPr>
            <a:xfrm>
              <a:off x="6096000" y="6049661"/>
              <a:ext cx="2938497" cy="369332"/>
            </a:xfrm>
            <a:prstGeom prst="rect">
              <a:avLst/>
            </a:prstGeom>
            <a:noFill/>
          </p:spPr>
          <p:txBody>
            <a:bodyPr wrap="none" rtlCol="0">
              <a:spAutoFit/>
            </a:bodyPr>
            <a:lstStyle/>
            <a:p>
              <a:r>
                <a:rPr lang="en-US" dirty="0"/>
                <a:t>Power Platform Communities</a:t>
              </a:r>
            </a:p>
          </p:txBody>
        </p:sp>
        <p:sp>
          <p:nvSpPr>
            <p:cNvPr id="13" name="TextBox 12">
              <a:extLst>
                <a:ext uri="{FF2B5EF4-FFF2-40B4-BE49-F238E27FC236}">
                  <a16:creationId xmlns:a16="http://schemas.microsoft.com/office/drawing/2014/main" id="{3BE50A9B-B836-4AD0-9807-A4CF0D71BAA8}"/>
                </a:ext>
              </a:extLst>
            </p:cNvPr>
            <p:cNvSpPr txBox="1"/>
            <p:nvPr/>
          </p:nvSpPr>
          <p:spPr>
            <a:xfrm>
              <a:off x="274696" y="6359549"/>
              <a:ext cx="2803332" cy="369332"/>
            </a:xfrm>
            <a:prstGeom prst="rect">
              <a:avLst/>
            </a:prstGeom>
            <a:solidFill>
              <a:schemeClr val="bg1"/>
            </a:solidFill>
          </p:spPr>
          <p:txBody>
            <a:bodyPr wrap="none" rtlCol="0">
              <a:spAutoFit/>
            </a:bodyPr>
            <a:lstStyle/>
            <a:p>
              <a:r>
                <a:rPr lang="en-US" dirty="0">
                  <a:solidFill>
                    <a:srgbClr val="0070C0"/>
                  </a:solidFill>
                </a:rPr>
                <a:t>communities.dynamics.com</a:t>
              </a:r>
            </a:p>
          </p:txBody>
        </p:sp>
        <p:sp>
          <p:nvSpPr>
            <p:cNvPr id="14" name="TextBox 13">
              <a:extLst>
                <a:ext uri="{FF2B5EF4-FFF2-40B4-BE49-F238E27FC236}">
                  <a16:creationId xmlns:a16="http://schemas.microsoft.com/office/drawing/2014/main" id="{DC42DB96-69A9-4C8E-8092-552DBAAE9701}"/>
                </a:ext>
              </a:extLst>
            </p:cNvPr>
            <p:cNvSpPr txBox="1"/>
            <p:nvPr/>
          </p:nvSpPr>
          <p:spPr>
            <a:xfrm>
              <a:off x="6229758" y="6381680"/>
              <a:ext cx="2778581" cy="369332"/>
            </a:xfrm>
            <a:prstGeom prst="rect">
              <a:avLst/>
            </a:prstGeom>
            <a:noFill/>
          </p:spPr>
          <p:txBody>
            <a:bodyPr wrap="none" rtlCol="0">
              <a:spAutoFit/>
            </a:bodyPr>
            <a:lstStyle>
              <a:defPPr>
                <a:defRPr lang="en-US"/>
              </a:defPPr>
              <a:lvl1pPr>
                <a:defRPr>
                  <a:solidFill>
                    <a:srgbClr val="0070C0"/>
                  </a:solidFill>
                </a:defRPr>
              </a:lvl1pPr>
            </a:lstStyle>
            <a:p>
              <a:r>
                <a:rPr lang="en-US" dirty="0"/>
                <a:t>powerusers.microsoft.com</a:t>
              </a:r>
            </a:p>
          </p:txBody>
        </p:sp>
      </p:grpSp>
    </p:spTree>
    <p:extLst>
      <p:ext uri="{BB962C8B-B14F-4D97-AF65-F5344CB8AC3E}">
        <p14:creationId xmlns:p14="http://schemas.microsoft.com/office/powerpoint/2010/main" val="2742641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icrosoft Ignite 2020 banner">
            <a:extLst>
              <a:ext uri="{FF2B5EF4-FFF2-40B4-BE49-F238E27FC236}">
                <a16:creationId xmlns:a16="http://schemas.microsoft.com/office/drawing/2014/main" id="{6F4E36EF-E5A1-4E62-914D-8DEB4AF48D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90650"/>
            <a:ext cx="12192000" cy="40767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97D22034-0626-499E-A8DE-DF5205C5FBC8}"/>
              </a:ext>
            </a:extLst>
          </p:cNvPr>
          <p:cNvSpPr>
            <a:spLocks noGrp="1"/>
          </p:cNvSpPr>
          <p:nvPr>
            <p:ph type="title"/>
          </p:nvPr>
        </p:nvSpPr>
        <p:spPr>
          <a:xfrm>
            <a:off x="455995" y="620428"/>
            <a:ext cx="11306469" cy="403137"/>
          </a:xfrm>
        </p:spPr>
        <p:txBody>
          <a:bodyPr>
            <a:normAutofit fontScale="90000"/>
          </a:bodyPr>
          <a:lstStyle/>
          <a:p>
            <a:r>
              <a:rPr lang="en-US" dirty="0"/>
              <a:t>Save the date</a:t>
            </a:r>
          </a:p>
        </p:txBody>
      </p:sp>
    </p:spTree>
    <p:extLst>
      <p:ext uri="{BB962C8B-B14F-4D97-AF65-F5344CB8AC3E}">
        <p14:creationId xmlns:p14="http://schemas.microsoft.com/office/powerpoint/2010/main" val="3302337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DCF2871-9FCC-4906-9F9F-BE309ED4BFCE}"/>
              </a:ext>
            </a:extLst>
          </p:cNvPr>
          <p:cNvGrpSpPr/>
          <p:nvPr/>
        </p:nvGrpSpPr>
        <p:grpSpPr>
          <a:xfrm>
            <a:off x="3488267" y="-20626"/>
            <a:ext cx="8703733" cy="6878626"/>
            <a:chOff x="3488267" y="-20626"/>
            <a:chExt cx="8703733" cy="6878626"/>
          </a:xfrm>
        </p:grpSpPr>
        <p:pic>
          <p:nvPicPr>
            <p:cNvPr id="3" name="Picture 2">
              <a:extLst>
                <a:ext uri="{FF2B5EF4-FFF2-40B4-BE49-F238E27FC236}">
                  <a16:creationId xmlns:a16="http://schemas.microsoft.com/office/drawing/2014/main" id="{10C56129-6588-403C-9C4F-C453AEB1CF21}"/>
                </a:ext>
              </a:extLst>
            </p:cNvPr>
            <p:cNvPicPr>
              <a:picLocks noChangeAspect="1"/>
            </p:cNvPicPr>
            <p:nvPr/>
          </p:nvPicPr>
          <p:blipFill rotWithShape="1">
            <a:blip r:embed="rId2">
              <a:extLst>
                <a:ext uri="{28A0092B-C50C-407E-A947-70E740481C1C}">
                  <a14:useLocalDpi xmlns:a14="http://schemas.microsoft.com/office/drawing/2010/main" val="0"/>
                </a:ext>
              </a:extLst>
            </a:blip>
            <a:srcRect l="24705" r="6834"/>
            <a:stretch/>
          </p:blipFill>
          <p:spPr>
            <a:xfrm>
              <a:off x="3836355" y="0"/>
              <a:ext cx="8355645" cy="6858000"/>
            </a:xfrm>
            <a:prstGeom prst="rect">
              <a:avLst/>
            </a:prstGeom>
          </p:spPr>
        </p:pic>
        <p:sp>
          <p:nvSpPr>
            <p:cNvPr id="2" name="Rectangle 8">
              <a:extLst>
                <a:ext uri="{FF2B5EF4-FFF2-40B4-BE49-F238E27FC236}">
                  <a16:creationId xmlns:a16="http://schemas.microsoft.com/office/drawing/2014/main" id="{17EDAA89-7BD4-4DF5-8A89-DFE0E673074E}"/>
                </a:ext>
              </a:extLst>
            </p:cNvPr>
            <p:cNvSpPr/>
            <p:nvPr/>
          </p:nvSpPr>
          <p:spPr bwMode="auto">
            <a:xfrm>
              <a:off x="3488267" y="-20626"/>
              <a:ext cx="3400672" cy="6878626"/>
            </a:xfrm>
            <a:custGeom>
              <a:avLst/>
              <a:gdLst>
                <a:gd name="connsiteX0" fmla="*/ 0 w 3865033"/>
                <a:gd name="connsiteY0" fmla="*/ 0 h 6858000"/>
                <a:gd name="connsiteX1" fmla="*/ 3865033 w 3865033"/>
                <a:gd name="connsiteY1" fmla="*/ 0 h 6858000"/>
                <a:gd name="connsiteX2" fmla="*/ 3865033 w 3865033"/>
                <a:gd name="connsiteY2" fmla="*/ 6858000 h 6858000"/>
                <a:gd name="connsiteX3" fmla="*/ 0 w 3865033"/>
                <a:gd name="connsiteY3" fmla="*/ 6858000 h 6858000"/>
                <a:gd name="connsiteX4" fmla="*/ 0 w 3865033"/>
                <a:gd name="connsiteY4" fmla="*/ 0 h 6858000"/>
                <a:gd name="connsiteX0" fmla="*/ 0 w 3865033"/>
                <a:gd name="connsiteY0" fmla="*/ 0 h 6858000"/>
                <a:gd name="connsiteX1" fmla="*/ 3865033 w 3865033"/>
                <a:gd name="connsiteY1" fmla="*/ 0 h 6858000"/>
                <a:gd name="connsiteX2" fmla="*/ 3865033 w 3865033"/>
                <a:gd name="connsiteY2" fmla="*/ 6858000 h 6858000"/>
                <a:gd name="connsiteX3" fmla="*/ 0 w 3865033"/>
                <a:gd name="connsiteY3" fmla="*/ 6858000 h 6858000"/>
                <a:gd name="connsiteX4" fmla="*/ 0 w 3865033"/>
                <a:gd name="connsiteY4" fmla="*/ 0 h 6858000"/>
                <a:gd name="connsiteX0" fmla="*/ 0 w 3865033"/>
                <a:gd name="connsiteY0" fmla="*/ 0 h 6858000"/>
                <a:gd name="connsiteX1" fmla="*/ 3865033 w 3865033"/>
                <a:gd name="connsiteY1" fmla="*/ 0 h 6858000"/>
                <a:gd name="connsiteX2" fmla="*/ 3865033 w 3865033"/>
                <a:gd name="connsiteY2" fmla="*/ 6858000 h 6858000"/>
                <a:gd name="connsiteX3" fmla="*/ 0 w 3865033"/>
                <a:gd name="connsiteY3" fmla="*/ 6858000 h 6858000"/>
                <a:gd name="connsiteX4" fmla="*/ 0 w 3865033"/>
                <a:gd name="connsiteY4" fmla="*/ 0 h 6858000"/>
                <a:gd name="connsiteX0" fmla="*/ 0 w 3865033"/>
                <a:gd name="connsiteY0" fmla="*/ 6876 h 6864876"/>
                <a:gd name="connsiteX1" fmla="*/ 3325869 w 3865033"/>
                <a:gd name="connsiteY1" fmla="*/ 0 h 6864876"/>
                <a:gd name="connsiteX2" fmla="*/ 3865033 w 3865033"/>
                <a:gd name="connsiteY2" fmla="*/ 6864876 h 6864876"/>
                <a:gd name="connsiteX3" fmla="*/ 0 w 3865033"/>
                <a:gd name="connsiteY3" fmla="*/ 6864876 h 6864876"/>
                <a:gd name="connsiteX4" fmla="*/ 0 w 3865033"/>
                <a:gd name="connsiteY4" fmla="*/ 6876 h 6864876"/>
                <a:gd name="connsiteX0" fmla="*/ 0 w 3865033"/>
                <a:gd name="connsiteY0" fmla="*/ 20626 h 6878626"/>
                <a:gd name="connsiteX1" fmla="*/ 3177403 w 3865033"/>
                <a:gd name="connsiteY1" fmla="*/ 0 h 6878626"/>
                <a:gd name="connsiteX2" fmla="*/ 3865033 w 3865033"/>
                <a:gd name="connsiteY2" fmla="*/ 6878626 h 6878626"/>
                <a:gd name="connsiteX3" fmla="*/ 0 w 3865033"/>
                <a:gd name="connsiteY3" fmla="*/ 6878626 h 6878626"/>
                <a:gd name="connsiteX4" fmla="*/ 0 w 3865033"/>
                <a:gd name="connsiteY4" fmla="*/ 20626 h 6878626"/>
                <a:gd name="connsiteX0" fmla="*/ 0 w 3865033"/>
                <a:gd name="connsiteY0" fmla="*/ 20626 h 6878626"/>
                <a:gd name="connsiteX1" fmla="*/ 3068007 w 3865033"/>
                <a:gd name="connsiteY1" fmla="*/ 0 h 6878626"/>
                <a:gd name="connsiteX2" fmla="*/ 3865033 w 3865033"/>
                <a:gd name="connsiteY2" fmla="*/ 6878626 h 6878626"/>
                <a:gd name="connsiteX3" fmla="*/ 0 w 3865033"/>
                <a:gd name="connsiteY3" fmla="*/ 6878626 h 6878626"/>
                <a:gd name="connsiteX4" fmla="*/ 0 w 3865033"/>
                <a:gd name="connsiteY4" fmla="*/ 20626 h 6878626"/>
                <a:gd name="connsiteX0" fmla="*/ 0 w 3865033"/>
                <a:gd name="connsiteY0" fmla="*/ 20626 h 6878626"/>
                <a:gd name="connsiteX1" fmla="*/ 3068007 w 3865033"/>
                <a:gd name="connsiteY1" fmla="*/ 0 h 6878626"/>
                <a:gd name="connsiteX2" fmla="*/ 3865033 w 3865033"/>
                <a:gd name="connsiteY2" fmla="*/ 6878626 h 6878626"/>
                <a:gd name="connsiteX3" fmla="*/ 0 w 3865033"/>
                <a:gd name="connsiteY3" fmla="*/ 6878626 h 6878626"/>
                <a:gd name="connsiteX4" fmla="*/ 0 w 3865033"/>
                <a:gd name="connsiteY4" fmla="*/ 20626 h 6878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033" h="6878626">
                  <a:moveTo>
                    <a:pt x="0" y="20626"/>
                  </a:moveTo>
                  <a:lnTo>
                    <a:pt x="3068007" y="0"/>
                  </a:lnTo>
                  <a:cubicBezTo>
                    <a:pt x="207910" y="5109650"/>
                    <a:pt x="3865033" y="4592626"/>
                    <a:pt x="3865033" y="6878626"/>
                  </a:cubicBezTo>
                  <a:lnTo>
                    <a:pt x="0" y="6878626"/>
                  </a:lnTo>
                  <a:lnTo>
                    <a:pt x="0" y="20626"/>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fr-CA" sz="20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 name="Group 6">
            <a:extLst>
              <a:ext uri="{FF2B5EF4-FFF2-40B4-BE49-F238E27FC236}">
                <a16:creationId xmlns:a16="http://schemas.microsoft.com/office/drawing/2014/main" id="{79D9CD55-0B61-440B-9948-7D5058201887}"/>
              </a:ext>
            </a:extLst>
          </p:cNvPr>
          <p:cNvGrpSpPr/>
          <p:nvPr/>
        </p:nvGrpSpPr>
        <p:grpSpPr>
          <a:xfrm>
            <a:off x="336694" y="1937415"/>
            <a:ext cx="5510213" cy="2983169"/>
            <a:chOff x="371069" y="1524040"/>
            <a:chExt cx="5510213" cy="2983169"/>
          </a:xfrm>
        </p:grpSpPr>
        <p:sp>
          <p:nvSpPr>
            <p:cNvPr id="5" name="Titre 1">
              <a:extLst>
                <a:ext uri="{FF2B5EF4-FFF2-40B4-BE49-F238E27FC236}">
                  <a16:creationId xmlns:a16="http://schemas.microsoft.com/office/drawing/2014/main" id="{1FB9C1D8-28C8-40FF-AE28-65BFC8EE33A4}"/>
                </a:ext>
              </a:extLst>
            </p:cNvPr>
            <p:cNvSpPr txBox="1">
              <a:spLocks/>
            </p:cNvSpPr>
            <p:nvPr/>
          </p:nvSpPr>
          <p:spPr>
            <a:xfrm>
              <a:off x="371070" y="1524040"/>
              <a:ext cx="4838590" cy="221599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CA" dirty="0"/>
                <a:t>Use YAML files in Azure DevOps to manage the deployment of your solutions</a:t>
              </a:r>
              <a:endParaRPr lang="fr-CA" dirty="0"/>
            </a:p>
          </p:txBody>
        </p:sp>
        <p:sp>
          <p:nvSpPr>
            <p:cNvPr id="6" name="Espace réservé du texte 2">
              <a:extLst>
                <a:ext uri="{FF2B5EF4-FFF2-40B4-BE49-F238E27FC236}">
                  <a16:creationId xmlns:a16="http://schemas.microsoft.com/office/drawing/2014/main" id="{B747F9D6-202A-4EB1-83BD-234E60A70806}"/>
                </a:ext>
              </a:extLst>
            </p:cNvPr>
            <p:cNvSpPr txBox="1">
              <a:spLocks/>
            </p:cNvSpPr>
            <p:nvPr/>
          </p:nvSpPr>
          <p:spPr>
            <a:xfrm>
              <a:off x="371069" y="4168655"/>
              <a:ext cx="5510213" cy="33855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dirty="0"/>
                <a:t>Raphaël Pothin</a:t>
              </a:r>
              <a:endParaRPr lang="fr-CA" sz="2000" dirty="0"/>
            </a:p>
          </p:txBody>
        </p:sp>
      </p:grpSp>
    </p:spTree>
    <p:extLst>
      <p:ext uri="{BB962C8B-B14F-4D97-AF65-F5344CB8AC3E}">
        <p14:creationId xmlns:p14="http://schemas.microsoft.com/office/powerpoint/2010/main" val="627472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1EC8D6D-B340-4609-A514-0352BE7712A5}"/>
              </a:ext>
            </a:extLst>
          </p:cNvPr>
          <p:cNvSpPr>
            <a:spLocks noGrp="1"/>
          </p:cNvSpPr>
          <p:nvPr>
            <p:ph type="title"/>
          </p:nvPr>
        </p:nvSpPr>
        <p:spPr>
          <a:xfrm>
            <a:off x="457206" y="292512"/>
            <a:ext cx="10515600" cy="615554"/>
          </a:xfrm>
        </p:spPr>
        <p:txBody>
          <a:bodyPr>
            <a:normAutofit/>
          </a:bodyPr>
          <a:lstStyle/>
          <a:p>
            <a:r>
              <a:rPr lang="en-CA" sz="4000" dirty="0"/>
              <a:t>Who am I?</a:t>
            </a:r>
          </a:p>
        </p:txBody>
      </p:sp>
      <p:grpSp>
        <p:nvGrpSpPr>
          <p:cNvPr id="20" name="Groupe 27">
            <a:extLst>
              <a:ext uri="{FF2B5EF4-FFF2-40B4-BE49-F238E27FC236}">
                <a16:creationId xmlns:a16="http://schemas.microsoft.com/office/drawing/2014/main" id="{4AC2B3FD-72BC-4007-A7B9-5076963BFD4D}"/>
              </a:ext>
            </a:extLst>
          </p:cNvPr>
          <p:cNvGrpSpPr/>
          <p:nvPr/>
        </p:nvGrpSpPr>
        <p:grpSpPr>
          <a:xfrm>
            <a:off x="1231660" y="1188740"/>
            <a:ext cx="7806339" cy="1477502"/>
            <a:chOff x="2340687" y="1233014"/>
            <a:chExt cx="7806339" cy="1477502"/>
          </a:xfrm>
        </p:grpSpPr>
        <p:grpSp>
          <p:nvGrpSpPr>
            <p:cNvPr id="22" name="Groupe 33">
              <a:extLst>
                <a:ext uri="{FF2B5EF4-FFF2-40B4-BE49-F238E27FC236}">
                  <a16:creationId xmlns:a16="http://schemas.microsoft.com/office/drawing/2014/main" id="{2D0F10F0-613A-43ED-B4C9-7B30D43B7639}"/>
                </a:ext>
              </a:extLst>
            </p:cNvPr>
            <p:cNvGrpSpPr/>
            <p:nvPr/>
          </p:nvGrpSpPr>
          <p:grpSpPr>
            <a:xfrm>
              <a:off x="2340687" y="1848690"/>
              <a:ext cx="7806339" cy="861826"/>
              <a:chOff x="592807" y="1913426"/>
              <a:chExt cx="7806339" cy="861826"/>
            </a:xfrm>
          </p:grpSpPr>
          <p:sp>
            <p:nvSpPr>
              <p:cNvPr id="27" name="Espace réservé du texte 3">
                <a:extLst>
                  <a:ext uri="{FF2B5EF4-FFF2-40B4-BE49-F238E27FC236}">
                    <a16:creationId xmlns:a16="http://schemas.microsoft.com/office/drawing/2014/main" id="{01547225-F8E1-4C86-BAEA-EC3235C496C8}"/>
                  </a:ext>
                </a:extLst>
              </p:cNvPr>
              <p:cNvSpPr txBox="1">
                <a:spLocks/>
              </p:cNvSpPr>
              <p:nvPr/>
            </p:nvSpPr>
            <p:spPr>
              <a:xfrm>
                <a:off x="1417737" y="2128921"/>
                <a:ext cx="6981409" cy="64633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CA" sz="1800" dirty="0"/>
                  <a:t>Business Solutions Consultant</a:t>
                </a:r>
              </a:p>
              <a:p>
                <a:r>
                  <a:rPr lang="fr-CA" sz="1400" i="1" dirty="0"/>
                  <a:t>(Dynamics 365 Sales, Project Service Automation and Human </a:t>
                </a:r>
                <a:r>
                  <a:rPr lang="fr-CA" sz="1400" i="1" dirty="0" err="1"/>
                  <a:t>Resources</a:t>
                </a:r>
                <a:r>
                  <a:rPr lang="fr-CA" sz="1400" i="1" dirty="0"/>
                  <a:t>)</a:t>
                </a:r>
                <a:endParaRPr lang="fr-CA" sz="1800" i="1" dirty="0"/>
              </a:p>
            </p:txBody>
          </p:sp>
          <p:pic>
            <p:nvPicPr>
              <p:cNvPr id="28" name="Image 38" descr="Une image contenant objet, lumière&#10;&#10;Description générée automatiquement">
                <a:extLst>
                  <a:ext uri="{FF2B5EF4-FFF2-40B4-BE49-F238E27FC236}">
                    <a16:creationId xmlns:a16="http://schemas.microsoft.com/office/drawing/2014/main" id="{ED4DFF69-0BA4-4E1C-A0B0-9630193D19E7}"/>
                  </a:ext>
                </a:extLst>
              </p:cNvPr>
              <p:cNvPicPr>
                <a:picLocks noChangeAspect="1"/>
              </p:cNvPicPr>
              <p:nvPr/>
            </p:nvPicPr>
            <p:blipFill>
              <a:blip r:embed="rId3"/>
              <a:stretch>
                <a:fillRect/>
              </a:stretch>
            </p:blipFill>
            <p:spPr>
              <a:xfrm>
                <a:off x="592807" y="1913426"/>
                <a:ext cx="712365" cy="712365"/>
              </a:xfrm>
              <a:prstGeom prst="rect">
                <a:avLst/>
              </a:prstGeom>
            </p:spPr>
          </p:pic>
        </p:grpSp>
        <p:grpSp>
          <p:nvGrpSpPr>
            <p:cNvPr id="24" name="Groupe 34">
              <a:extLst>
                <a:ext uri="{FF2B5EF4-FFF2-40B4-BE49-F238E27FC236}">
                  <a16:creationId xmlns:a16="http://schemas.microsoft.com/office/drawing/2014/main" id="{8B32FB94-E0F2-40C8-BED1-89651B127C2A}"/>
                </a:ext>
              </a:extLst>
            </p:cNvPr>
            <p:cNvGrpSpPr/>
            <p:nvPr/>
          </p:nvGrpSpPr>
          <p:grpSpPr>
            <a:xfrm>
              <a:off x="2340687" y="1233014"/>
              <a:ext cx="3747895" cy="712365"/>
              <a:chOff x="592807" y="1297750"/>
              <a:chExt cx="3747895" cy="712365"/>
            </a:xfrm>
          </p:grpSpPr>
          <p:pic>
            <p:nvPicPr>
              <p:cNvPr id="25" name="Image 35" descr="Une image contenant lampe&#10;&#10;Description générée automatiquement">
                <a:extLst>
                  <a:ext uri="{FF2B5EF4-FFF2-40B4-BE49-F238E27FC236}">
                    <a16:creationId xmlns:a16="http://schemas.microsoft.com/office/drawing/2014/main" id="{8744BC2E-6735-443F-BEC7-5DE9934B11D5}"/>
                  </a:ext>
                </a:extLst>
              </p:cNvPr>
              <p:cNvPicPr>
                <a:picLocks noChangeAspect="1"/>
              </p:cNvPicPr>
              <p:nvPr/>
            </p:nvPicPr>
            <p:blipFill>
              <a:blip r:embed="rId4"/>
              <a:stretch>
                <a:fillRect/>
              </a:stretch>
            </p:blipFill>
            <p:spPr>
              <a:xfrm>
                <a:off x="592807" y="1297750"/>
                <a:ext cx="712365" cy="712365"/>
              </a:xfrm>
              <a:prstGeom prst="rect">
                <a:avLst/>
              </a:prstGeom>
            </p:spPr>
          </p:pic>
          <p:sp>
            <p:nvSpPr>
              <p:cNvPr id="26" name="Espace réservé du texte 3">
                <a:extLst>
                  <a:ext uri="{FF2B5EF4-FFF2-40B4-BE49-F238E27FC236}">
                    <a16:creationId xmlns:a16="http://schemas.microsoft.com/office/drawing/2014/main" id="{1DE3481D-86E6-441E-B13F-62ECF3A0D03C}"/>
                  </a:ext>
                </a:extLst>
              </p:cNvPr>
              <p:cNvSpPr txBox="1">
                <a:spLocks/>
              </p:cNvSpPr>
              <p:nvPr/>
            </p:nvSpPr>
            <p:spPr>
              <a:xfrm>
                <a:off x="1417737" y="1500043"/>
                <a:ext cx="2922965" cy="30777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CA" sz="2000" dirty="0"/>
                  <a:t>Power Platform </a:t>
                </a:r>
                <a:r>
                  <a:rPr lang="fr-CA" sz="2000" dirty="0" err="1"/>
                  <a:t>Enthusiast</a:t>
                </a:r>
                <a:endParaRPr lang="fr-CA" sz="2000" dirty="0"/>
              </a:p>
            </p:txBody>
          </p:sp>
        </p:grpSp>
      </p:grpSp>
      <p:grpSp>
        <p:nvGrpSpPr>
          <p:cNvPr id="7" name="Group 6">
            <a:extLst>
              <a:ext uri="{FF2B5EF4-FFF2-40B4-BE49-F238E27FC236}">
                <a16:creationId xmlns:a16="http://schemas.microsoft.com/office/drawing/2014/main" id="{0C18E4AF-2420-46C3-92E7-DC199B2B429D}"/>
              </a:ext>
            </a:extLst>
          </p:cNvPr>
          <p:cNvGrpSpPr/>
          <p:nvPr/>
        </p:nvGrpSpPr>
        <p:grpSpPr>
          <a:xfrm>
            <a:off x="8800350" y="997731"/>
            <a:ext cx="2922965" cy="5276921"/>
            <a:chOff x="8838851" y="1501064"/>
            <a:chExt cx="2922965" cy="5276921"/>
          </a:xfrm>
        </p:grpSpPr>
        <p:pic>
          <p:nvPicPr>
            <p:cNvPr id="18" name="Espace réservé du contenu 5" descr="Une image contenant extérieur, neige, personne, debout&#10;&#10;Description générée automatiquement">
              <a:extLst>
                <a:ext uri="{FF2B5EF4-FFF2-40B4-BE49-F238E27FC236}">
                  <a16:creationId xmlns:a16="http://schemas.microsoft.com/office/drawing/2014/main" id="{4ED498CE-5BBC-4D43-B1A9-5FA34FF7534B}"/>
                </a:ext>
              </a:extLst>
            </p:cNvPr>
            <p:cNvPicPr>
              <a:picLocks noChangeAspect="1"/>
            </p:cNvPicPr>
            <p:nvPr/>
          </p:nvPicPr>
          <p:blipFill>
            <a:blip r:embed="rId5"/>
            <a:stretch>
              <a:fillRect/>
            </a:stretch>
          </p:blipFill>
          <p:spPr>
            <a:xfrm>
              <a:off x="9174714" y="1501064"/>
              <a:ext cx="2251240" cy="2251240"/>
            </a:xfrm>
            <a:prstGeom prst="rect">
              <a:avLst/>
            </a:prstGeom>
          </p:spPr>
        </p:pic>
        <p:sp>
          <p:nvSpPr>
            <p:cNvPr id="29" name="Espace réservé du texte 3">
              <a:extLst>
                <a:ext uri="{FF2B5EF4-FFF2-40B4-BE49-F238E27FC236}">
                  <a16:creationId xmlns:a16="http://schemas.microsoft.com/office/drawing/2014/main" id="{BC3CC7E6-9EB6-4D6C-A5E4-EA5ABD17448D}"/>
                </a:ext>
              </a:extLst>
            </p:cNvPr>
            <p:cNvSpPr txBox="1">
              <a:spLocks/>
            </p:cNvSpPr>
            <p:nvPr/>
          </p:nvSpPr>
          <p:spPr>
            <a:xfrm>
              <a:off x="8838851" y="3886821"/>
              <a:ext cx="2922965" cy="30777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fr-CA" sz="2000" i="1" dirty="0"/>
                <a:t>Raphaël Pothin</a:t>
              </a:r>
            </a:p>
          </p:txBody>
        </p:sp>
        <p:pic>
          <p:nvPicPr>
            <p:cNvPr id="30" name="Image 40" descr="Une image contenant bleu, tissu&#10;&#10;Description générée automatiquement">
              <a:extLst>
                <a:ext uri="{FF2B5EF4-FFF2-40B4-BE49-F238E27FC236}">
                  <a16:creationId xmlns:a16="http://schemas.microsoft.com/office/drawing/2014/main" id="{6C06D0D4-131B-4A7C-B1D2-2D756D02D7C6}"/>
                </a:ext>
              </a:extLst>
            </p:cNvPr>
            <p:cNvPicPr>
              <a:picLocks noChangeAspect="1"/>
            </p:cNvPicPr>
            <p:nvPr/>
          </p:nvPicPr>
          <p:blipFill>
            <a:blip r:embed="rId6"/>
            <a:stretch>
              <a:fillRect/>
            </a:stretch>
          </p:blipFill>
          <p:spPr>
            <a:xfrm>
              <a:off x="9174715" y="4526745"/>
              <a:ext cx="2251240" cy="2251240"/>
            </a:xfrm>
            <a:prstGeom prst="rect">
              <a:avLst/>
            </a:prstGeom>
          </p:spPr>
        </p:pic>
      </p:grpSp>
      <p:grpSp>
        <p:nvGrpSpPr>
          <p:cNvPr id="10" name="Group 9">
            <a:extLst>
              <a:ext uri="{FF2B5EF4-FFF2-40B4-BE49-F238E27FC236}">
                <a16:creationId xmlns:a16="http://schemas.microsoft.com/office/drawing/2014/main" id="{F27F29D0-4E3D-427A-A907-490D74711F28}"/>
              </a:ext>
            </a:extLst>
          </p:cNvPr>
          <p:cNvGrpSpPr/>
          <p:nvPr/>
        </p:nvGrpSpPr>
        <p:grpSpPr>
          <a:xfrm>
            <a:off x="1329317" y="3383488"/>
            <a:ext cx="8987609" cy="2504549"/>
            <a:chOff x="1329317" y="3383488"/>
            <a:chExt cx="8987609" cy="2504549"/>
          </a:xfrm>
        </p:grpSpPr>
        <p:grpSp>
          <p:nvGrpSpPr>
            <p:cNvPr id="31" name="Groupe 41">
              <a:extLst>
                <a:ext uri="{FF2B5EF4-FFF2-40B4-BE49-F238E27FC236}">
                  <a16:creationId xmlns:a16="http://schemas.microsoft.com/office/drawing/2014/main" id="{448F6400-C548-4379-B7D8-0D999E1132A0}"/>
                </a:ext>
              </a:extLst>
            </p:cNvPr>
            <p:cNvGrpSpPr/>
            <p:nvPr/>
          </p:nvGrpSpPr>
          <p:grpSpPr>
            <a:xfrm>
              <a:off x="1333464" y="3383488"/>
              <a:ext cx="8983462" cy="2371628"/>
              <a:chOff x="2442491" y="3752304"/>
              <a:chExt cx="8983462" cy="2371628"/>
            </a:xfrm>
          </p:grpSpPr>
          <p:grpSp>
            <p:nvGrpSpPr>
              <p:cNvPr id="32" name="Groupe 42">
                <a:extLst>
                  <a:ext uri="{FF2B5EF4-FFF2-40B4-BE49-F238E27FC236}">
                    <a16:creationId xmlns:a16="http://schemas.microsoft.com/office/drawing/2014/main" id="{54B2A5CF-6A47-456E-8B42-97D72287A0DA}"/>
                  </a:ext>
                </a:extLst>
              </p:cNvPr>
              <p:cNvGrpSpPr/>
              <p:nvPr/>
            </p:nvGrpSpPr>
            <p:grpSpPr>
              <a:xfrm>
                <a:off x="2442491" y="4424208"/>
                <a:ext cx="8983462" cy="508755"/>
                <a:chOff x="694611" y="4182484"/>
                <a:chExt cx="8983462" cy="508755"/>
              </a:xfrm>
            </p:grpSpPr>
            <p:pic>
              <p:nvPicPr>
                <p:cNvPr id="43" name="Image 53" descr="Une image contenant dessin&#10;&#10;Description générée automatiquement">
                  <a:extLst>
                    <a:ext uri="{FF2B5EF4-FFF2-40B4-BE49-F238E27FC236}">
                      <a16:creationId xmlns:a16="http://schemas.microsoft.com/office/drawing/2014/main" id="{897B6290-FFD0-410D-9531-3D03BAE630B2}"/>
                    </a:ext>
                  </a:extLst>
                </p:cNvPr>
                <p:cNvPicPr>
                  <a:picLocks noChangeAspect="1"/>
                </p:cNvPicPr>
                <p:nvPr/>
              </p:nvPicPr>
              <p:blipFill>
                <a:blip r:embed="rId7"/>
                <a:stretch>
                  <a:fillRect/>
                </a:stretch>
              </p:blipFill>
              <p:spPr>
                <a:xfrm>
                  <a:off x="694611" y="4182484"/>
                  <a:ext cx="508755" cy="508755"/>
                </a:xfrm>
                <a:prstGeom prst="rect">
                  <a:avLst/>
                </a:prstGeom>
              </p:spPr>
            </p:pic>
            <p:sp>
              <p:nvSpPr>
                <p:cNvPr id="44" name="Espace réservé du texte 3">
                  <a:extLst>
                    <a:ext uri="{FF2B5EF4-FFF2-40B4-BE49-F238E27FC236}">
                      <a16:creationId xmlns:a16="http://schemas.microsoft.com/office/drawing/2014/main" id="{AC3C110D-08C1-4351-86DD-408786DC9EFE}"/>
                    </a:ext>
                  </a:extLst>
                </p:cNvPr>
                <p:cNvSpPr txBox="1">
                  <a:spLocks/>
                </p:cNvSpPr>
                <p:nvPr/>
              </p:nvSpPr>
              <p:spPr>
                <a:xfrm>
                  <a:off x="1417735" y="4315585"/>
                  <a:ext cx="8260338" cy="24622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CA" sz="1600" dirty="0">
                      <a:hlinkClick r:id="rId8"/>
                    </a:rPr>
                    <a:t>Raphael POTHIN</a:t>
                  </a:r>
                  <a:endParaRPr lang="fr-CA" sz="1600" dirty="0"/>
                </a:p>
              </p:txBody>
            </p:sp>
          </p:grpSp>
          <p:grpSp>
            <p:nvGrpSpPr>
              <p:cNvPr id="33" name="Groupe 43">
                <a:extLst>
                  <a:ext uri="{FF2B5EF4-FFF2-40B4-BE49-F238E27FC236}">
                    <a16:creationId xmlns:a16="http://schemas.microsoft.com/office/drawing/2014/main" id="{C6AFE99E-AABF-4ECC-8FF0-6405921E6DF3}"/>
                  </a:ext>
                </a:extLst>
              </p:cNvPr>
              <p:cNvGrpSpPr/>
              <p:nvPr/>
            </p:nvGrpSpPr>
            <p:grpSpPr>
              <a:xfrm>
                <a:off x="2442491" y="3752304"/>
                <a:ext cx="5816159" cy="2371628"/>
                <a:chOff x="2442491" y="3752304"/>
                <a:chExt cx="5816159" cy="2371628"/>
              </a:xfrm>
            </p:grpSpPr>
            <p:grpSp>
              <p:nvGrpSpPr>
                <p:cNvPr id="34" name="Groupe 44">
                  <a:extLst>
                    <a:ext uri="{FF2B5EF4-FFF2-40B4-BE49-F238E27FC236}">
                      <a16:creationId xmlns:a16="http://schemas.microsoft.com/office/drawing/2014/main" id="{CABAEFC4-55ED-42E4-9604-2B1141B9F20E}"/>
                    </a:ext>
                  </a:extLst>
                </p:cNvPr>
                <p:cNvGrpSpPr/>
                <p:nvPr/>
              </p:nvGrpSpPr>
              <p:grpSpPr>
                <a:xfrm>
                  <a:off x="2442491" y="3752304"/>
                  <a:ext cx="3646090" cy="507917"/>
                  <a:chOff x="694611" y="3281932"/>
                  <a:chExt cx="3646090" cy="507917"/>
                </a:xfrm>
              </p:grpSpPr>
              <p:pic>
                <p:nvPicPr>
                  <p:cNvPr id="41" name="Image 51" descr="Une image contenant périphérique&#10;&#10;Description générée automatiquement">
                    <a:extLst>
                      <a:ext uri="{FF2B5EF4-FFF2-40B4-BE49-F238E27FC236}">
                        <a16:creationId xmlns:a16="http://schemas.microsoft.com/office/drawing/2014/main" id="{B60BA078-D851-4DFF-A260-728651DA1257}"/>
                      </a:ext>
                    </a:extLst>
                  </p:cNvPr>
                  <p:cNvPicPr>
                    <a:picLocks noChangeAspect="1"/>
                  </p:cNvPicPr>
                  <p:nvPr/>
                </p:nvPicPr>
                <p:blipFill>
                  <a:blip r:embed="rId9"/>
                  <a:stretch>
                    <a:fillRect/>
                  </a:stretch>
                </p:blipFill>
                <p:spPr>
                  <a:xfrm>
                    <a:off x="694611" y="3281932"/>
                    <a:ext cx="508755" cy="507917"/>
                  </a:xfrm>
                  <a:prstGeom prst="rect">
                    <a:avLst/>
                  </a:prstGeom>
                </p:spPr>
              </p:pic>
              <p:sp>
                <p:nvSpPr>
                  <p:cNvPr id="42" name="Espace réservé du texte 3">
                    <a:extLst>
                      <a:ext uri="{FF2B5EF4-FFF2-40B4-BE49-F238E27FC236}">
                        <a16:creationId xmlns:a16="http://schemas.microsoft.com/office/drawing/2014/main" id="{3DF87434-1C1A-4183-913C-E3F8382F8C84}"/>
                      </a:ext>
                    </a:extLst>
                  </p:cNvPr>
                  <p:cNvSpPr txBox="1">
                    <a:spLocks/>
                  </p:cNvSpPr>
                  <p:nvPr/>
                </p:nvSpPr>
                <p:spPr>
                  <a:xfrm>
                    <a:off x="1417736" y="3416449"/>
                    <a:ext cx="2922965" cy="24622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CA" sz="1600" dirty="0">
                        <a:hlinkClick r:id="rId10"/>
                      </a:rPr>
                      <a:t>@</a:t>
                    </a:r>
                    <a:r>
                      <a:rPr lang="fr-CA" sz="1600" dirty="0" err="1">
                        <a:hlinkClick r:id="rId10"/>
                      </a:rPr>
                      <a:t>RaphaelPothin</a:t>
                    </a:r>
                    <a:endParaRPr lang="fr-CA" sz="1600" dirty="0"/>
                  </a:p>
                </p:txBody>
              </p:sp>
            </p:grpSp>
            <p:grpSp>
              <p:nvGrpSpPr>
                <p:cNvPr id="35" name="Groupe 45">
                  <a:extLst>
                    <a:ext uri="{FF2B5EF4-FFF2-40B4-BE49-F238E27FC236}">
                      <a16:creationId xmlns:a16="http://schemas.microsoft.com/office/drawing/2014/main" id="{ECB14259-F273-49CD-9765-1CD3D203C0D9}"/>
                    </a:ext>
                  </a:extLst>
                </p:cNvPr>
                <p:cNvGrpSpPr/>
                <p:nvPr/>
              </p:nvGrpSpPr>
              <p:grpSpPr>
                <a:xfrm>
                  <a:off x="2442491" y="5096951"/>
                  <a:ext cx="5816159" cy="507917"/>
                  <a:chOff x="694611" y="4740903"/>
                  <a:chExt cx="5816159" cy="507917"/>
                </a:xfrm>
              </p:grpSpPr>
              <p:pic>
                <p:nvPicPr>
                  <p:cNvPr id="39" name="Image 49" descr="Une image contenant dessin, signe&#10;&#10;Description générée automatiquement">
                    <a:extLst>
                      <a:ext uri="{FF2B5EF4-FFF2-40B4-BE49-F238E27FC236}">
                        <a16:creationId xmlns:a16="http://schemas.microsoft.com/office/drawing/2014/main" id="{0A40B1ED-B282-427E-8C09-CCB1FEDC647B}"/>
                      </a:ext>
                    </a:extLst>
                  </p:cNvPr>
                  <p:cNvPicPr>
                    <a:picLocks noChangeAspect="1"/>
                  </p:cNvPicPr>
                  <p:nvPr/>
                </p:nvPicPr>
                <p:blipFill>
                  <a:blip r:embed="rId11"/>
                  <a:stretch>
                    <a:fillRect/>
                  </a:stretch>
                </p:blipFill>
                <p:spPr>
                  <a:xfrm>
                    <a:off x="694611" y="4740903"/>
                    <a:ext cx="507917" cy="507917"/>
                  </a:xfrm>
                  <a:prstGeom prst="rect">
                    <a:avLst/>
                  </a:prstGeom>
                </p:spPr>
              </p:pic>
              <p:sp>
                <p:nvSpPr>
                  <p:cNvPr id="40" name="Espace réservé du texte 3">
                    <a:extLst>
                      <a:ext uri="{FF2B5EF4-FFF2-40B4-BE49-F238E27FC236}">
                        <a16:creationId xmlns:a16="http://schemas.microsoft.com/office/drawing/2014/main" id="{8643DDFB-E11E-4E82-A727-3BFA71289FEB}"/>
                      </a:ext>
                    </a:extLst>
                  </p:cNvPr>
                  <p:cNvSpPr txBox="1">
                    <a:spLocks/>
                  </p:cNvSpPr>
                  <p:nvPr/>
                </p:nvSpPr>
                <p:spPr>
                  <a:xfrm>
                    <a:off x="1417735" y="4871750"/>
                    <a:ext cx="5093035" cy="24622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CA" sz="1600" dirty="0">
                        <a:hlinkClick r:id="rId12"/>
                      </a:rPr>
                      <a:t>Raphaël Pothin</a:t>
                    </a:r>
                    <a:endParaRPr lang="fr-CA" sz="1600" dirty="0"/>
                  </a:p>
                </p:txBody>
              </p:sp>
            </p:grpSp>
            <p:sp>
              <p:nvSpPr>
                <p:cNvPr id="38" name="Espace réservé du texte 3">
                  <a:extLst>
                    <a:ext uri="{FF2B5EF4-FFF2-40B4-BE49-F238E27FC236}">
                      <a16:creationId xmlns:a16="http://schemas.microsoft.com/office/drawing/2014/main" id="{64FF953A-3F2E-404A-BDDF-935BD97374FA}"/>
                    </a:ext>
                  </a:extLst>
                </p:cNvPr>
                <p:cNvSpPr txBox="1">
                  <a:spLocks/>
                </p:cNvSpPr>
                <p:nvPr/>
              </p:nvSpPr>
              <p:spPr>
                <a:xfrm>
                  <a:off x="3165615" y="5877711"/>
                  <a:ext cx="2922965" cy="24622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CA" sz="1600" dirty="0">
                      <a:hlinkClick r:id="rId13"/>
                    </a:rPr>
                    <a:t>Raphael Pothin</a:t>
                  </a:r>
                  <a:endParaRPr lang="fr-CA" sz="1600" dirty="0"/>
                </a:p>
              </p:txBody>
            </p:sp>
          </p:grpSp>
        </p:grpSp>
        <p:pic>
          <p:nvPicPr>
            <p:cNvPr id="1030" name="Picture 6" descr="Github Logo Icon of Glyph style - Available in SVG, PNG, EPS, AI ...">
              <a:extLst>
                <a:ext uri="{FF2B5EF4-FFF2-40B4-BE49-F238E27FC236}">
                  <a16:creationId xmlns:a16="http://schemas.microsoft.com/office/drawing/2014/main" id="{D6943C59-6F07-4736-BFF1-5C229E695F4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29317" y="5375973"/>
              <a:ext cx="512064" cy="5120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334443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DCF2871-9FCC-4906-9F9F-BE309ED4BFCE}"/>
              </a:ext>
            </a:extLst>
          </p:cNvPr>
          <p:cNvGrpSpPr/>
          <p:nvPr/>
        </p:nvGrpSpPr>
        <p:grpSpPr>
          <a:xfrm>
            <a:off x="3488267" y="-20626"/>
            <a:ext cx="8703733" cy="6878626"/>
            <a:chOff x="3488267" y="-20626"/>
            <a:chExt cx="8703733" cy="6878626"/>
          </a:xfrm>
        </p:grpSpPr>
        <p:pic>
          <p:nvPicPr>
            <p:cNvPr id="3" name="Picture 2">
              <a:extLst>
                <a:ext uri="{FF2B5EF4-FFF2-40B4-BE49-F238E27FC236}">
                  <a16:creationId xmlns:a16="http://schemas.microsoft.com/office/drawing/2014/main" id="{10C56129-6588-403C-9C4F-C453AEB1CF21}"/>
                </a:ext>
              </a:extLst>
            </p:cNvPr>
            <p:cNvPicPr>
              <a:picLocks noChangeAspect="1"/>
            </p:cNvPicPr>
            <p:nvPr/>
          </p:nvPicPr>
          <p:blipFill rotWithShape="1">
            <a:blip r:embed="rId2">
              <a:extLst>
                <a:ext uri="{28A0092B-C50C-407E-A947-70E740481C1C}">
                  <a14:useLocalDpi xmlns:a14="http://schemas.microsoft.com/office/drawing/2010/main" val="0"/>
                </a:ext>
              </a:extLst>
            </a:blip>
            <a:srcRect l="24705" r="6834"/>
            <a:stretch/>
          </p:blipFill>
          <p:spPr>
            <a:xfrm>
              <a:off x="3836355" y="0"/>
              <a:ext cx="8355645" cy="6858000"/>
            </a:xfrm>
            <a:prstGeom prst="rect">
              <a:avLst/>
            </a:prstGeom>
          </p:spPr>
        </p:pic>
        <p:sp>
          <p:nvSpPr>
            <p:cNvPr id="2" name="Rectangle 8">
              <a:extLst>
                <a:ext uri="{FF2B5EF4-FFF2-40B4-BE49-F238E27FC236}">
                  <a16:creationId xmlns:a16="http://schemas.microsoft.com/office/drawing/2014/main" id="{17EDAA89-7BD4-4DF5-8A89-DFE0E673074E}"/>
                </a:ext>
              </a:extLst>
            </p:cNvPr>
            <p:cNvSpPr/>
            <p:nvPr/>
          </p:nvSpPr>
          <p:spPr bwMode="auto">
            <a:xfrm>
              <a:off x="3488267" y="-20626"/>
              <a:ext cx="3400672" cy="6878626"/>
            </a:xfrm>
            <a:custGeom>
              <a:avLst/>
              <a:gdLst>
                <a:gd name="connsiteX0" fmla="*/ 0 w 3865033"/>
                <a:gd name="connsiteY0" fmla="*/ 0 h 6858000"/>
                <a:gd name="connsiteX1" fmla="*/ 3865033 w 3865033"/>
                <a:gd name="connsiteY1" fmla="*/ 0 h 6858000"/>
                <a:gd name="connsiteX2" fmla="*/ 3865033 w 3865033"/>
                <a:gd name="connsiteY2" fmla="*/ 6858000 h 6858000"/>
                <a:gd name="connsiteX3" fmla="*/ 0 w 3865033"/>
                <a:gd name="connsiteY3" fmla="*/ 6858000 h 6858000"/>
                <a:gd name="connsiteX4" fmla="*/ 0 w 3865033"/>
                <a:gd name="connsiteY4" fmla="*/ 0 h 6858000"/>
                <a:gd name="connsiteX0" fmla="*/ 0 w 3865033"/>
                <a:gd name="connsiteY0" fmla="*/ 0 h 6858000"/>
                <a:gd name="connsiteX1" fmla="*/ 3865033 w 3865033"/>
                <a:gd name="connsiteY1" fmla="*/ 0 h 6858000"/>
                <a:gd name="connsiteX2" fmla="*/ 3865033 w 3865033"/>
                <a:gd name="connsiteY2" fmla="*/ 6858000 h 6858000"/>
                <a:gd name="connsiteX3" fmla="*/ 0 w 3865033"/>
                <a:gd name="connsiteY3" fmla="*/ 6858000 h 6858000"/>
                <a:gd name="connsiteX4" fmla="*/ 0 w 3865033"/>
                <a:gd name="connsiteY4" fmla="*/ 0 h 6858000"/>
                <a:gd name="connsiteX0" fmla="*/ 0 w 3865033"/>
                <a:gd name="connsiteY0" fmla="*/ 0 h 6858000"/>
                <a:gd name="connsiteX1" fmla="*/ 3865033 w 3865033"/>
                <a:gd name="connsiteY1" fmla="*/ 0 h 6858000"/>
                <a:gd name="connsiteX2" fmla="*/ 3865033 w 3865033"/>
                <a:gd name="connsiteY2" fmla="*/ 6858000 h 6858000"/>
                <a:gd name="connsiteX3" fmla="*/ 0 w 3865033"/>
                <a:gd name="connsiteY3" fmla="*/ 6858000 h 6858000"/>
                <a:gd name="connsiteX4" fmla="*/ 0 w 3865033"/>
                <a:gd name="connsiteY4" fmla="*/ 0 h 6858000"/>
                <a:gd name="connsiteX0" fmla="*/ 0 w 3865033"/>
                <a:gd name="connsiteY0" fmla="*/ 6876 h 6864876"/>
                <a:gd name="connsiteX1" fmla="*/ 3325869 w 3865033"/>
                <a:gd name="connsiteY1" fmla="*/ 0 h 6864876"/>
                <a:gd name="connsiteX2" fmla="*/ 3865033 w 3865033"/>
                <a:gd name="connsiteY2" fmla="*/ 6864876 h 6864876"/>
                <a:gd name="connsiteX3" fmla="*/ 0 w 3865033"/>
                <a:gd name="connsiteY3" fmla="*/ 6864876 h 6864876"/>
                <a:gd name="connsiteX4" fmla="*/ 0 w 3865033"/>
                <a:gd name="connsiteY4" fmla="*/ 6876 h 6864876"/>
                <a:gd name="connsiteX0" fmla="*/ 0 w 3865033"/>
                <a:gd name="connsiteY0" fmla="*/ 20626 h 6878626"/>
                <a:gd name="connsiteX1" fmla="*/ 3177403 w 3865033"/>
                <a:gd name="connsiteY1" fmla="*/ 0 h 6878626"/>
                <a:gd name="connsiteX2" fmla="*/ 3865033 w 3865033"/>
                <a:gd name="connsiteY2" fmla="*/ 6878626 h 6878626"/>
                <a:gd name="connsiteX3" fmla="*/ 0 w 3865033"/>
                <a:gd name="connsiteY3" fmla="*/ 6878626 h 6878626"/>
                <a:gd name="connsiteX4" fmla="*/ 0 w 3865033"/>
                <a:gd name="connsiteY4" fmla="*/ 20626 h 6878626"/>
                <a:gd name="connsiteX0" fmla="*/ 0 w 3865033"/>
                <a:gd name="connsiteY0" fmla="*/ 20626 h 6878626"/>
                <a:gd name="connsiteX1" fmla="*/ 3068007 w 3865033"/>
                <a:gd name="connsiteY1" fmla="*/ 0 h 6878626"/>
                <a:gd name="connsiteX2" fmla="*/ 3865033 w 3865033"/>
                <a:gd name="connsiteY2" fmla="*/ 6878626 h 6878626"/>
                <a:gd name="connsiteX3" fmla="*/ 0 w 3865033"/>
                <a:gd name="connsiteY3" fmla="*/ 6878626 h 6878626"/>
                <a:gd name="connsiteX4" fmla="*/ 0 w 3865033"/>
                <a:gd name="connsiteY4" fmla="*/ 20626 h 6878626"/>
                <a:gd name="connsiteX0" fmla="*/ 0 w 3865033"/>
                <a:gd name="connsiteY0" fmla="*/ 20626 h 6878626"/>
                <a:gd name="connsiteX1" fmla="*/ 3068007 w 3865033"/>
                <a:gd name="connsiteY1" fmla="*/ 0 h 6878626"/>
                <a:gd name="connsiteX2" fmla="*/ 3865033 w 3865033"/>
                <a:gd name="connsiteY2" fmla="*/ 6878626 h 6878626"/>
                <a:gd name="connsiteX3" fmla="*/ 0 w 3865033"/>
                <a:gd name="connsiteY3" fmla="*/ 6878626 h 6878626"/>
                <a:gd name="connsiteX4" fmla="*/ 0 w 3865033"/>
                <a:gd name="connsiteY4" fmla="*/ 20626 h 6878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033" h="6878626">
                  <a:moveTo>
                    <a:pt x="0" y="20626"/>
                  </a:moveTo>
                  <a:lnTo>
                    <a:pt x="3068007" y="0"/>
                  </a:lnTo>
                  <a:cubicBezTo>
                    <a:pt x="207910" y="5109650"/>
                    <a:pt x="3865033" y="4592626"/>
                    <a:pt x="3865033" y="6878626"/>
                  </a:cubicBezTo>
                  <a:lnTo>
                    <a:pt x="0" y="6878626"/>
                  </a:lnTo>
                  <a:lnTo>
                    <a:pt x="0" y="20626"/>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fr-CA" sz="20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Title 1">
            <a:extLst>
              <a:ext uri="{FF2B5EF4-FFF2-40B4-BE49-F238E27FC236}">
                <a16:creationId xmlns:a16="http://schemas.microsoft.com/office/drawing/2014/main" id="{57EB77F0-FA25-459E-9E61-7E7210FB3635}"/>
              </a:ext>
            </a:extLst>
          </p:cNvPr>
          <p:cNvSpPr txBox="1">
            <a:spLocks/>
          </p:cNvSpPr>
          <p:nvPr/>
        </p:nvSpPr>
        <p:spPr>
          <a:xfrm>
            <a:off x="585216" y="2534625"/>
            <a:ext cx="4117413" cy="997196"/>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CA" dirty="0"/>
              <a:t>Why should you use YAML? (or not)</a:t>
            </a:r>
          </a:p>
        </p:txBody>
      </p:sp>
    </p:spTree>
    <p:extLst>
      <p:ext uri="{BB962C8B-B14F-4D97-AF65-F5344CB8AC3E}">
        <p14:creationId xmlns:p14="http://schemas.microsoft.com/office/powerpoint/2010/main" val="3231599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B39E2-10B1-4600-8CDC-3F2504799987}"/>
              </a:ext>
            </a:extLst>
          </p:cNvPr>
          <p:cNvSpPr>
            <a:spLocks noGrp="1"/>
          </p:cNvSpPr>
          <p:nvPr>
            <p:ph type="title"/>
          </p:nvPr>
        </p:nvSpPr>
        <p:spPr>
          <a:xfrm>
            <a:off x="457206" y="292512"/>
            <a:ext cx="10515600" cy="615554"/>
          </a:xfrm>
        </p:spPr>
        <p:txBody>
          <a:bodyPr>
            <a:normAutofit fontScale="90000"/>
          </a:bodyPr>
          <a:lstStyle/>
          <a:p>
            <a:r>
              <a:rPr lang="en-CA" dirty="0"/>
              <a:t>CI</a:t>
            </a:r>
            <a:r>
              <a:rPr lang="en-US" dirty="0"/>
              <a:t>/CD Pipelines – YAML or Classic UI</a:t>
            </a:r>
            <a:r>
              <a:rPr lang="en-CA" dirty="0"/>
              <a:t>?</a:t>
            </a:r>
          </a:p>
        </p:txBody>
      </p:sp>
      <p:grpSp>
        <p:nvGrpSpPr>
          <p:cNvPr id="3" name="Group 2">
            <a:extLst>
              <a:ext uri="{FF2B5EF4-FFF2-40B4-BE49-F238E27FC236}">
                <a16:creationId xmlns:a16="http://schemas.microsoft.com/office/drawing/2014/main" id="{04301E4B-8A18-4175-B7EE-D08867119E4E}"/>
              </a:ext>
            </a:extLst>
          </p:cNvPr>
          <p:cNvGrpSpPr/>
          <p:nvPr/>
        </p:nvGrpSpPr>
        <p:grpSpPr>
          <a:xfrm>
            <a:off x="315206" y="1183730"/>
            <a:ext cx="11561585" cy="4038572"/>
            <a:chOff x="457206" y="1288493"/>
            <a:chExt cx="11561585" cy="4038572"/>
          </a:xfrm>
        </p:grpSpPr>
        <p:sp>
          <p:nvSpPr>
            <p:cNvPr id="4" name="Rectangle 3">
              <a:extLst>
                <a:ext uri="{FF2B5EF4-FFF2-40B4-BE49-F238E27FC236}">
                  <a16:creationId xmlns:a16="http://schemas.microsoft.com/office/drawing/2014/main" id="{73E97264-866E-4904-B983-D97F3B930AB9}"/>
                </a:ext>
              </a:extLst>
            </p:cNvPr>
            <p:cNvSpPr/>
            <p:nvPr/>
          </p:nvSpPr>
          <p:spPr bwMode="auto">
            <a:xfrm>
              <a:off x="6050280" y="1669465"/>
              <a:ext cx="91440" cy="3657600"/>
            </a:xfrm>
            <a:prstGeom prst="rect">
              <a:avLst/>
            </a:prstGeom>
            <a:solidFill>
              <a:srgbClr val="8D31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a:extLst>
                <a:ext uri="{FF2B5EF4-FFF2-40B4-BE49-F238E27FC236}">
                  <a16:creationId xmlns:a16="http://schemas.microsoft.com/office/drawing/2014/main" id="{4A391907-9D10-4E1D-BBEB-CC9E1B156947}"/>
                </a:ext>
              </a:extLst>
            </p:cNvPr>
            <p:cNvSpPr txBox="1"/>
            <p:nvPr/>
          </p:nvSpPr>
          <p:spPr>
            <a:xfrm>
              <a:off x="1916083" y="1288493"/>
              <a:ext cx="1450572" cy="492443"/>
            </a:xfrm>
            <a:prstGeom prst="rect">
              <a:avLst/>
            </a:prstGeom>
            <a:noFill/>
          </p:spPr>
          <p:txBody>
            <a:bodyPr wrap="square" lIns="0" tIns="0" rIns="0" bIns="0" rtlCol="0">
              <a:spAutoFit/>
            </a:bodyPr>
            <a:lstStyle/>
            <a:p>
              <a:pPr algn="ctr"/>
              <a:r>
                <a:rPr lang="en-CA" sz="3200" b="1" dirty="0">
                  <a:gradFill>
                    <a:gsLst>
                      <a:gs pos="2917">
                        <a:schemeClr val="tx1"/>
                      </a:gs>
                      <a:gs pos="30000">
                        <a:schemeClr val="tx1"/>
                      </a:gs>
                    </a:gsLst>
                    <a:lin ang="5400000" scaled="0"/>
                  </a:gradFill>
                </a:rPr>
                <a:t>YAML</a:t>
              </a:r>
            </a:p>
          </p:txBody>
        </p:sp>
        <p:sp>
          <p:nvSpPr>
            <p:cNvPr id="8" name="TextBox 7">
              <a:extLst>
                <a:ext uri="{FF2B5EF4-FFF2-40B4-BE49-F238E27FC236}">
                  <a16:creationId xmlns:a16="http://schemas.microsoft.com/office/drawing/2014/main" id="{2DFD3E8E-7A48-46BB-9B51-2CD1CC115676}"/>
                </a:ext>
              </a:extLst>
            </p:cNvPr>
            <p:cNvSpPr txBox="1"/>
            <p:nvPr/>
          </p:nvSpPr>
          <p:spPr>
            <a:xfrm>
              <a:off x="8562110" y="1288493"/>
              <a:ext cx="1855124" cy="492443"/>
            </a:xfrm>
            <a:prstGeom prst="rect">
              <a:avLst/>
            </a:prstGeom>
            <a:noFill/>
          </p:spPr>
          <p:txBody>
            <a:bodyPr wrap="square" lIns="0" tIns="0" rIns="0" bIns="0" rtlCol="0">
              <a:spAutoFit/>
            </a:bodyPr>
            <a:lstStyle/>
            <a:p>
              <a:pPr algn="ctr"/>
              <a:r>
                <a:rPr lang="en-CA" sz="3200" b="1" dirty="0">
                  <a:gradFill>
                    <a:gsLst>
                      <a:gs pos="2917">
                        <a:schemeClr val="tx1"/>
                      </a:gs>
                      <a:gs pos="30000">
                        <a:schemeClr val="tx1"/>
                      </a:gs>
                    </a:gsLst>
                    <a:lin ang="5400000" scaled="0"/>
                  </a:gradFill>
                </a:rPr>
                <a:t>Classic UI</a:t>
              </a:r>
            </a:p>
          </p:txBody>
        </p:sp>
        <p:grpSp>
          <p:nvGrpSpPr>
            <p:cNvPr id="14" name="Group 13">
              <a:extLst>
                <a:ext uri="{FF2B5EF4-FFF2-40B4-BE49-F238E27FC236}">
                  <a16:creationId xmlns:a16="http://schemas.microsoft.com/office/drawing/2014/main" id="{1DE39904-87D7-4A16-8B29-35338E71A62F}"/>
                </a:ext>
              </a:extLst>
            </p:cNvPr>
            <p:cNvGrpSpPr/>
            <p:nvPr/>
          </p:nvGrpSpPr>
          <p:grpSpPr>
            <a:xfrm>
              <a:off x="457206" y="1920707"/>
              <a:ext cx="4388998" cy="731520"/>
              <a:chOff x="507082" y="2119745"/>
              <a:chExt cx="4388998" cy="731520"/>
            </a:xfrm>
          </p:grpSpPr>
          <p:pic>
            <p:nvPicPr>
              <p:cNvPr id="10" name="Picture 9" descr="A picture containing clock, plate&#10;&#10;Description automatically generated">
                <a:extLst>
                  <a:ext uri="{FF2B5EF4-FFF2-40B4-BE49-F238E27FC236}">
                    <a16:creationId xmlns:a16="http://schemas.microsoft.com/office/drawing/2014/main" id="{ECADD078-1B6D-4126-903C-154D2D7B5554}"/>
                  </a:ext>
                </a:extLst>
              </p:cNvPr>
              <p:cNvPicPr>
                <a:picLocks noChangeAspect="1"/>
              </p:cNvPicPr>
              <p:nvPr/>
            </p:nvPicPr>
            <p:blipFill rotWithShape="1">
              <a:blip r:embed="rId3"/>
              <a:srcRect l="57274" t="3374" b="54689"/>
              <a:stretch/>
            </p:blipFill>
            <p:spPr>
              <a:xfrm>
                <a:off x="507082" y="2119745"/>
                <a:ext cx="745288" cy="731520"/>
              </a:xfrm>
              <a:prstGeom prst="rect">
                <a:avLst/>
              </a:prstGeom>
            </p:spPr>
          </p:pic>
          <p:sp>
            <p:nvSpPr>
              <p:cNvPr id="13" name="TextBox 12">
                <a:extLst>
                  <a:ext uri="{FF2B5EF4-FFF2-40B4-BE49-F238E27FC236}">
                    <a16:creationId xmlns:a16="http://schemas.microsoft.com/office/drawing/2014/main" id="{80096535-A083-404D-A228-04DDB55DCDD6}"/>
                  </a:ext>
                </a:extLst>
              </p:cNvPr>
              <p:cNvSpPr txBox="1"/>
              <p:nvPr/>
            </p:nvSpPr>
            <p:spPr>
              <a:xfrm>
                <a:off x="1527016" y="2331616"/>
                <a:ext cx="3369064"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It is code stored in your repo</a:t>
                </a:r>
                <a:endParaRPr lang="en-CA" sz="2000" dirty="0" err="1">
                  <a:gradFill>
                    <a:gsLst>
                      <a:gs pos="2917">
                        <a:schemeClr val="tx1"/>
                      </a:gs>
                      <a:gs pos="30000">
                        <a:schemeClr val="tx1"/>
                      </a:gs>
                    </a:gsLst>
                    <a:lin ang="5400000" scaled="0"/>
                  </a:gradFill>
                </a:endParaRPr>
              </a:p>
            </p:txBody>
          </p:sp>
        </p:grpSp>
        <p:grpSp>
          <p:nvGrpSpPr>
            <p:cNvPr id="15" name="Group 14">
              <a:extLst>
                <a:ext uri="{FF2B5EF4-FFF2-40B4-BE49-F238E27FC236}">
                  <a16:creationId xmlns:a16="http://schemas.microsoft.com/office/drawing/2014/main" id="{41E719EF-C331-478D-B41A-F4FCB211E644}"/>
                </a:ext>
              </a:extLst>
            </p:cNvPr>
            <p:cNvGrpSpPr/>
            <p:nvPr/>
          </p:nvGrpSpPr>
          <p:grpSpPr>
            <a:xfrm>
              <a:off x="457206" y="2810715"/>
              <a:ext cx="4644772" cy="731520"/>
              <a:chOff x="507082" y="2119745"/>
              <a:chExt cx="4644772" cy="731520"/>
            </a:xfrm>
          </p:grpSpPr>
          <p:pic>
            <p:nvPicPr>
              <p:cNvPr id="16" name="Picture 15" descr="A picture containing clock, plate&#10;&#10;Description automatically generated">
                <a:extLst>
                  <a:ext uri="{FF2B5EF4-FFF2-40B4-BE49-F238E27FC236}">
                    <a16:creationId xmlns:a16="http://schemas.microsoft.com/office/drawing/2014/main" id="{1B7BDCF7-01BE-4F94-98D3-D7B381D3E079}"/>
                  </a:ext>
                </a:extLst>
              </p:cNvPr>
              <p:cNvPicPr>
                <a:picLocks noChangeAspect="1"/>
              </p:cNvPicPr>
              <p:nvPr/>
            </p:nvPicPr>
            <p:blipFill rotWithShape="1">
              <a:blip r:embed="rId3"/>
              <a:srcRect l="57274" t="3374" b="54689"/>
              <a:stretch/>
            </p:blipFill>
            <p:spPr>
              <a:xfrm>
                <a:off x="507082" y="2119745"/>
                <a:ext cx="745288" cy="731520"/>
              </a:xfrm>
              <a:prstGeom prst="rect">
                <a:avLst/>
              </a:prstGeom>
            </p:spPr>
          </p:pic>
          <p:sp>
            <p:nvSpPr>
              <p:cNvPr id="17" name="TextBox 16">
                <a:extLst>
                  <a:ext uri="{FF2B5EF4-FFF2-40B4-BE49-F238E27FC236}">
                    <a16:creationId xmlns:a16="http://schemas.microsoft.com/office/drawing/2014/main" id="{B461BC49-3902-4CAD-BB5D-8219B6766AEF}"/>
                  </a:ext>
                </a:extLst>
              </p:cNvPr>
              <p:cNvSpPr txBox="1"/>
              <p:nvPr/>
            </p:nvSpPr>
            <p:spPr>
              <a:xfrm>
                <a:off x="1527016" y="2331616"/>
                <a:ext cx="362483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It is the CI/CD industry standard</a:t>
                </a:r>
                <a:endParaRPr lang="en-CA" sz="2000" dirty="0" err="1">
                  <a:gradFill>
                    <a:gsLst>
                      <a:gs pos="2917">
                        <a:schemeClr val="tx1"/>
                      </a:gs>
                      <a:gs pos="30000">
                        <a:schemeClr val="tx1"/>
                      </a:gs>
                    </a:gsLst>
                    <a:lin ang="5400000" scaled="0"/>
                  </a:gradFill>
                </a:endParaRPr>
              </a:p>
            </p:txBody>
          </p:sp>
        </p:grpSp>
        <p:grpSp>
          <p:nvGrpSpPr>
            <p:cNvPr id="20" name="Group 19">
              <a:extLst>
                <a:ext uri="{FF2B5EF4-FFF2-40B4-BE49-F238E27FC236}">
                  <a16:creationId xmlns:a16="http://schemas.microsoft.com/office/drawing/2014/main" id="{7831D1C3-A8D9-4580-8D9B-EB99B37D07F9}"/>
                </a:ext>
              </a:extLst>
            </p:cNvPr>
            <p:cNvGrpSpPr/>
            <p:nvPr/>
          </p:nvGrpSpPr>
          <p:grpSpPr>
            <a:xfrm>
              <a:off x="479530" y="3705537"/>
              <a:ext cx="5326882" cy="731520"/>
              <a:chOff x="529406" y="3904575"/>
              <a:chExt cx="5326882" cy="731520"/>
            </a:xfrm>
          </p:grpSpPr>
          <p:pic>
            <p:nvPicPr>
              <p:cNvPr id="12" name="Picture 11" descr="A picture containing clock, plate&#10;&#10;Description automatically generated">
                <a:extLst>
                  <a:ext uri="{FF2B5EF4-FFF2-40B4-BE49-F238E27FC236}">
                    <a16:creationId xmlns:a16="http://schemas.microsoft.com/office/drawing/2014/main" id="{74A7CE84-6705-48BC-A052-7E89085FF934}"/>
                  </a:ext>
                </a:extLst>
              </p:cNvPr>
              <p:cNvPicPr>
                <a:picLocks noChangeAspect="1"/>
              </p:cNvPicPr>
              <p:nvPr/>
            </p:nvPicPr>
            <p:blipFill rotWithShape="1">
              <a:blip r:embed="rId3"/>
              <a:srcRect l="58385" t="54517" b="3375"/>
              <a:stretch/>
            </p:blipFill>
            <p:spPr>
              <a:xfrm>
                <a:off x="529406" y="3904575"/>
                <a:ext cx="722964" cy="731520"/>
              </a:xfrm>
              <a:prstGeom prst="rect">
                <a:avLst/>
              </a:prstGeom>
            </p:spPr>
          </p:pic>
          <p:sp>
            <p:nvSpPr>
              <p:cNvPr id="19" name="TextBox 18">
                <a:extLst>
                  <a:ext uri="{FF2B5EF4-FFF2-40B4-BE49-F238E27FC236}">
                    <a16:creationId xmlns:a16="http://schemas.microsoft.com/office/drawing/2014/main" id="{43AFED01-4F95-48B0-A3C7-680913B6A246}"/>
                  </a:ext>
                </a:extLst>
              </p:cNvPr>
              <p:cNvSpPr txBox="1"/>
              <p:nvPr/>
            </p:nvSpPr>
            <p:spPr>
              <a:xfrm>
                <a:off x="1527016" y="3959811"/>
                <a:ext cx="4329272" cy="615553"/>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Some features are missing compared to Classic UI (ex: gates)</a:t>
                </a:r>
                <a:endParaRPr lang="en-CA" sz="2000" dirty="0" err="1">
                  <a:gradFill>
                    <a:gsLst>
                      <a:gs pos="2917">
                        <a:schemeClr val="tx1"/>
                      </a:gs>
                      <a:gs pos="30000">
                        <a:schemeClr val="tx1"/>
                      </a:gs>
                    </a:gsLst>
                    <a:lin ang="5400000" scaled="0"/>
                  </a:gradFill>
                </a:endParaRPr>
              </a:p>
            </p:txBody>
          </p:sp>
        </p:grpSp>
        <p:grpSp>
          <p:nvGrpSpPr>
            <p:cNvPr id="21" name="Group 20">
              <a:extLst>
                <a:ext uri="{FF2B5EF4-FFF2-40B4-BE49-F238E27FC236}">
                  <a16:creationId xmlns:a16="http://schemas.microsoft.com/office/drawing/2014/main" id="{31F4723C-424E-447C-8B92-A6AB70AB83A4}"/>
                </a:ext>
              </a:extLst>
            </p:cNvPr>
            <p:cNvGrpSpPr/>
            <p:nvPr/>
          </p:nvGrpSpPr>
          <p:grpSpPr>
            <a:xfrm>
              <a:off x="457206" y="4595545"/>
              <a:ext cx="5326882" cy="731520"/>
              <a:chOff x="529406" y="3904575"/>
              <a:chExt cx="5326882" cy="731520"/>
            </a:xfrm>
          </p:grpSpPr>
          <p:pic>
            <p:nvPicPr>
              <p:cNvPr id="22" name="Picture 21" descr="A picture containing clock, plate&#10;&#10;Description automatically generated">
                <a:extLst>
                  <a:ext uri="{FF2B5EF4-FFF2-40B4-BE49-F238E27FC236}">
                    <a16:creationId xmlns:a16="http://schemas.microsoft.com/office/drawing/2014/main" id="{3E5519CE-51FE-4D30-B53F-F8EF0AFD27B9}"/>
                  </a:ext>
                </a:extLst>
              </p:cNvPr>
              <p:cNvPicPr>
                <a:picLocks noChangeAspect="1"/>
              </p:cNvPicPr>
              <p:nvPr/>
            </p:nvPicPr>
            <p:blipFill rotWithShape="1">
              <a:blip r:embed="rId3"/>
              <a:srcRect l="58385" t="54517" b="3375"/>
              <a:stretch/>
            </p:blipFill>
            <p:spPr>
              <a:xfrm>
                <a:off x="529406" y="3904575"/>
                <a:ext cx="722964" cy="731520"/>
              </a:xfrm>
              <a:prstGeom prst="rect">
                <a:avLst/>
              </a:prstGeom>
            </p:spPr>
          </p:pic>
          <p:sp>
            <p:nvSpPr>
              <p:cNvPr id="23" name="TextBox 22">
                <a:extLst>
                  <a:ext uri="{FF2B5EF4-FFF2-40B4-BE49-F238E27FC236}">
                    <a16:creationId xmlns:a16="http://schemas.microsoft.com/office/drawing/2014/main" id="{15967AF0-D5EA-455D-A8D8-39FAA7C72CBC}"/>
                  </a:ext>
                </a:extLst>
              </p:cNvPr>
              <p:cNvSpPr txBox="1"/>
              <p:nvPr/>
            </p:nvSpPr>
            <p:spPr>
              <a:xfrm>
                <a:off x="1527016" y="3959811"/>
                <a:ext cx="4329272" cy="615553"/>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You need to learn some basics to be operational</a:t>
                </a:r>
                <a:endParaRPr lang="en-CA" sz="2000" dirty="0" err="1">
                  <a:gradFill>
                    <a:gsLst>
                      <a:gs pos="2917">
                        <a:schemeClr val="tx1"/>
                      </a:gs>
                      <a:gs pos="30000">
                        <a:schemeClr val="tx1"/>
                      </a:gs>
                    </a:gsLst>
                    <a:lin ang="5400000" scaled="0"/>
                  </a:gradFill>
                </a:endParaRPr>
              </a:p>
            </p:txBody>
          </p:sp>
        </p:grpSp>
        <p:grpSp>
          <p:nvGrpSpPr>
            <p:cNvPr id="24" name="Group 23">
              <a:extLst>
                <a:ext uri="{FF2B5EF4-FFF2-40B4-BE49-F238E27FC236}">
                  <a16:creationId xmlns:a16="http://schemas.microsoft.com/office/drawing/2014/main" id="{D41CC9D6-173D-49D2-B5FD-03F2C0E7F7C4}"/>
                </a:ext>
              </a:extLst>
            </p:cNvPr>
            <p:cNvGrpSpPr/>
            <p:nvPr/>
          </p:nvGrpSpPr>
          <p:grpSpPr>
            <a:xfrm>
              <a:off x="6669585" y="1920707"/>
              <a:ext cx="5222378" cy="731520"/>
              <a:chOff x="507082" y="2119745"/>
              <a:chExt cx="5222378" cy="731520"/>
            </a:xfrm>
          </p:grpSpPr>
          <p:pic>
            <p:nvPicPr>
              <p:cNvPr id="25" name="Picture 24" descr="A picture containing clock, plate&#10;&#10;Description automatically generated">
                <a:extLst>
                  <a:ext uri="{FF2B5EF4-FFF2-40B4-BE49-F238E27FC236}">
                    <a16:creationId xmlns:a16="http://schemas.microsoft.com/office/drawing/2014/main" id="{EB4FF03B-A27A-4D4A-8928-7D885CF5857B}"/>
                  </a:ext>
                </a:extLst>
              </p:cNvPr>
              <p:cNvPicPr>
                <a:picLocks noChangeAspect="1"/>
              </p:cNvPicPr>
              <p:nvPr/>
            </p:nvPicPr>
            <p:blipFill rotWithShape="1">
              <a:blip r:embed="rId3"/>
              <a:srcRect l="57274" t="3374" b="54689"/>
              <a:stretch/>
            </p:blipFill>
            <p:spPr>
              <a:xfrm>
                <a:off x="507082" y="2119745"/>
                <a:ext cx="745288" cy="731520"/>
              </a:xfrm>
              <a:prstGeom prst="rect">
                <a:avLst/>
              </a:prstGeom>
            </p:spPr>
          </p:pic>
          <p:sp>
            <p:nvSpPr>
              <p:cNvPr id="26" name="TextBox 25">
                <a:extLst>
                  <a:ext uri="{FF2B5EF4-FFF2-40B4-BE49-F238E27FC236}">
                    <a16:creationId xmlns:a16="http://schemas.microsoft.com/office/drawing/2014/main" id="{24D83F96-12A4-4B04-9763-4E8E50319FFF}"/>
                  </a:ext>
                </a:extLst>
              </p:cNvPr>
              <p:cNvSpPr txBox="1"/>
              <p:nvPr/>
            </p:nvSpPr>
            <p:spPr>
              <a:xfrm>
                <a:off x="1527016" y="2177727"/>
                <a:ext cx="4202444" cy="615553"/>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It is the user-friendly way with an easy onboarding</a:t>
                </a:r>
                <a:endParaRPr lang="en-CA" sz="2000" dirty="0" err="1">
                  <a:gradFill>
                    <a:gsLst>
                      <a:gs pos="2917">
                        <a:schemeClr val="tx1"/>
                      </a:gs>
                      <a:gs pos="30000">
                        <a:schemeClr val="tx1"/>
                      </a:gs>
                    </a:gsLst>
                    <a:lin ang="5400000" scaled="0"/>
                  </a:gradFill>
                </a:endParaRPr>
              </a:p>
            </p:txBody>
          </p:sp>
        </p:grpSp>
        <p:grpSp>
          <p:nvGrpSpPr>
            <p:cNvPr id="27" name="Group 26">
              <a:extLst>
                <a:ext uri="{FF2B5EF4-FFF2-40B4-BE49-F238E27FC236}">
                  <a16:creationId xmlns:a16="http://schemas.microsoft.com/office/drawing/2014/main" id="{4A88C2A5-35B6-4846-B699-A187D66D3158}"/>
                </a:ext>
              </a:extLst>
            </p:cNvPr>
            <p:cNvGrpSpPr/>
            <p:nvPr/>
          </p:nvGrpSpPr>
          <p:grpSpPr>
            <a:xfrm>
              <a:off x="6669585" y="2810715"/>
              <a:ext cx="4937198" cy="731520"/>
              <a:chOff x="507082" y="2119745"/>
              <a:chExt cx="4937198" cy="731520"/>
            </a:xfrm>
          </p:grpSpPr>
          <p:pic>
            <p:nvPicPr>
              <p:cNvPr id="28" name="Picture 27" descr="A picture containing clock, plate&#10;&#10;Description automatically generated">
                <a:extLst>
                  <a:ext uri="{FF2B5EF4-FFF2-40B4-BE49-F238E27FC236}">
                    <a16:creationId xmlns:a16="http://schemas.microsoft.com/office/drawing/2014/main" id="{F6298076-E1EF-4CF3-83B4-EC093AB96BDD}"/>
                  </a:ext>
                </a:extLst>
              </p:cNvPr>
              <p:cNvPicPr>
                <a:picLocks noChangeAspect="1"/>
              </p:cNvPicPr>
              <p:nvPr/>
            </p:nvPicPr>
            <p:blipFill rotWithShape="1">
              <a:blip r:embed="rId3"/>
              <a:srcRect l="57274" t="3374" b="54689"/>
              <a:stretch/>
            </p:blipFill>
            <p:spPr>
              <a:xfrm>
                <a:off x="507082" y="2119745"/>
                <a:ext cx="745288" cy="731520"/>
              </a:xfrm>
              <a:prstGeom prst="rect">
                <a:avLst/>
              </a:prstGeom>
            </p:spPr>
          </p:pic>
          <p:sp>
            <p:nvSpPr>
              <p:cNvPr id="29" name="TextBox 28">
                <a:extLst>
                  <a:ext uri="{FF2B5EF4-FFF2-40B4-BE49-F238E27FC236}">
                    <a16:creationId xmlns:a16="http://schemas.microsoft.com/office/drawing/2014/main" id="{6A170240-A9F7-420E-A8D1-36D321387EF2}"/>
                  </a:ext>
                </a:extLst>
              </p:cNvPr>
              <p:cNvSpPr txBox="1"/>
              <p:nvPr/>
            </p:nvSpPr>
            <p:spPr>
              <a:xfrm>
                <a:off x="1527016" y="2177727"/>
                <a:ext cx="3917264" cy="615553"/>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Here you have some features not available in YAML (ex: gates)</a:t>
                </a:r>
                <a:endParaRPr lang="en-CA" sz="2000" dirty="0" err="1">
                  <a:gradFill>
                    <a:gsLst>
                      <a:gs pos="2917">
                        <a:schemeClr val="tx1"/>
                      </a:gs>
                      <a:gs pos="30000">
                        <a:schemeClr val="tx1"/>
                      </a:gs>
                    </a:gsLst>
                    <a:lin ang="5400000" scaled="0"/>
                  </a:gradFill>
                </a:endParaRPr>
              </a:p>
            </p:txBody>
          </p:sp>
        </p:grpSp>
        <p:grpSp>
          <p:nvGrpSpPr>
            <p:cNvPr id="30" name="Group 29">
              <a:extLst>
                <a:ext uri="{FF2B5EF4-FFF2-40B4-BE49-F238E27FC236}">
                  <a16:creationId xmlns:a16="http://schemas.microsoft.com/office/drawing/2014/main" id="{E6F274AA-DAC9-4F6D-99CA-C0267E6E94E4}"/>
                </a:ext>
              </a:extLst>
            </p:cNvPr>
            <p:cNvGrpSpPr/>
            <p:nvPr/>
          </p:nvGrpSpPr>
          <p:grpSpPr>
            <a:xfrm>
              <a:off x="6691909" y="3705537"/>
              <a:ext cx="5326882" cy="731520"/>
              <a:chOff x="529406" y="3904575"/>
              <a:chExt cx="5326882" cy="731520"/>
            </a:xfrm>
          </p:grpSpPr>
          <p:pic>
            <p:nvPicPr>
              <p:cNvPr id="31" name="Picture 30" descr="A picture containing clock, plate&#10;&#10;Description automatically generated">
                <a:extLst>
                  <a:ext uri="{FF2B5EF4-FFF2-40B4-BE49-F238E27FC236}">
                    <a16:creationId xmlns:a16="http://schemas.microsoft.com/office/drawing/2014/main" id="{13AC65C5-CCCE-4D88-9028-EF0801B95231}"/>
                  </a:ext>
                </a:extLst>
              </p:cNvPr>
              <p:cNvPicPr>
                <a:picLocks noChangeAspect="1"/>
              </p:cNvPicPr>
              <p:nvPr/>
            </p:nvPicPr>
            <p:blipFill rotWithShape="1">
              <a:blip r:embed="rId3"/>
              <a:srcRect l="58385" t="54517" b="3375"/>
              <a:stretch/>
            </p:blipFill>
            <p:spPr>
              <a:xfrm>
                <a:off x="529406" y="3904575"/>
                <a:ext cx="722964" cy="731520"/>
              </a:xfrm>
              <a:prstGeom prst="rect">
                <a:avLst/>
              </a:prstGeom>
            </p:spPr>
          </p:pic>
          <p:sp>
            <p:nvSpPr>
              <p:cNvPr id="32" name="TextBox 31">
                <a:extLst>
                  <a:ext uri="{FF2B5EF4-FFF2-40B4-BE49-F238E27FC236}">
                    <a16:creationId xmlns:a16="http://schemas.microsoft.com/office/drawing/2014/main" id="{A10FC135-ABCD-464F-9714-E94BA120D372}"/>
                  </a:ext>
                </a:extLst>
              </p:cNvPr>
              <p:cNvSpPr txBox="1"/>
              <p:nvPr/>
            </p:nvSpPr>
            <p:spPr>
              <a:xfrm>
                <a:off x="1527016" y="4113698"/>
                <a:ext cx="4329272"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It is no longer the default option</a:t>
                </a:r>
                <a:endParaRPr lang="en-CA" sz="2000" dirty="0" err="1">
                  <a:gradFill>
                    <a:gsLst>
                      <a:gs pos="2917">
                        <a:schemeClr val="tx1"/>
                      </a:gs>
                      <a:gs pos="30000">
                        <a:schemeClr val="tx1"/>
                      </a:gs>
                    </a:gsLst>
                    <a:lin ang="5400000" scaled="0"/>
                  </a:gradFill>
                </a:endParaRPr>
              </a:p>
            </p:txBody>
          </p:sp>
        </p:grpSp>
        <p:grpSp>
          <p:nvGrpSpPr>
            <p:cNvPr id="33" name="Group 32">
              <a:extLst>
                <a:ext uri="{FF2B5EF4-FFF2-40B4-BE49-F238E27FC236}">
                  <a16:creationId xmlns:a16="http://schemas.microsoft.com/office/drawing/2014/main" id="{CE23D235-5DDF-443F-883E-F0037EB24436}"/>
                </a:ext>
              </a:extLst>
            </p:cNvPr>
            <p:cNvGrpSpPr/>
            <p:nvPr/>
          </p:nvGrpSpPr>
          <p:grpSpPr>
            <a:xfrm>
              <a:off x="6669585" y="4595545"/>
              <a:ext cx="5326882" cy="731520"/>
              <a:chOff x="529406" y="3904575"/>
              <a:chExt cx="5326882" cy="731520"/>
            </a:xfrm>
          </p:grpSpPr>
          <p:pic>
            <p:nvPicPr>
              <p:cNvPr id="34" name="Picture 33" descr="A picture containing clock, plate&#10;&#10;Description automatically generated">
                <a:extLst>
                  <a:ext uri="{FF2B5EF4-FFF2-40B4-BE49-F238E27FC236}">
                    <a16:creationId xmlns:a16="http://schemas.microsoft.com/office/drawing/2014/main" id="{BD119A1B-7BA3-499F-9985-2E0920804858}"/>
                  </a:ext>
                </a:extLst>
              </p:cNvPr>
              <p:cNvPicPr>
                <a:picLocks noChangeAspect="1"/>
              </p:cNvPicPr>
              <p:nvPr/>
            </p:nvPicPr>
            <p:blipFill rotWithShape="1">
              <a:blip r:embed="rId3"/>
              <a:srcRect l="58385" t="54517" b="3375"/>
              <a:stretch/>
            </p:blipFill>
            <p:spPr>
              <a:xfrm>
                <a:off x="529406" y="3904575"/>
                <a:ext cx="722964" cy="731520"/>
              </a:xfrm>
              <a:prstGeom prst="rect">
                <a:avLst/>
              </a:prstGeom>
            </p:spPr>
          </p:pic>
          <p:sp>
            <p:nvSpPr>
              <p:cNvPr id="35" name="TextBox 34">
                <a:extLst>
                  <a:ext uri="{FF2B5EF4-FFF2-40B4-BE49-F238E27FC236}">
                    <a16:creationId xmlns:a16="http://schemas.microsoft.com/office/drawing/2014/main" id="{D2FDBF94-F6E9-4BCE-89EE-2D0BBE9FFD1D}"/>
                  </a:ext>
                </a:extLst>
              </p:cNvPr>
              <p:cNvSpPr txBox="1"/>
              <p:nvPr/>
            </p:nvSpPr>
            <p:spPr>
              <a:xfrm>
                <a:off x="1527016" y="3959811"/>
                <a:ext cx="4329272" cy="615553"/>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It is more difficult to manage changes, collaboration</a:t>
                </a:r>
                <a:endParaRPr lang="en-CA" sz="2000" dirty="0" err="1">
                  <a:gradFill>
                    <a:gsLst>
                      <a:gs pos="2917">
                        <a:schemeClr val="tx1"/>
                      </a:gs>
                      <a:gs pos="30000">
                        <a:schemeClr val="tx1"/>
                      </a:gs>
                    </a:gsLst>
                    <a:lin ang="5400000" scaled="0"/>
                  </a:gradFill>
                </a:endParaRPr>
              </a:p>
            </p:txBody>
          </p:sp>
        </p:grpSp>
      </p:grpSp>
      <p:sp>
        <p:nvSpPr>
          <p:cNvPr id="37" name="TextBox 36">
            <a:extLst>
              <a:ext uri="{FF2B5EF4-FFF2-40B4-BE49-F238E27FC236}">
                <a16:creationId xmlns:a16="http://schemas.microsoft.com/office/drawing/2014/main" id="{13340877-E8BD-4BF6-ACC8-3165B762AF6E}"/>
              </a:ext>
            </a:extLst>
          </p:cNvPr>
          <p:cNvSpPr txBox="1"/>
          <p:nvPr/>
        </p:nvSpPr>
        <p:spPr>
          <a:xfrm>
            <a:off x="591366" y="5494011"/>
            <a:ext cx="10816707" cy="861774"/>
          </a:xfrm>
          <a:prstGeom prst="rect">
            <a:avLst/>
          </a:prstGeom>
          <a:noFill/>
        </p:spPr>
        <p:txBody>
          <a:bodyPr wrap="square" lIns="0" tIns="0" rIns="0" bIns="0" rtlCol="0">
            <a:spAutoFit/>
          </a:bodyPr>
          <a:lstStyle/>
          <a:p>
            <a:pPr algn="ctr"/>
            <a:r>
              <a:rPr lang="en-US" sz="2800" i="1" dirty="0">
                <a:solidFill>
                  <a:srgbClr val="48257C"/>
                </a:solidFill>
              </a:rPr>
              <a:t>Conclusion there is not a perfect answer (for now).</a:t>
            </a:r>
          </a:p>
          <a:p>
            <a:pPr algn="ctr"/>
            <a:r>
              <a:rPr lang="en-US" sz="2800" i="1" dirty="0">
                <a:solidFill>
                  <a:srgbClr val="48257C"/>
                </a:solidFill>
              </a:rPr>
              <a:t>Choose wisely based on your team and what you need to do!</a:t>
            </a:r>
            <a:endParaRPr lang="en-CA" sz="2800" i="1" dirty="0" err="1">
              <a:solidFill>
                <a:srgbClr val="48257C"/>
              </a:solidFill>
            </a:endParaRPr>
          </a:p>
        </p:txBody>
      </p:sp>
    </p:spTree>
    <p:extLst>
      <p:ext uri="{BB962C8B-B14F-4D97-AF65-F5344CB8AC3E}">
        <p14:creationId xmlns:p14="http://schemas.microsoft.com/office/powerpoint/2010/main" val="2461514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DCF2871-9FCC-4906-9F9F-BE309ED4BFCE}"/>
              </a:ext>
            </a:extLst>
          </p:cNvPr>
          <p:cNvGrpSpPr/>
          <p:nvPr/>
        </p:nvGrpSpPr>
        <p:grpSpPr>
          <a:xfrm>
            <a:off x="3488267" y="-20626"/>
            <a:ext cx="8703733" cy="6878626"/>
            <a:chOff x="3488267" y="-20626"/>
            <a:chExt cx="8703733" cy="6878626"/>
          </a:xfrm>
        </p:grpSpPr>
        <p:pic>
          <p:nvPicPr>
            <p:cNvPr id="3" name="Picture 2">
              <a:extLst>
                <a:ext uri="{FF2B5EF4-FFF2-40B4-BE49-F238E27FC236}">
                  <a16:creationId xmlns:a16="http://schemas.microsoft.com/office/drawing/2014/main" id="{10C56129-6588-403C-9C4F-C453AEB1CF21}"/>
                </a:ext>
              </a:extLst>
            </p:cNvPr>
            <p:cNvPicPr>
              <a:picLocks noChangeAspect="1"/>
            </p:cNvPicPr>
            <p:nvPr/>
          </p:nvPicPr>
          <p:blipFill rotWithShape="1">
            <a:blip r:embed="rId2">
              <a:extLst>
                <a:ext uri="{28A0092B-C50C-407E-A947-70E740481C1C}">
                  <a14:useLocalDpi xmlns:a14="http://schemas.microsoft.com/office/drawing/2010/main" val="0"/>
                </a:ext>
              </a:extLst>
            </a:blip>
            <a:srcRect l="24705" r="6834"/>
            <a:stretch/>
          </p:blipFill>
          <p:spPr>
            <a:xfrm>
              <a:off x="3836355" y="0"/>
              <a:ext cx="8355645" cy="6858000"/>
            </a:xfrm>
            <a:prstGeom prst="rect">
              <a:avLst/>
            </a:prstGeom>
          </p:spPr>
        </p:pic>
        <p:sp>
          <p:nvSpPr>
            <p:cNvPr id="2" name="Rectangle 8">
              <a:extLst>
                <a:ext uri="{FF2B5EF4-FFF2-40B4-BE49-F238E27FC236}">
                  <a16:creationId xmlns:a16="http://schemas.microsoft.com/office/drawing/2014/main" id="{17EDAA89-7BD4-4DF5-8A89-DFE0E673074E}"/>
                </a:ext>
              </a:extLst>
            </p:cNvPr>
            <p:cNvSpPr/>
            <p:nvPr/>
          </p:nvSpPr>
          <p:spPr bwMode="auto">
            <a:xfrm>
              <a:off x="3488267" y="-20626"/>
              <a:ext cx="3400672" cy="6878626"/>
            </a:xfrm>
            <a:custGeom>
              <a:avLst/>
              <a:gdLst>
                <a:gd name="connsiteX0" fmla="*/ 0 w 3865033"/>
                <a:gd name="connsiteY0" fmla="*/ 0 h 6858000"/>
                <a:gd name="connsiteX1" fmla="*/ 3865033 w 3865033"/>
                <a:gd name="connsiteY1" fmla="*/ 0 h 6858000"/>
                <a:gd name="connsiteX2" fmla="*/ 3865033 w 3865033"/>
                <a:gd name="connsiteY2" fmla="*/ 6858000 h 6858000"/>
                <a:gd name="connsiteX3" fmla="*/ 0 w 3865033"/>
                <a:gd name="connsiteY3" fmla="*/ 6858000 h 6858000"/>
                <a:gd name="connsiteX4" fmla="*/ 0 w 3865033"/>
                <a:gd name="connsiteY4" fmla="*/ 0 h 6858000"/>
                <a:gd name="connsiteX0" fmla="*/ 0 w 3865033"/>
                <a:gd name="connsiteY0" fmla="*/ 0 h 6858000"/>
                <a:gd name="connsiteX1" fmla="*/ 3865033 w 3865033"/>
                <a:gd name="connsiteY1" fmla="*/ 0 h 6858000"/>
                <a:gd name="connsiteX2" fmla="*/ 3865033 w 3865033"/>
                <a:gd name="connsiteY2" fmla="*/ 6858000 h 6858000"/>
                <a:gd name="connsiteX3" fmla="*/ 0 w 3865033"/>
                <a:gd name="connsiteY3" fmla="*/ 6858000 h 6858000"/>
                <a:gd name="connsiteX4" fmla="*/ 0 w 3865033"/>
                <a:gd name="connsiteY4" fmla="*/ 0 h 6858000"/>
                <a:gd name="connsiteX0" fmla="*/ 0 w 3865033"/>
                <a:gd name="connsiteY0" fmla="*/ 0 h 6858000"/>
                <a:gd name="connsiteX1" fmla="*/ 3865033 w 3865033"/>
                <a:gd name="connsiteY1" fmla="*/ 0 h 6858000"/>
                <a:gd name="connsiteX2" fmla="*/ 3865033 w 3865033"/>
                <a:gd name="connsiteY2" fmla="*/ 6858000 h 6858000"/>
                <a:gd name="connsiteX3" fmla="*/ 0 w 3865033"/>
                <a:gd name="connsiteY3" fmla="*/ 6858000 h 6858000"/>
                <a:gd name="connsiteX4" fmla="*/ 0 w 3865033"/>
                <a:gd name="connsiteY4" fmla="*/ 0 h 6858000"/>
                <a:gd name="connsiteX0" fmla="*/ 0 w 3865033"/>
                <a:gd name="connsiteY0" fmla="*/ 6876 h 6864876"/>
                <a:gd name="connsiteX1" fmla="*/ 3325869 w 3865033"/>
                <a:gd name="connsiteY1" fmla="*/ 0 h 6864876"/>
                <a:gd name="connsiteX2" fmla="*/ 3865033 w 3865033"/>
                <a:gd name="connsiteY2" fmla="*/ 6864876 h 6864876"/>
                <a:gd name="connsiteX3" fmla="*/ 0 w 3865033"/>
                <a:gd name="connsiteY3" fmla="*/ 6864876 h 6864876"/>
                <a:gd name="connsiteX4" fmla="*/ 0 w 3865033"/>
                <a:gd name="connsiteY4" fmla="*/ 6876 h 6864876"/>
                <a:gd name="connsiteX0" fmla="*/ 0 w 3865033"/>
                <a:gd name="connsiteY0" fmla="*/ 20626 h 6878626"/>
                <a:gd name="connsiteX1" fmla="*/ 3177403 w 3865033"/>
                <a:gd name="connsiteY1" fmla="*/ 0 h 6878626"/>
                <a:gd name="connsiteX2" fmla="*/ 3865033 w 3865033"/>
                <a:gd name="connsiteY2" fmla="*/ 6878626 h 6878626"/>
                <a:gd name="connsiteX3" fmla="*/ 0 w 3865033"/>
                <a:gd name="connsiteY3" fmla="*/ 6878626 h 6878626"/>
                <a:gd name="connsiteX4" fmla="*/ 0 w 3865033"/>
                <a:gd name="connsiteY4" fmla="*/ 20626 h 6878626"/>
                <a:gd name="connsiteX0" fmla="*/ 0 w 3865033"/>
                <a:gd name="connsiteY0" fmla="*/ 20626 h 6878626"/>
                <a:gd name="connsiteX1" fmla="*/ 3068007 w 3865033"/>
                <a:gd name="connsiteY1" fmla="*/ 0 h 6878626"/>
                <a:gd name="connsiteX2" fmla="*/ 3865033 w 3865033"/>
                <a:gd name="connsiteY2" fmla="*/ 6878626 h 6878626"/>
                <a:gd name="connsiteX3" fmla="*/ 0 w 3865033"/>
                <a:gd name="connsiteY3" fmla="*/ 6878626 h 6878626"/>
                <a:gd name="connsiteX4" fmla="*/ 0 w 3865033"/>
                <a:gd name="connsiteY4" fmla="*/ 20626 h 6878626"/>
                <a:gd name="connsiteX0" fmla="*/ 0 w 3865033"/>
                <a:gd name="connsiteY0" fmla="*/ 20626 h 6878626"/>
                <a:gd name="connsiteX1" fmla="*/ 3068007 w 3865033"/>
                <a:gd name="connsiteY1" fmla="*/ 0 h 6878626"/>
                <a:gd name="connsiteX2" fmla="*/ 3865033 w 3865033"/>
                <a:gd name="connsiteY2" fmla="*/ 6878626 h 6878626"/>
                <a:gd name="connsiteX3" fmla="*/ 0 w 3865033"/>
                <a:gd name="connsiteY3" fmla="*/ 6878626 h 6878626"/>
                <a:gd name="connsiteX4" fmla="*/ 0 w 3865033"/>
                <a:gd name="connsiteY4" fmla="*/ 20626 h 6878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033" h="6878626">
                  <a:moveTo>
                    <a:pt x="0" y="20626"/>
                  </a:moveTo>
                  <a:lnTo>
                    <a:pt x="3068007" y="0"/>
                  </a:lnTo>
                  <a:cubicBezTo>
                    <a:pt x="207910" y="5109650"/>
                    <a:pt x="3865033" y="4592626"/>
                    <a:pt x="3865033" y="6878626"/>
                  </a:cubicBezTo>
                  <a:lnTo>
                    <a:pt x="0" y="6878626"/>
                  </a:lnTo>
                  <a:lnTo>
                    <a:pt x="0" y="20626"/>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fr-CA" sz="20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Title 1">
            <a:extLst>
              <a:ext uri="{FF2B5EF4-FFF2-40B4-BE49-F238E27FC236}">
                <a16:creationId xmlns:a16="http://schemas.microsoft.com/office/drawing/2014/main" id="{BF7DF56E-20F1-4052-8BDE-6C1463F925A7}"/>
              </a:ext>
            </a:extLst>
          </p:cNvPr>
          <p:cNvSpPr txBox="1">
            <a:spLocks/>
          </p:cNvSpPr>
          <p:nvPr/>
        </p:nvSpPr>
        <p:spPr>
          <a:xfrm>
            <a:off x="585216" y="2036027"/>
            <a:ext cx="4502423" cy="149579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4000" dirty="0"/>
              <a:t>How to start </a:t>
            </a:r>
            <a:r>
              <a:rPr lang="fr-CA" sz="4000" dirty="0" err="1"/>
              <a:t>with</a:t>
            </a:r>
            <a:r>
              <a:rPr lang="fr-CA" sz="4000" dirty="0"/>
              <a:t> YAML?</a:t>
            </a:r>
            <a:endParaRPr lang="en-CA" sz="4000" dirty="0"/>
          </a:p>
        </p:txBody>
      </p:sp>
    </p:spTree>
    <p:extLst>
      <p:ext uri="{BB962C8B-B14F-4D97-AF65-F5344CB8AC3E}">
        <p14:creationId xmlns:p14="http://schemas.microsoft.com/office/powerpoint/2010/main" val="958812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BDCD1BD-9042-475D-BDE4-99CAD072CCAD}"/>
              </a:ext>
            </a:extLst>
          </p:cNvPr>
          <p:cNvGrpSpPr/>
          <p:nvPr/>
        </p:nvGrpSpPr>
        <p:grpSpPr>
          <a:xfrm>
            <a:off x="193572" y="1709530"/>
            <a:ext cx="11804856" cy="3295816"/>
            <a:chOff x="265134" y="1781092"/>
            <a:chExt cx="11804856" cy="3295816"/>
          </a:xfrm>
        </p:grpSpPr>
        <p:pic>
          <p:nvPicPr>
            <p:cNvPr id="4" name="Picture 3">
              <a:extLst>
                <a:ext uri="{FF2B5EF4-FFF2-40B4-BE49-F238E27FC236}">
                  <a16:creationId xmlns:a16="http://schemas.microsoft.com/office/drawing/2014/main" id="{BEF07A07-C014-4535-8BDF-5FCD8FD92059}"/>
                </a:ext>
              </a:extLst>
            </p:cNvPr>
            <p:cNvPicPr>
              <a:picLocks noChangeAspect="1"/>
            </p:cNvPicPr>
            <p:nvPr/>
          </p:nvPicPr>
          <p:blipFill>
            <a:blip r:embed="rId3"/>
            <a:stretch>
              <a:fillRect/>
            </a:stretch>
          </p:blipFill>
          <p:spPr>
            <a:xfrm>
              <a:off x="265134" y="1876345"/>
              <a:ext cx="3403775" cy="3105310"/>
            </a:xfrm>
            <a:prstGeom prst="rect">
              <a:avLst/>
            </a:prstGeom>
          </p:spPr>
        </p:pic>
        <p:sp>
          <p:nvSpPr>
            <p:cNvPr id="5" name="Arrow: Right 4">
              <a:extLst>
                <a:ext uri="{FF2B5EF4-FFF2-40B4-BE49-F238E27FC236}">
                  <a16:creationId xmlns:a16="http://schemas.microsoft.com/office/drawing/2014/main" id="{20982C10-B477-4B55-90BF-DC9A425CB33D}"/>
                </a:ext>
              </a:extLst>
            </p:cNvPr>
            <p:cNvSpPr/>
            <p:nvPr/>
          </p:nvSpPr>
          <p:spPr bwMode="auto">
            <a:xfrm>
              <a:off x="3829878" y="3210339"/>
              <a:ext cx="2475506" cy="43732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8E239CC1-9E26-4583-BA8A-764A3A230C54}"/>
                </a:ext>
              </a:extLst>
            </p:cNvPr>
            <p:cNvPicPr>
              <a:picLocks noChangeAspect="1"/>
            </p:cNvPicPr>
            <p:nvPr/>
          </p:nvPicPr>
          <p:blipFill>
            <a:blip r:embed="rId4"/>
            <a:stretch>
              <a:fillRect/>
            </a:stretch>
          </p:blipFill>
          <p:spPr>
            <a:xfrm>
              <a:off x="6465598" y="1781092"/>
              <a:ext cx="5604392" cy="3295816"/>
            </a:xfrm>
            <a:prstGeom prst="rect">
              <a:avLst/>
            </a:prstGeom>
          </p:spPr>
        </p:pic>
      </p:grpSp>
      <p:sp>
        <p:nvSpPr>
          <p:cNvPr id="9" name="Title 1">
            <a:extLst>
              <a:ext uri="{FF2B5EF4-FFF2-40B4-BE49-F238E27FC236}">
                <a16:creationId xmlns:a16="http://schemas.microsoft.com/office/drawing/2014/main" id="{48A3C37C-81C0-4D01-A58D-A89B4B7E1AEF}"/>
              </a:ext>
            </a:extLst>
          </p:cNvPr>
          <p:cNvSpPr txBox="1">
            <a:spLocks/>
          </p:cNvSpPr>
          <p:nvPr/>
        </p:nvSpPr>
        <p:spPr>
          <a:xfrm>
            <a:off x="457206" y="292512"/>
            <a:ext cx="10515600" cy="61555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Convert Classic UI Pipelines to YAML</a:t>
            </a:r>
          </a:p>
        </p:txBody>
      </p:sp>
    </p:spTree>
    <p:extLst>
      <p:ext uri="{BB962C8B-B14F-4D97-AF65-F5344CB8AC3E}">
        <p14:creationId xmlns:p14="http://schemas.microsoft.com/office/powerpoint/2010/main" val="927040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EDEA6A-EBDE-4F46-A937-2150729FA130}"/>
              </a:ext>
            </a:extLst>
          </p:cNvPr>
          <p:cNvPicPr>
            <a:picLocks noChangeAspect="1"/>
          </p:cNvPicPr>
          <p:nvPr/>
        </p:nvPicPr>
        <p:blipFill>
          <a:blip r:embed="rId3"/>
          <a:stretch>
            <a:fillRect/>
          </a:stretch>
        </p:blipFill>
        <p:spPr>
          <a:xfrm>
            <a:off x="2112225" y="1180175"/>
            <a:ext cx="7967549" cy="5067210"/>
          </a:xfrm>
          <a:prstGeom prst="rect">
            <a:avLst/>
          </a:prstGeom>
        </p:spPr>
      </p:pic>
      <p:sp>
        <p:nvSpPr>
          <p:cNvPr id="3" name="Title 1">
            <a:extLst>
              <a:ext uri="{FF2B5EF4-FFF2-40B4-BE49-F238E27FC236}">
                <a16:creationId xmlns:a16="http://schemas.microsoft.com/office/drawing/2014/main" id="{8FFCBB19-3EEA-4BB3-AEFE-9CF73248387D}"/>
              </a:ext>
            </a:extLst>
          </p:cNvPr>
          <p:cNvSpPr txBox="1">
            <a:spLocks/>
          </p:cNvSpPr>
          <p:nvPr/>
        </p:nvSpPr>
        <p:spPr>
          <a:xfrm>
            <a:off x="457206" y="292512"/>
            <a:ext cx="10515600" cy="61555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Create a YAML pipeline from scratch</a:t>
            </a:r>
          </a:p>
        </p:txBody>
      </p:sp>
    </p:spTree>
    <p:extLst>
      <p:ext uri="{BB962C8B-B14F-4D97-AF65-F5344CB8AC3E}">
        <p14:creationId xmlns:p14="http://schemas.microsoft.com/office/powerpoint/2010/main" val="2119166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DCF2871-9FCC-4906-9F9F-BE309ED4BFCE}"/>
              </a:ext>
            </a:extLst>
          </p:cNvPr>
          <p:cNvGrpSpPr/>
          <p:nvPr/>
        </p:nvGrpSpPr>
        <p:grpSpPr>
          <a:xfrm>
            <a:off x="3488267" y="-20626"/>
            <a:ext cx="8703733" cy="6878626"/>
            <a:chOff x="3488267" y="-20626"/>
            <a:chExt cx="8703733" cy="6878626"/>
          </a:xfrm>
        </p:grpSpPr>
        <p:pic>
          <p:nvPicPr>
            <p:cNvPr id="3" name="Picture 2">
              <a:extLst>
                <a:ext uri="{FF2B5EF4-FFF2-40B4-BE49-F238E27FC236}">
                  <a16:creationId xmlns:a16="http://schemas.microsoft.com/office/drawing/2014/main" id="{10C56129-6588-403C-9C4F-C453AEB1CF21}"/>
                </a:ext>
              </a:extLst>
            </p:cNvPr>
            <p:cNvPicPr>
              <a:picLocks noChangeAspect="1"/>
            </p:cNvPicPr>
            <p:nvPr/>
          </p:nvPicPr>
          <p:blipFill rotWithShape="1">
            <a:blip r:embed="rId2">
              <a:extLst>
                <a:ext uri="{28A0092B-C50C-407E-A947-70E740481C1C}">
                  <a14:useLocalDpi xmlns:a14="http://schemas.microsoft.com/office/drawing/2010/main" val="0"/>
                </a:ext>
              </a:extLst>
            </a:blip>
            <a:srcRect l="24705" r="6834"/>
            <a:stretch/>
          </p:blipFill>
          <p:spPr>
            <a:xfrm>
              <a:off x="3836355" y="0"/>
              <a:ext cx="8355645" cy="6858000"/>
            </a:xfrm>
            <a:prstGeom prst="rect">
              <a:avLst/>
            </a:prstGeom>
          </p:spPr>
        </p:pic>
        <p:sp>
          <p:nvSpPr>
            <p:cNvPr id="2" name="Rectangle 8">
              <a:extLst>
                <a:ext uri="{FF2B5EF4-FFF2-40B4-BE49-F238E27FC236}">
                  <a16:creationId xmlns:a16="http://schemas.microsoft.com/office/drawing/2014/main" id="{17EDAA89-7BD4-4DF5-8A89-DFE0E673074E}"/>
                </a:ext>
              </a:extLst>
            </p:cNvPr>
            <p:cNvSpPr/>
            <p:nvPr/>
          </p:nvSpPr>
          <p:spPr bwMode="auto">
            <a:xfrm>
              <a:off x="3488267" y="-20626"/>
              <a:ext cx="3400672" cy="6878626"/>
            </a:xfrm>
            <a:custGeom>
              <a:avLst/>
              <a:gdLst>
                <a:gd name="connsiteX0" fmla="*/ 0 w 3865033"/>
                <a:gd name="connsiteY0" fmla="*/ 0 h 6858000"/>
                <a:gd name="connsiteX1" fmla="*/ 3865033 w 3865033"/>
                <a:gd name="connsiteY1" fmla="*/ 0 h 6858000"/>
                <a:gd name="connsiteX2" fmla="*/ 3865033 w 3865033"/>
                <a:gd name="connsiteY2" fmla="*/ 6858000 h 6858000"/>
                <a:gd name="connsiteX3" fmla="*/ 0 w 3865033"/>
                <a:gd name="connsiteY3" fmla="*/ 6858000 h 6858000"/>
                <a:gd name="connsiteX4" fmla="*/ 0 w 3865033"/>
                <a:gd name="connsiteY4" fmla="*/ 0 h 6858000"/>
                <a:gd name="connsiteX0" fmla="*/ 0 w 3865033"/>
                <a:gd name="connsiteY0" fmla="*/ 0 h 6858000"/>
                <a:gd name="connsiteX1" fmla="*/ 3865033 w 3865033"/>
                <a:gd name="connsiteY1" fmla="*/ 0 h 6858000"/>
                <a:gd name="connsiteX2" fmla="*/ 3865033 w 3865033"/>
                <a:gd name="connsiteY2" fmla="*/ 6858000 h 6858000"/>
                <a:gd name="connsiteX3" fmla="*/ 0 w 3865033"/>
                <a:gd name="connsiteY3" fmla="*/ 6858000 h 6858000"/>
                <a:gd name="connsiteX4" fmla="*/ 0 w 3865033"/>
                <a:gd name="connsiteY4" fmla="*/ 0 h 6858000"/>
                <a:gd name="connsiteX0" fmla="*/ 0 w 3865033"/>
                <a:gd name="connsiteY0" fmla="*/ 0 h 6858000"/>
                <a:gd name="connsiteX1" fmla="*/ 3865033 w 3865033"/>
                <a:gd name="connsiteY1" fmla="*/ 0 h 6858000"/>
                <a:gd name="connsiteX2" fmla="*/ 3865033 w 3865033"/>
                <a:gd name="connsiteY2" fmla="*/ 6858000 h 6858000"/>
                <a:gd name="connsiteX3" fmla="*/ 0 w 3865033"/>
                <a:gd name="connsiteY3" fmla="*/ 6858000 h 6858000"/>
                <a:gd name="connsiteX4" fmla="*/ 0 w 3865033"/>
                <a:gd name="connsiteY4" fmla="*/ 0 h 6858000"/>
                <a:gd name="connsiteX0" fmla="*/ 0 w 3865033"/>
                <a:gd name="connsiteY0" fmla="*/ 6876 h 6864876"/>
                <a:gd name="connsiteX1" fmla="*/ 3325869 w 3865033"/>
                <a:gd name="connsiteY1" fmla="*/ 0 h 6864876"/>
                <a:gd name="connsiteX2" fmla="*/ 3865033 w 3865033"/>
                <a:gd name="connsiteY2" fmla="*/ 6864876 h 6864876"/>
                <a:gd name="connsiteX3" fmla="*/ 0 w 3865033"/>
                <a:gd name="connsiteY3" fmla="*/ 6864876 h 6864876"/>
                <a:gd name="connsiteX4" fmla="*/ 0 w 3865033"/>
                <a:gd name="connsiteY4" fmla="*/ 6876 h 6864876"/>
                <a:gd name="connsiteX0" fmla="*/ 0 w 3865033"/>
                <a:gd name="connsiteY0" fmla="*/ 20626 h 6878626"/>
                <a:gd name="connsiteX1" fmla="*/ 3177403 w 3865033"/>
                <a:gd name="connsiteY1" fmla="*/ 0 h 6878626"/>
                <a:gd name="connsiteX2" fmla="*/ 3865033 w 3865033"/>
                <a:gd name="connsiteY2" fmla="*/ 6878626 h 6878626"/>
                <a:gd name="connsiteX3" fmla="*/ 0 w 3865033"/>
                <a:gd name="connsiteY3" fmla="*/ 6878626 h 6878626"/>
                <a:gd name="connsiteX4" fmla="*/ 0 w 3865033"/>
                <a:gd name="connsiteY4" fmla="*/ 20626 h 6878626"/>
                <a:gd name="connsiteX0" fmla="*/ 0 w 3865033"/>
                <a:gd name="connsiteY0" fmla="*/ 20626 h 6878626"/>
                <a:gd name="connsiteX1" fmla="*/ 3068007 w 3865033"/>
                <a:gd name="connsiteY1" fmla="*/ 0 h 6878626"/>
                <a:gd name="connsiteX2" fmla="*/ 3865033 w 3865033"/>
                <a:gd name="connsiteY2" fmla="*/ 6878626 h 6878626"/>
                <a:gd name="connsiteX3" fmla="*/ 0 w 3865033"/>
                <a:gd name="connsiteY3" fmla="*/ 6878626 h 6878626"/>
                <a:gd name="connsiteX4" fmla="*/ 0 w 3865033"/>
                <a:gd name="connsiteY4" fmla="*/ 20626 h 6878626"/>
                <a:gd name="connsiteX0" fmla="*/ 0 w 3865033"/>
                <a:gd name="connsiteY0" fmla="*/ 20626 h 6878626"/>
                <a:gd name="connsiteX1" fmla="*/ 3068007 w 3865033"/>
                <a:gd name="connsiteY1" fmla="*/ 0 h 6878626"/>
                <a:gd name="connsiteX2" fmla="*/ 3865033 w 3865033"/>
                <a:gd name="connsiteY2" fmla="*/ 6878626 h 6878626"/>
                <a:gd name="connsiteX3" fmla="*/ 0 w 3865033"/>
                <a:gd name="connsiteY3" fmla="*/ 6878626 h 6878626"/>
                <a:gd name="connsiteX4" fmla="*/ 0 w 3865033"/>
                <a:gd name="connsiteY4" fmla="*/ 20626 h 6878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033" h="6878626">
                  <a:moveTo>
                    <a:pt x="0" y="20626"/>
                  </a:moveTo>
                  <a:lnTo>
                    <a:pt x="3068007" y="0"/>
                  </a:lnTo>
                  <a:cubicBezTo>
                    <a:pt x="207910" y="5109650"/>
                    <a:pt x="3865033" y="4592626"/>
                    <a:pt x="3865033" y="6878626"/>
                  </a:cubicBezTo>
                  <a:lnTo>
                    <a:pt x="0" y="6878626"/>
                  </a:lnTo>
                  <a:lnTo>
                    <a:pt x="0" y="20626"/>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fr-CA" sz="20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Title 1">
            <a:extLst>
              <a:ext uri="{FF2B5EF4-FFF2-40B4-BE49-F238E27FC236}">
                <a16:creationId xmlns:a16="http://schemas.microsoft.com/office/drawing/2014/main" id="{A4E6BF10-F86A-4F66-8055-C8A3BDBC970C}"/>
              </a:ext>
            </a:extLst>
          </p:cNvPr>
          <p:cNvSpPr txBox="1">
            <a:spLocks/>
          </p:cNvSpPr>
          <p:nvPr/>
        </p:nvSpPr>
        <p:spPr>
          <a:xfrm>
            <a:off x="585216" y="2534625"/>
            <a:ext cx="5510784" cy="997196"/>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t>An example of CI/CD strategy for solutions</a:t>
            </a:r>
            <a:endParaRPr lang="en-CA" dirty="0"/>
          </a:p>
        </p:txBody>
      </p:sp>
    </p:spTree>
    <p:extLst>
      <p:ext uri="{BB962C8B-B14F-4D97-AF65-F5344CB8AC3E}">
        <p14:creationId xmlns:p14="http://schemas.microsoft.com/office/powerpoint/2010/main" val="597608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790</TotalTime>
  <Words>767</Words>
  <Application>Microsoft Office PowerPoint</Application>
  <PresentationFormat>Widescreen</PresentationFormat>
  <Paragraphs>84</Paragraphs>
  <Slides>15</Slides>
  <Notes>8</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Consolas</vt:lpstr>
      <vt:lpstr>Segoe UI</vt:lpstr>
      <vt:lpstr>Segoe UI Semibold</vt:lpstr>
      <vt:lpstr>Segoe UI Semilight</vt:lpstr>
      <vt:lpstr>Wingdings</vt:lpstr>
      <vt:lpstr>Office Theme</vt:lpstr>
      <vt:lpstr>PowerPoint Presentation</vt:lpstr>
      <vt:lpstr>PowerPoint Presentation</vt:lpstr>
      <vt:lpstr>Who am I?</vt:lpstr>
      <vt:lpstr>PowerPoint Presentation</vt:lpstr>
      <vt:lpstr>CI/CD Pipelines – YAML or Classic UI?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Save the date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Aric Levin</dc:creator>
  <cp:lastModifiedBy>Raphael Pothin</cp:lastModifiedBy>
  <cp:revision>29</cp:revision>
  <dcterms:created xsi:type="dcterms:W3CDTF">2020-08-07T14:43:03Z</dcterms:created>
  <dcterms:modified xsi:type="dcterms:W3CDTF">2020-08-23T15:04:04Z</dcterms:modified>
</cp:coreProperties>
</file>