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68" r:id="rId5"/>
  </p:sldMasterIdLst>
  <p:notesMasterIdLst>
    <p:notesMasterId r:id="rId24"/>
  </p:notesMasterIdLst>
  <p:handoutMasterIdLst>
    <p:handoutMasterId r:id="rId25"/>
  </p:handoutMasterIdLst>
  <p:sldIdLst>
    <p:sldId id="257" r:id="rId6"/>
    <p:sldId id="289" r:id="rId7"/>
    <p:sldId id="261" r:id="rId8"/>
    <p:sldId id="283" r:id="rId9"/>
    <p:sldId id="277" r:id="rId10"/>
    <p:sldId id="263" r:id="rId11"/>
    <p:sldId id="284" r:id="rId12"/>
    <p:sldId id="278" r:id="rId13"/>
    <p:sldId id="285" r:id="rId14"/>
    <p:sldId id="279" r:id="rId15"/>
    <p:sldId id="286" r:id="rId16"/>
    <p:sldId id="280" r:id="rId17"/>
    <p:sldId id="287" r:id="rId18"/>
    <p:sldId id="281" r:id="rId19"/>
    <p:sldId id="288" r:id="rId20"/>
    <p:sldId id="282" r:id="rId21"/>
    <p:sldId id="262" r:id="rId22"/>
    <p:sldId id="259" r:id="rId23"/>
  </p:sldIdLst>
  <p:sldSz cx="12192000" cy="6858000"/>
  <p:notesSz cx="6858000" cy="178117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E1B65876-BB41-8AA0-B0C5-B298B4415A2E}" name="Deidre Morrison" initials="DM" userId="S::demorr@microsoft.com::0be48267-3d66-4082-86bd-839bee4d594e"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737373"/>
    <a:srgbClr val="D2D2D2"/>
    <a:srgbClr val="243A5E"/>
    <a:srgbClr val="005B9E"/>
    <a:srgbClr val="FFFFFF"/>
    <a:srgbClr val="D83B01"/>
    <a:srgbClr val="000000"/>
    <a:srgbClr val="50E6FF"/>
    <a:srgbClr val="FEF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2BF69-EC7A-491D-A669-33BDC9703752}" v="37" dt="2019-10-25T04:37:45.152"/>
    <p1510:client id="{CBE3B82E-032A-08F7-37B8-60B410904194}" v="2" dt="2019-10-30T22:19:02.1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54" autoAdjust="0"/>
  </p:normalViewPr>
  <p:slideViewPr>
    <p:cSldViewPr snapToGrid="0">
      <p:cViewPr varScale="1">
        <p:scale>
          <a:sx n="82" d="100"/>
          <a:sy n="82" d="100"/>
        </p:scale>
        <p:origin x="496" y="4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55"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2/26/2020 1:37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2/26/2020 1:37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dynamics365/talent/"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community.dynamics.com/365/talent/b/dynamics365fortalent/posts/retiring-dynamics-365-talent-attract-and-onboard-app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x-none"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12470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56528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CA" dirty="0"/>
              <a:t>An </a:t>
            </a:r>
            <a:r>
              <a:rPr lang="fr-CA" dirty="0" err="1"/>
              <a:t>embedded</a:t>
            </a:r>
            <a:r>
              <a:rPr lang="fr-CA" dirty="0"/>
              <a:t> </a:t>
            </a:r>
            <a:r>
              <a:rPr lang="fr-CA" dirty="0" err="1"/>
              <a:t>canvas</a:t>
            </a:r>
            <a:r>
              <a:rPr lang="fr-CA" dirty="0"/>
              <a:t> app in the </a:t>
            </a:r>
            <a:r>
              <a:rPr lang="fr-CA" dirty="0" err="1"/>
              <a:t>Worker</a:t>
            </a:r>
            <a:r>
              <a:rPr lang="fr-CA" dirty="0"/>
              <a:t> </a:t>
            </a:r>
            <a:r>
              <a:rPr lang="fr-CA" dirty="0" err="1"/>
              <a:t>Onboarding</a:t>
            </a:r>
            <a:r>
              <a:rPr lang="fr-CA" dirty="0"/>
              <a:t> </a:t>
            </a:r>
            <a:r>
              <a:rPr lang="fr-CA" dirty="0" err="1"/>
              <a:t>form</a:t>
            </a:r>
            <a:r>
              <a:rPr lang="fr-CA" dirty="0"/>
              <a:t> for the management of </a:t>
            </a:r>
            <a:r>
              <a:rPr lang="fr-CA" dirty="0" err="1"/>
              <a:t>interesting</a:t>
            </a:r>
            <a:r>
              <a:rPr lang="fr-CA" dirty="0"/>
              <a:t> contacts for the new </a:t>
            </a:r>
            <a:r>
              <a:rPr lang="fr-CA" dirty="0" err="1"/>
              <a:t>employee</a:t>
            </a:r>
            <a:r>
              <a:rPr lang="fr-CA" dirty="0"/>
              <a:t> </a:t>
            </a:r>
            <a:r>
              <a:rPr lang="fr-CA" dirty="0" err="1"/>
              <a:t>during</a:t>
            </a:r>
            <a:r>
              <a:rPr lang="fr-CA" dirty="0"/>
              <a:t> </a:t>
            </a:r>
            <a:r>
              <a:rPr lang="fr-CA" dirty="0" err="1"/>
              <a:t>is</a:t>
            </a:r>
            <a:r>
              <a:rPr lang="fr-CA" dirty="0"/>
              <a:t> </a:t>
            </a:r>
            <a:r>
              <a:rPr lang="fr-CA" dirty="0" err="1"/>
              <a:t>onboarding</a:t>
            </a:r>
            <a:r>
              <a:rPr lang="fr-CA" dirty="0"/>
              <a:t> (</a:t>
            </a:r>
            <a:r>
              <a:rPr lang="fr-CA" dirty="0" err="1"/>
              <a:t>configured</a:t>
            </a:r>
            <a:r>
              <a:rPr lang="fr-CA" dirty="0"/>
              <a:t> by the new </a:t>
            </a:r>
            <a:r>
              <a:rPr lang="fr-CA" dirty="0" err="1"/>
              <a:t>employee</a:t>
            </a:r>
            <a:r>
              <a:rPr lang="fr-CA" dirty="0"/>
              <a:t> manager)</a:t>
            </a:r>
          </a:p>
          <a:p>
            <a:pPr marL="171450" indent="-171450">
              <a:buFont typeface="Arial" panose="020B0604020202020204" pitchFamily="34" charset="0"/>
              <a:buChar char="•"/>
            </a:pPr>
            <a:r>
              <a:rPr lang="fr-CA" dirty="0"/>
              <a:t>A flow </a:t>
            </a:r>
            <a:r>
              <a:rPr lang="fr-CA" dirty="0" err="1"/>
              <a:t>that</a:t>
            </a:r>
            <a:r>
              <a:rPr lang="fr-CA" dirty="0"/>
              <a:t> </a:t>
            </a:r>
            <a:r>
              <a:rPr lang="fr-CA" dirty="0" err="1"/>
              <a:t>will</a:t>
            </a:r>
            <a:r>
              <a:rPr lang="fr-CA" dirty="0"/>
              <a:t> </a:t>
            </a:r>
            <a:r>
              <a:rPr lang="fr-CA" dirty="0" err="1"/>
              <a:t>automatically</a:t>
            </a:r>
            <a:r>
              <a:rPr lang="fr-CA" dirty="0"/>
              <a:t> </a:t>
            </a:r>
            <a:r>
              <a:rPr lang="fr-CA" dirty="0" err="1"/>
              <a:t>generate</a:t>
            </a:r>
            <a:r>
              <a:rPr lang="fr-CA" dirty="0"/>
              <a:t> </a:t>
            </a:r>
            <a:r>
              <a:rPr lang="fr-CA" dirty="0" err="1"/>
              <a:t>Onboarding</a:t>
            </a:r>
            <a:r>
              <a:rPr lang="fr-CA" dirty="0"/>
              <a:t> Activity records </a:t>
            </a:r>
            <a:r>
              <a:rPr lang="fr-CA" dirty="0" err="1"/>
              <a:t>when</a:t>
            </a:r>
            <a:r>
              <a:rPr lang="fr-CA" dirty="0"/>
              <a:t> the </a:t>
            </a:r>
            <a:r>
              <a:rPr lang="fr-CA" dirty="0" err="1"/>
              <a:t>status</a:t>
            </a:r>
            <a:r>
              <a:rPr lang="fr-CA" dirty="0"/>
              <a:t> of the </a:t>
            </a:r>
            <a:r>
              <a:rPr lang="fr-CA" dirty="0" err="1"/>
              <a:t>Worker</a:t>
            </a:r>
            <a:r>
              <a:rPr lang="fr-CA" dirty="0"/>
              <a:t> </a:t>
            </a:r>
            <a:r>
              <a:rPr lang="fr-CA" dirty="0" err="1"/>
              <a:t>Onboarding</a:t>
            </a:r>
            <a:r>
              <a:rPr lang="fr-CA" dirty="0"/>
              <a:t> </a:t>
            </a:r>
            <a:r>
              <a:rPr lang="fr-CA" dirty="0" err="1"/>
              <a:t>will</a:t>
            </a:r>
            <a:r>
              <a:rPr lang="fr-CA" dirty="0"/>
              <a:t> </a:t>
            </a:r>
            <a:r>
              <a:rPr lang="fr-CA" dirty="0" err="1"/>
              <a:t>be</a:t>
            </a:r>
            <a:r>
              <a:rPr lang="fr-CA" dirty="0"/>
              <a:t> set to « In </a:t>
            </a:r>
            <a:r>
              <a:rPr lang="fr-CA" dirty="0" err="1"/>
              <a:t>Preparation</a:t>
            </a:r>
            <a:r>
              <a:rPr lang="fr-CA" dirty="0"/>
              <a:t> » and </a:t>
            </a:r>
            <a:r>
              <a:rPr lang="fr-CA" dirty="0" err="1"/>
              <a:t>send</a:t>
            </a:r>
            <a:r>
              <a:rPr lang="fr-CA" dirty="0"/>
              <a:t> a Forms (Pro) to the </a:t>
            </a:r>
            <a:r>
              <a:rPr lang="fr-CA" dirty="0" err="1"/>
              <a:t>incoming</a:t>
            </a:r>
            <a:r>
              <a:rPr lang="fr-CA" dirty="0"/>
              <a:t> </a:t>
            </a:r>
            <a:r>
              <a:rPr lang="fr-CA" dirty="0" err="1"/>
              <a:t>employee</a:t>
            </a:r>
            <a:r>
              <a:rPr lang="fr-CA" dirty="0"/>
              <a:t> to </a:t>
            </a:r>
            <a:r>
              <a:rPr lang="fr-CA" dirty="0" err="1"/>
              <a:t>ask</a:t>
            </a:r>
            <a:r>
              <a:rPr lang="fr-CA" dirty="0"/>
              <a:t> </a:t>
            </a:r>
            <a:r>
              <a:rPr lang="fr-CA" dirty="0" err="1"/>
              <a:t>him</a:t>
            </a:r>
            <a:r>
              <a:rPr lang="fr-CA" dirty="0"/>
              <a:t> </a:t>
            </a:r>
            <a:r>
              <a:rPr lang="fr-CA" dirty="0" err="1"/>
              <a:t>some</a:t>
            </a:r>
            <a:r>
              <a:rPr lang="fr-CA" dirty="0"/>
              <a:t> informations</a:t>
            </a:r>
          </a:p>
          <a:p>
            <a:pPr marL="171450" indent="-171450">
              <a:buFont typeface="Arial" panose="020B0604020202020204" pitchFamily="34" charset="0"/>
              <a:buChar char="•"/>
            </a:pPr>
            <a:r>
              <a:rPr lang="fr-CA" dirty="0"/>
              <a:t>A flow </a:t>
            </a:r>
            <a:r>
              <a:rPr lang="fr-CA" dirty="0" err="1"/>
              <a:t>that</a:t>
            </a:r>
            <a:r>
              <a:rPr lang="fr-CA" dirty="0"/>
              <a:t> </a:t>
            </a:r>
            <a:r>
              <a:rPr lang="fr-CA" dirty="0" err="1"/>
              <a:t>will</a:t>
            </a:r>
            <a:r>
              <a:rPr lang="fr-CA" dirty="0"/>
              <a:t> </a:t>
            </a:r>
            <a:r>
              <a:rPr lang="fr-CA" dirty="0" err="1"/>
              <a:t>wait</a:t>
            </a:r>
            <a:r>
              <a:rPr lang="fr-CA" dirty="0"/>
              <a:t> for the </a:t>
            </a:r>
            <a:r>
              <a:rPr lang="fr-CA" dirty="0" err="1"/>
              <a:t>answers</a:t>
            </a:r>
            <a:r>
              <a:rPr lang="fr-CA" dirty="0"/>
              <a:t> of the </a:t>
            </a:r>
            <a:r>
              <a:rPr lang="fr-CA" dirty="0" err="1"/>
              <a:t>incoming</a:t>
            </a:r>
            <a:r>
              <a:rPr lang="fr-CA" dirty="0"/>
              <a:t> </a:t>
            </a:r>
            <a:r>
              <a:rPr lang="fr-CA" dirty="0" err="1"/>
              <a:t>employee</a:t>
            </a:r>
            <a:r>
              <a:rPr lang="fr-CA" dirty="0"/>
              <a:t> and </a:t>
            </a:r>
            <a:r>
              <a:rPr lang="fr-CA" dirty="0" err="1"/>
              <a:t>take</a:t>
            </a:r>
            <a:r>
              <a:rPr lang="fr-CA" dirty="0"/>
              <a:t> actions in </a:t>
            </a:r>
            <a:r>
              <a:rPr lang="fr-CA" dirty="0" err="1"/>
              <a:t>consequence</a:t>
            </a:r>
            <a:endParaRPr lang="en-US" b="1" i="1" u="sng"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4209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1:38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52304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US" dirty="0"/>
              <a:t>A flow that will send a link to the welcome package directly to the new employee in Teams in an adaptive card</a:t>
            </a:r>
          </a:p>
          <a:p>
            <a:pPr marL="171450" indent="-171450">
              <a:buFont typeface="Arial" panose="020B0604020202020204" pitchFamily="34" charset="0"/>
              <a:buChar char="•"/>
            </a:pPr>
            <a:r>
              <a:rPr lang="en-US" dirty="0"/>
              <a:t>A bot in Teams (built with Power Virtual Agent) that will be able to help the new employee find information and create a case for the installation of a software on her laptop</a:t>
            </a:r>
            <a:endParaRPr lang="fr-CA"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761147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1:38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71094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US" dirty="0"/>
              <a:t>A flow that will send an adaptive card with inputs to the new employee in Teams to get his / her feedbacks on the onboarding process</a:t>
            </a:r>
          </a:p>
          <a:p>
            <a:pPr marL="171450" indent="-171450">
              <a:buFont typeface="Arial" panose="020B0604020202020204" pitchFamily="34" charset="0"/>
              <a:buChar char="•"/>
            </a:pPr>
            <a:r>
              <a:rPr lang="en-US" dirty="0"/>
              <a:t>A Power BI report that present some insights on the onboarding in the company</a:t>
            </a:r>
            <a:endParaRPr lang="fr-CA"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08868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Tampa text Requires this font: https://www.fontsquirrel.com/fonts/permanent-marker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4C760-D250-47A0-B1AE-73725A999B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761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96540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fr-CA" dirty="0">
                <a:hlinkClick r:id="rId3"/>
              </a:rPr>
              <a:t>https://docs.microsoft.com/en-us/dynamics365/talent/</a:t>
            </a:r>
            <a:endParaRPr lang="fr-CA" dirty="0"/>
          </a:p>
          <a:p>
            <a:pPr marL="171450" indent="-171450">
              <a:buFont typeface="Arial" panose="020B0604020202020204" pitchFamily="34" charset="0"/>
              <a:buChar char="•"/>
            </a:pPr>
            <a:r>
              <a:rPr lang="fr-CA" dirty="0">
                <a:hlinkClick r:id="rId4"/>
              </a:rPr>
              <a:t>https://community.dynamics.com/365/talent/b/dynamics365fortalent/posts/retiring-dynamics-365-talent-attract-and-onboard-apps</a:t>
            </a:r>
            <a:endParaRPr lang="fr-CA"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060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39850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09559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US" dirty="0"/>
              <a:t>A canvas app for HR team members to find a candidate an send him a job offer for signature</a:t>
            </a:r>
          </a:p>
          <a:p>
            <a:pPr marL="171450" indent="-171450">
              <a:buFont typeface="Arial" panose="020B0604020202020204" pitchFamily="34" charset="0"/>
              <a:buChar char="•"/>
            </a:pPr>
            <a:r>
              <a:rPr lang="en-US" dirty="0"/>
              <a:t>A flow in charge of the sending of the job offer to the selected candidate</a:t>
            </a:r>
          </a:p>
          <a:p>
            <a:pPr marL="171450" indent="-171450">
              <a:buFont typeface="Arial" panose="020B0604020202020204" pitchFamily="34" charset="0"/>
              <a:buChar char="•"/>
            </a:pPr>
            <a:r>
              <a:rPr lang="en-US" dirty="0"/>
              <a:t>A flow that will trigger when the job offer will be sent and then wait the signature to notify the HR &amp; Onboarding team in Teams with an adaptive card</a:t>
            </a:r>
            <a:endParaRPr lang="fr-CA"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80314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58471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US" dirty="0"/>
              <a:t>Manual creation of the Worker record for the new employee in Dynamics 365 Human Resources with the hire feature on a candidate who accepted a job offer</a:t>
            </a:r>
          </a:p>
          <a:p>
            <a:pPr marL="171450" indent="-171450">
              <a:buFont typeface="Arial" panose="020B0604020202020204" pitchFamily="34" charset="0"/>
              <a:buChar char="•"/>
            </a:pPr>
            <a:r>
              <a:rPr lang="fr-CA" dirty="0"/>
              <a:t>A flow </a:t>
            </a:r>
            <a:r>
              <a:rPr lang="fr-CA" dirty="0" err="1"/>
              <a:t>that</a:t>
            </a:r>
            <a:r>
              <a:rPr lang="fr-CA" dirty="0"/>
              <a:t> </a:t>
            </a:r>
            <a:r>
              <a:rPr lang="fr-CA" dirty="0" err="1"/>
              <a:t>will</a:t>
            </a:r>
            <a:r>
              <a:rPr lang="fr-CA" dirty="0"/>
              <a:t> </a:t>
            </a:r>
            <a:r>
              <a:rPr lang="fr-CA" dirty="0" err="1"/>
              <a:t>automatically</a:t>
            </a:r>
            <a:r>
              <a:rPr lang="fr-CA" dirty="0"/>
              <a:t> </a:t>
            </a:r>
            <a:r>
              <a:rPr lang="fr-CA" dirty="0" err="1"/>
              <a:t>generate</a:t>
            </a:r>
            <a:r>
              <a:rPr lang="fr-CA" dirty="0"/>
              <a:t> a </a:t>
            </a:r>
            <a:r>
              <a:rPr lang="fr-CA" dirty="0" err="1"/>
              <a:t>Worker</a:t>
            </a:r>
            <a:r>
              <a:rPr lang="fr-CA" dirty="0"/>
              <a:t> </a:t>
            </a:r>
            <a:r>
              <a:rPr lang="fr-CA" dirty="0" err="1"/>
              <a:t>Onboarding</a:t>
            </a:r>
            <a:r>
              <a:rPr lang="fr-CA" dirty="0"/>
              <a:t> record </a:t>
            </a:r>
            <a:r>
              <a:rPr lang="fr-CA" dirty="0" err="1"/>
              <a:t>associated</a:t>
            </a:r>
            <a:r>
              <a:rPr lang="fr-CA" dirty="0"/>
              <a:t> to the new </a:t>
            </a:r>
            <a:r>
              <a:rPr lang="fr-CA" dirty="0" err="1"/>
              <a:t>Worker</a:t>
            </a:r>
            <a:r>
              <a:rPr lang="fr-CA" dirty="0"/>
              <a:t> on </a:t>
            </a:r>
            <a:r>
              <a:rPr lang="fr-CA" dirty="0" err="1"/>
              <a:t>its</a:t>
            </a:r>
            <a:r>
              <a:rPr lang="fr-CA" dirty="0"/>
              <a:t> </a:t>
            </a:r>
            <a:r>
              <a:rPr lang="fr-CA" dirty="0" err="1"/>
              <a:t>creation</a:t>
            </a:r>
            <a:endParaRPr lang="fr-CA" dirty="0"/>
          </a:p>
          <a:p>
            <a:pPr marL="171450" indent="-171450">
              <a:buFont typeface="Arial" panose="020B0604020202020204" pitchFamily="34" charset="0"/>
              <a:buChar char="•"/>
            </a:pPr>
            <a:r>
              <a:rPr lang="fr-CA" dirty="0"/>
              <a:t>A model </a:t>
            </a:r>
            <a:r>
              <a:rPr lang="fr-CA" dirty="0" err="1"/>
              <a:t>driven</a:t>
            </a:r>
            <a:r>
              <a:rPr lang="fr-CA" dirty="0"/>
              <a:t> app </a:t>
            </a:r>
            <a:r>
              <a:rPr lang="fr-CA" dirty="0" err="1"/>
              <a:t>build</a:t>
            </a:r>
            <a:r>
              <a:rPr lang="fr-CA" dirty="0"/>
              <a:t> </a:t>
            </a:r>
            <a:r>
              <a:rPr lang="fr-CA" dirty="0" err="1"/>
              <a:t>arround</a:t>
            </a:r>
            <a:r>
              <a:rPr lang="fr-CA" dirty="0"/>
              <a:t> 2 custom </a:t>
            </a:r>
            <a:r>
              <a:rPr lang="fr-CA" dirty="0" err="1"/>
              <a:t>entities</a:t>
            </a:r>
            <a:r>
              <a:rPr lang="fr-CA" dirty="0"/>
              <a:t>: </a:t>
            </a:r>
            <a:r>
              <a:rPr lang="fr-CA" dirty="0" err="1"/>
              <a:t>Worker</a:t>
            </a:r>
            <a:r>
              <a:rPr lang="fr-CA" dirty="0"/>
              <a:t> </a:t>
            </a:r>
            <a:r>
              <a:rPr lang="fr-CA" dirty="0" err="1"/>
              <a:t>Onboarding</a:t>
            </a:r>
            <a:r>
              <a:rPr lang="fr-CA" dirty="0"/>
              <a:t> and </a:t>
            </a:r>
            <a:r>
              <a:rPr lang="fr-CA" dirty="0" err="1"/>
              <a:t>Onboarding</a:t>
            </a:r>
            <a:r>
              <a:rPr lang="fr-CA" dirty="0"/>
              <a:t> Activity</a:t>
            </a:r>
          </a:p>
          <a:p>
            <a:pPr marL="171450" indent="-171450">
              <a:buFont typeface="Arial" panose="020B0604020202020204" pitchFamily="34" charset="0"/>
              <a:buChar char="•"/>
            </a:pPr>
            <a:r>
              <a:rPr lang="fr-CA" dirty="0"/>
              <a:t>An HR Team </a:t>
            </a:r>
            <a:r>
              <a:rPr lang="fr-CA" dirty="0" err="1"/>
              <a:t>member</a:t>
            </a:r>
            <a:r>
              <a:rPr lang="fr-CA" dirty="0"/>
              <a:t> </a:t>
            </a:r>
            <a:r>
              <a:rPr lang="fr-CA" dirty="0" err="1"/>
              <a:t>will</a:t>
            </a:r>
            <a:r>
              <a:rPr lang="fr-CA" dirty="0"/>
              <a:t> </a:t>
            </a:r>
            <a:r>
              <a:rPr lang="fr-CA" dirty="0" err="1"/>
              <a:t>be</a:t>
            </a:r>
            <a:r>
              <a:rPr lang="fr-CA" dirty="0"/>
              <a:t> able to configure the </a:t>
            </a:r>
            <a:r>
              <a:rPr lang="fr-CA" dirty="0" err="1"/>
              <a:t>Worker</a:t>
            </a:r>
            <a:r>
              <a:rPr lang="fr-CA" dirty="0"/>
              <a:t> </a:t>
            </a:r>
            <a:r>
              <a:rPr lang="fr-CA" dirty="0" err="1"/>
              <a:t>Onboarding</a:t>
            </a:r>
            <a:r>
              <a:rPr lang="fr-CA" dirty="0"/>
              <a:t> record in the model </a:t>
            </a:r>
            <a:r>
              <a:rPr lang="fr-CA" dirty="0" err="1"/>
              <a:t>driven</a:t>
            </a:r>
            <a:r>
              <a:rPr lang="fr-CA" dirty="0"/>
              <a:t> app</a:t>
            </a:r>
          </a:p>
        </p:txBody>
      </p:sp>
      <p:sp>
        <p:nvSpPr>
          <p:cNvPr id="4" name="Espace réservé de l'en-tête 3"/>
          <p:cNvSpPr>
            <a:spLocks noGrp="1"/>
          </p:cNvSpPr>
          <p:nvPr>
            <p:ph type="hdr" sz="quarter"/>
          </p:nvPr>
        </p:nvSpPr>
        <p:spPr/>
        <p:txBody>
          <a:bodyPr/>
          <a:lstStyle/>
          <a:p>
            <a:endParaRPr lang="en-US"/>
          </a:p>
        </p:txBody>
      </p:sp>
      <p:sp>
        <p:nvSpPr>
          <p:cNvPr id="5" name="Espace réservé du pied de page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Espace réservé de la date 5"/>
          <p:cNvSpPr>
            <a:spLocks noGrp="1"/>
          </p:cNvSpPr>
          <p:nvPr>
            <p:ph type="dt" idx="1"/>
          </p:nvPr>
        </p:nvSpPr>
        <p:spPr/>
        <p:txBody>
          <a:bodyPr/>
          <a:lstStyle/>
          <a:p>
            <a:fld id="{386CE63F-9E7F-4C04-9D0D-FCA25A8E9E86}" type="datetime8">
              <a:rPr lang="en-US" smtClean="0"/>
              <a:t>2/26/2020 1:37 PM</a:t>
            </a:fld>
            <a:endParaRPr lang="en-US"/>
          </a:p>
        </p:txBody>
      </p:sp>
      <p:sp>
        <p:nvSpPr>
          <p:cNvPr id="7" name="Espace réservé du numéro de diapositive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66307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4FB6B101-2EC4-43E3-BC94-70B29E47F0A6}"/>
              </a:ext>
            </a:extLst>
          </p:cNvPr>
          <p:cNvGrpSpPr/>
          <p:nvPr userDrawn="1"/>
        </p:nvGrpSpPr>
        <p:grpSpPr>
          <a:xfrm>
            <a:off x="3488266" y="0"/>
            <a:ext cx="8703734" cy="6858000"/>
            <a:chOff x="3488266" y="0"/>
            <a:chExt cx="8703734" cy="6858000"/>
          </a:xfrm>
        </p:grpSpPr>
        <p:pic>
          <p:nvPicPr>
            <p:cNvPr id="8" name="Image 7" descr="Une image contenant neige, extérieur, nature, skiant&#10;&#10;Description générée automatiquement">
              <a:extLst>
                <a:ext uri="{FF2B5EF4-FFF2-40B4-BE49-F238E27FC236}">
                  <a16:creationId xmlns:a16="http://schemas.microsoft.com/office/drawing/2014/main" id="{3E541CA5-9CEC-4A08-93CF-2206B2B71D30}"/>
                </a:ext>
              </a:extLst>
            </p:cNvPr>
            <p:cNvPicPr>
              <a:picLocks noChangeAspect="1"/>
            </p:cNvPicPr>
            <p:nvPr userDrawn="1"/>
          </p:nvPicPr>
          <p:blipFill rotWithShape="1">
            <a:blip r:embed="rId2"/>
            <a:srcRect l="36040" r="10114"/>
            <a:stretch/>
          </p:blipFill>
          <p:spPr>
            <a:xfrm>
              <a:off x="5626941" y="0"/>
              <a:ext cx="6565059" cy="6858000"/>
            </a:xfrm>
            <a:prstGeom prst="rect">
              <a:avLst/>
            </a:prstGeom>
          </p:spPr>
        </p:pic>
        <p:sp>
          <p:nvSpPr>
            <p:cNvPr id="9" name="Rectangle 8">
              <a:extLst>
                <a:ext uri="{FF2B5EF4-FFF2-40B4-BE49-F238E27FC236}">
                  <a16:creationId xmlns:a16="http://schemas.microsoft.com/office/drawing/2014/main" id="{31424C92-74EF-4490-8745-4AD266DF42D5}"/>
                </a:ext>
              </a:extLst>
            </p:cNvPr>
            <p:cNvSpPr/>
            <p:nvPr userDrawn="1"/>
          </p:nvSpPr>
          <p:spPr bwMode="auto">
            <a:xfrm>
              <a:off x="3488266" y="0"/>
              <a:ext cx="3865033" cy="6858000"/>
            </a:xfrm>
            <a:custGeom>
              <a:avLst/>
              <a:gdLst>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033" h="6858000">
                  <a:moveTo>
                    <a:pt x="0" y="0"/>
                  </a:moveTo>
                  <a:lnTo>
                    <a:pt x="3865033" y="0"/>
                  </a:lnTo>
                  <a:cubicBezTo>
                    <a:pt x="137583" y="5137150"/>
                    <a:pt x="3865033" y="4572000"/>
                    <a:pt x="3865033" y="6858000"/>
                  </a:cubicBezTo>
                  <a:lnTo>
                    <a:pt x="0" y="6858000"/>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Title 1">
            <a:extLst>
              <a:ext uri="{FF2B5EF4-FFF2-40B4-BE49-F238E27FC236}">
                <a16:creationId xmlns:a16="http://schemas.microsoft.com/office/drawing/2014/main" id="{CA8EC573-115D-42A7-9A71-C98DC4D28A38}"/>
              </a:ext>
            </a:extLst>
          </p:cNvPr>
          <p:cNvSpPr>
            <a:spLocks noGrp="1"/>
          </p:cNvSpPr>
          <p:nvPr>
            <p:ph type="title" hasCustomPrompt="1"/>
          </p:nvPr>
        </p:nvSpPr>
        <p:spPr>
          <a:xfrm>
            <a:off x="527424" y="2757632"/>
            <a:ext cx="5510213" cy="1631216"/>
          </a:xfrm>
          <a:noFill/>
        </p:spPr>
        <p:txBody>
          <a:bodyPr wrap="square" lIns="0" tIns="0" rIns="0" bIns="0" anchor="b" anchorCtr="0">
            <a:spAutoFit/>
          </a:bodyPr>
          <a:lstStyle>
            <a:lvl1pPr>
              <a:defRPr lang="en-US" sz="5300" b="1" kern="1200" cap="none" spc="-50" baseline="0">
                <a:ln w="3175">
                  <a:noFill/>
                </a:ln>
                <a:solidFill>
                  <a:srgbClr val="243A5E"/>
                </a:solidFill>
                <a:effectLst/>
                <a:latin typeface="+mj-lt"/>
                <a:ea typeface="+mn-ea"/>
                <a:cs typeface="Segoe UI" panose="020B0502040204020203" pitchFamily="34" charset="0"/>
              </a:defRPr>
            </a:lvl1pPr>
          </a:lstStyle>
          <a:p>
            <a:r>
              <a:rPr lang="en-US" dirty="0"/>
              <a:t>Event name or presentation title </a:t>
            </a:r>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bg>
      <p:bgRef idx="1001">
        <a:schemeClr val="bg1"/>
      </p:bgRef>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650C430-0741-48A5-BC18-6406D16E2073}"/>
              </a:ext>
            </a:extLst>
          </p:cNvPr>
          <p:cNvGrpSpPr/>
          <p:nvPr userDrawn="1"/>
        </p:nvGrpSpPr>
        <p:grpSpPr>
          <a:xfrm>
            <a:off x="3488266" y="0"/>
            <a:ext cx="8703734" cy="6858000"/>
            <a:chOff x="3488266" y="0"/>
            <a:chExt cx="8703734" cy="6858000"/>
          </a:xfrm>
        </p:grpSpPr>
        <p:pic>
          <p:nvPicPr>
            <p:cNvPr id="8" name="Image 7" descr="Une image contenant neige, extérieur, nature, skiant&#10;&#10;Description générée automatiquement">
              <a:extLst>
                <a:ext uri="{FF2B5EF4-FFF2-40B4-BE49-F238E27FC236}">
                  <a16:creationId xmlns:a16="http://schemas.microsoft.com/office/drawing/2014/main" id="{162BA42C-00EC-4C40-9F90-AE94F3795730}"/>
                </a:ext>
              </a:extLst>
            </p:cNvPr>
            <p:cNvPicPr>
              <a:picLocks noChangeAspect="1"/>
            </p:cNvPicPr>
            <p:nvPr userDrawn="1"/>
          </p:nvPicPr>
          <p:blipFill rotWithShape="1">
            <a:blip r:embed="rId2"/>
            <a:srcRect l="36040" r="10114"/>
            <a:stretch/>
          </p:blipFill>
          <p:spPr>
            <a:xfrm>
              <a:off x="5626941" y="0"/>
              <a:ext cx="6565059" cy="6858000"/>
            </a:xfrm>
            <a:prstGeom prst="rect">
              <a:avLst/>
            </a:prstGeom>
          </p:spPr>
        </p:pic>
        <p:sp>
          <p:nvSpPr>
            <p:cNvPr id="9" name="Rectangle 8">
              <a:extLst>
                <a:ext uri="{FF2B5EF4-FFF2-40B4-BE49-F238E27FC236}">
                  <a16:creationId xmlns:a16="http://schemas.microsoft.com/office/drawing/2014/main" id="{A38259D4-3F2C-487A-ADE9-B52DC4051123}"/>
                </a:ext>
              </a:extLst>
            </p:cNvPr>
            <p:cNvSpPr/>
            <p:nvPr userDrawn="1"/>
          </p:nvSpPr>
          <p:spPr bwMode="auto">
            <a:xfrm>
              <a:off x="3488266" y="0"/>
              <a:ext cx="3865033" cy="6858000"/>
            </a:xfrm>
            <a:custGeom>
              <a:avLst/>
              <a:gdLst>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033" h="6858000">
                  <a:moveTo>
                    <a:pt x="0" y="0"/>
                  </a:moveTo>
                  <a:lnTo>
                    <a:pt x="3865033" y="0"/>
                  </a:lnTo>
                  <a:cubicBezTo>
                    <a:pt x="137583" y="5137150"/>
                    <a:pt x="3865033" y="4572000"/>
                    <a:pt x="3865033" y="6858000"/>
                  </a:cubicBezTo>
                  <a:lnTo>
                    <a:pt x="0" y="6858000"/>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585216" y="617193"/>
            <a:ext cx="5510784" cy="747897"/>
          </a:xfrm>
          <a:noFill/>
        </p:spPr>
        <p:txBody>
          <a:bodyPr wrap="square" lIns="0" tIns="0" rIns="0" bIns="0" anchor="b" anchorCtr="0">
            <a:spAutoFit/>
          </a:bodyPr>
          <a:lstStyle>
            <a:lvl1pPr algn="l" defTabSz="932742" rtl="0" eaLnBrk="1" latinLnBrk="0" hangingPunct="1">
              <a:lnSpc>
                <a:spcPct val="90000"/>
              </a:lnSpc>
              <a:spcBef>
                <a:spcPct val="0"/>
              </a:spcBef>
              <a:buNone/>
              <a:defRPr lang="en-US" sz="5400" b="0" kern="1200" cap="none" spc="-50" baseline="0">
                <a:ln w="3175">
                  <a:noFill/>
                </a:ln>
                <a:solidFill>
                  <a:srgbClr val="243A5E"/>
                </a:solidFill>
                <a:effectLst/>
                <a:latin typeface="+mj-lt"/>
                <a:ea typeface="+mn-ea"/>
                <a:cs typeface="Segoe UI" panose="020B0502040204020203" pitchFamily="34" charset="0"/>
              </a:defRPr>
            </a:lvl1pPr>
          </a:lstStyle>
          <a:p>
            <a:r>
              <a:rPr lang="en-US" dirty="0"/>
              <a:t>Thank You</a:t>
            </a:r>
          </a:p>
        </p:txBody>
      </p:sp>
    </p:spTree>
    <p:extLst>
      <p:ext uri="{BB962C8B-B14F-4D97-AF65-F5344CB8AC3E}">
        <p14:creationId xmlns:p14="http://schemas.microsoft.com/office/powerpoint/2010/main" val="29179396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6597-288D-4782-9B94-2F76FCCDB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DC817D-77B8-40A3-BFF3-CC009EA7D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109FB-EDBA-46E0-BC76-D45447E32977}"/>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5" name="Footer Placeholder 4">
            <a:extLst>
              <a:ext uri="{FF2B5EF4-FFF2-40B4-BE49-F238E27FC236}">
                <a16:creationId xmlns:a16="http://schemas.microsoft.com/office/drawing/2014/main" id="{B03FD652-77E7-493D-8826-A1C3451C3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C7CB3-D3D0-425A-8150-B01783057A73}"/>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21022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86FD-F37A-4DF3-B620-ABA7D4ACFD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7F51F7-0628-4C64-BD08-F8FFE05B16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E6C5A-53C9-4647-82DC-D705BCBF5E5E}"/>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5" name="Footer Placeholder 4">
            <a:extLst>
              <a:ext uri="{FF2B5EF4-FFF2-40B4-BE49-F238E27FC236}">
                <a16:creationId xmlns:a16="http://schemas.microsoft.com/office/drawing/2014/main" id="{2941C674-4DC0-401B-BE88-ACC4230E4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A4DB7-A0A2-484D-B254-AA45813FA81F}"/>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1458897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AD61-B573-4E13-82FB-4457956A0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01528-40CA-4974-B6C9-6FDD9DD80B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4074AB-CB6E-4125-BAE7-1E6BD7BDBA6B}"/>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5" name="Footer Placeholder 4">
            <a:extLst>
              <a:ext uri="{FF2B5EF4-FFF2-40B4-BE49-F238E27FC236}">
                <a16:creationId xmlns:a16="http://schemas.microsoft.com/office/drawing/2014/main" id="{276CE230-FBFB-4156-A735-A8A0FE3BD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2D801-5714-4206-862B-B095DD854C79}"/>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1110064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81DC-C225-4444-B135-6C0A921F4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1FDF6-8F41-4EE9-9C77-3822AF536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6C4141-DA03-4E0E-A610-F5BBBB630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DCE620-883B-4468-AEEF-39B1E49B1B74}"/>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6" name="Footer Placeholder 5">
            <a:extLst>
              <a:ext uri="{FF2B5EF4-FFF2-40B4-BE49-F238E27FC236}">
                <a16:creationId xmlns:a16="http://schemas.microsoft.com/office/drawing/2014/main" id="{3440DCF8-B038-49E3-A6A4-DD9714A6A1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5FD3B-74BF-4C27-9661-53B1EE1817F4}"/>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2720927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D93B-8F68-4B93-A9F0-19A30C98C9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790086-AF54-4ACC-A7EB-EE9845F63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CB8B0-D857-415B-A107-EE942F8BAA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310935-F931-4D57-B2B3-6B4714AE4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77862-DA2D-416E-844C-D0100213A5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0D67A8-4483-4B92-94CB-E8766C8D6620}"/>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8" name="Footer Placeholder 7">
            <a:extLst>
              <a:ext uri="{FF2B5EF4-FFF2-40B4-BE49-F238E27FC236}">
                <a16:creationId xmlns:a16="http://schemas.microsoft.com/office/drawing/2014/main" id="{C02D9203-271E-4FBE-9A25-30114FB8F7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AEF3B1-CBE3-4C6E-8DFC-F545348CA0B3}"/>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2734935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6B7C-4581-408D-96B0-0A8911216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B1B7A4-D88E-48B3-BFA5-5645F775545C}"/>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4" name="Footer Placeholder 3">
            <a:extLst>
              <a:ext uri="{FF2B5EF4-FFF2-40B4-BE49-F238E27FC236}">
                <a16:creationId xmlns:a16="http://schemas.microsoft.com/office/drawing/2014/main" id="{2C4042A9-4034-44F9-866C-5D9F2F96D1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E6FCE4-EE58-440B-AF92-240A6D25FC00}"/>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1258630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35B69-EAB8-4015-874A-0709472526DA}"/>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3" name="Footer Placeholder 2">
            <a:extLst>
              <a:ext uri="{FF2B5EF4-FFF2-40B4-BE49-F238E27FC236}">
                <a16:creationId xmlns:a16="http://schemas.microsoft.com/office/drawing/2014/main" id="{356B9310-2568-45AD-BB06-5FFBDE87F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93AA68-B160-4629-891F-AC34DF631577}"/>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3225818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D8A6-3BF1-4711-BF7F-0E83A4CB6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2D49D-AAC2-48FE-8EB7-3A22F976CD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B2CB16-8814-42E0-9DF7-EB79B09F1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69242-51C0-4D07-BF04-728C36CBFFD3}"/>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6" name="Footer Placeholder 5">
            <a:extLst>
              <a:ext uri="{FF2B5EF4-FFF2-40B4-BE49-F238E27FC236}">
                <a16:creationId xmlns:a16="http://schemas.microsoft.com/office/drawing/2014/main" id="{14556B36-9100-4726-95CA-B7E5B1C2E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FE5F3-8EE3-4047-84A4-8FE1B7584E5B}"/>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333430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p:bg>
      <p:bgRef idx="1001">
        <a:schemeClr val="bg1"/>
      </p:bgRef>
    </p:bg>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4FD40D85-434C-4066-A846-FA08AC1B9FA9}"/>
              </a:ext>
            </a:extLst>
          </p:cNvPr>
          <p:cNvGrpSpPr/>
          <p:nvPr userDrawn="1"/>
        </p:nvGrpSpPr>
        <p:grpSpPr>
          <a:xfrm>
            <a:off x="3488266" y="0"/>
            <a:ext cx="8703734" cy="6858000"/>
            <a:chOff x="3488266" y="0"/>
            <a:chExt cx="8703734" cy="6858000"/>
          </a:xfrm>
        </p:grpSpPr>
        <p:pic>
          <p:nvPicPr>
            <p:cNvPr id="10" name="Image 9" descr="Une image contenant neige, extérieur, nature, skiant&#10;&#10;Description générée automatiquement">
              <a:extLst>
                <a:ext uri="{FF2B5EF4-FFF2-40B4-BE49-F238E27FC236}">
                  <a16:creationId xmlns:a16="http://schemas.microsoft.com/office/drawing/2014/main" id="{B76EE7FF-FAD9-4D69-A0FA-042D2B8E25F8}"/>
                </a:ext>
              </a:extLst>
            </p:cNvPr>
            <p:cNvPicPr>
              <a:picLocks noChangeAspect="1"/>
            </p:cNvPicPr>
            <p:nvPr userDrawn="1"/>
          </p:nvPicPr>
          <p:blipFill rotWithShape="1">
            <a:blip r:embed="rId2"/>
            <a:srcRect l="36040" r="10114"/>
            <a:stretch/>
          </p:blipFill>
          <p:spPr>
            <a:xfrm>
              <a:off x="5626941" y="0"/>
              <a:ext cx="6565059" cy="6858000"/>
            </a:xfrm>
            <a:prstGeom prst="rect">
              <a:avLst/>
            </a:prstGeom>
          </p:spPr>
        </p:pic>
        <p:sp>
          <p:nvSpPr>
            <p:cNvPr id="11" name="Rectangle 8">
              <a:extLst>
                <a:ext uri="{FF2B5EF4-FFF2-40B4-BE49-F238E27FC236}">
                  <a16:creationId xmlns:a16="http://schemas.microsoft.com/office/drawing/2014/main" id="{272760F6-2F5B-4366-8194-3AF4F225E78A}"/>
                </a:ext>
              </a:extLst>
            </p:cNvPr>
            <p:cNvSpPr/>
            <p:nvPr userDrawn="1"/>
          </p:nvSpPr>
          <p:spPr bwMode="auto">
            <a:xfrm>
              <a:off x="3488266" y="0"/>
              <a:ext cx="3865033" cy="6858000"/>
            </a:xfrm>
            <a:custGeom>
              <a:avLst/>
              <a:gdLst>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033" h="6858000">
                  <a:moveTo>
                    <a:pt x="0" y="0"/>
                  </a:moveTo>
                  <a:lnTo>
                    <a:pt x="3865033" y="0"/>
                  </a:lnTo>
                  <a:cubicBezTo>
                    <a:pt x="137583" y="5137150"/>
                    <a:pt x="3865033" y="4572000"/>
                    <a:pt x="3865033" y="6858000"/>
                  </a:cubicBezTo>
                  <a:lnTo>
                    <a:pt x="0" y="6858000"/>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lang="en-US" sz="3600" b="0" kern="1200" cap="none" spc="-50" baseline="0">
                <a:ln w="3175">
                  <a:noFill/>
                </a:ln>
                <a:solidFill>
                  <a:srgbClr val="243A5E"/>
                </a:soli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891E-8B70-40E6-A55A-CDA991ADF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C6DA71-6412-47B8-AE60-2889A0B40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65031-56BF-4C5F-A394-03CC72318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D91BC-BE55-4FCB-B4D9-23A2E93AC0E3}"/>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6" name="Footer Placeholder 5">
            <a:extLst>
              <a:ext uri="{FF2B5EF4-FFF2-40B4-BE49-F238E27FC236}">
                <a16:creationId xmlns:a16="http://schemas.microsoft.com/office/drawing/2014/main" id="{9C45F492-A7E2-4464-9189-0FD2C8885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F41E66-9391-4812-A574-2F000651ACB3}"/>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3409625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61F2-78B4-41C7-94EC-205C9258C1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055359-DEF4-4A7E-9908-3E5C09F256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15770-FE02-465E-9A49-88DDD135D66C}"/>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5" name="Footer Placeholder 4">
            <a:extLst>
              <a:ext uri="{FF2B5EF4-FFF2-40B4-BE49-F238E27FC236}">
                <a16:creationId xmlns:a16="http://schemas.microsoft.com/office/drawing/2014/main" id="{E14E9F87-FDD4-4BE4-A19D-33D79B4B9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050A8-4E49-414B-9E16-4B8818C53FA5}"/>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105083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EAE15-7C32-4CF0-B574-9898CAF76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4BF1A1-0F4A-4485-A97B-F2CC850ED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F3662-67E9-417F-831D-C96589B17C31}"/>
              </a:ext>
            </a:extLst>
          </p:cNvPr>
          <p:cNvSpPr>
            <a:spLocks noGrp="1"/>
          </p:cNvSpPr>
          <p:nvPr>
            <p:ph type="dt" sz="half" idx="10"/>
          </p:nvPr>
        </p:nvSpPr>
        <p:spPr/>
        <p:txBody>
          <a:bodyPr/>
          <a:lstStyle/>
          <a:p>
            <a:fld id="{14C3E0D9-00CD-4366-9EDD-8041D726AFE0}" type="datetimeFigureOut">
              <a:rPr lang="en-US" smtClean="0"/>
              <a:t>2/26/2020</a:t>
            </a:fld>
            <a:endParaRPr lang="en-US"/>
          </a:p>
        </p:txBody>
      </p:sp>
      <p:sp>
        <p:nvSpPr>
          <p:cNvPr id="5" name="Footer Placeholder 4">
            <a:extLst>
              <a:ext uri="{FF2B5EF4-FFF2-40B4-BE49-F238E27FC236}">
                <a16:creationId xmlns:a16="http://schemas.microsoft.com/office/drawing/2014/main" id="{838449EC-4440-4184-823D-F19A07E53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0456E-162C-4129-952C-068BE3363866}"/>
              </a:ext>
            </a:extLst>
          </p:cNvPr>
          <p:cNvSpPr>
            <a:spLocks noGrp="1"/>
          </p:cNvSpPr>
          <p:nvPr>
            <p:ph type="sldNum" sz="quarter" idx="12"/>
          </p:nvPr>
        </p:nvSpPr>
        <p:spPr/>
        <p:txBody>
          <a:bodyPr/>
          <a:lstStyle/>
          <a:p>
            <a:fld id="{006544DF-A64A-4254-B948-EB2B5EA80081}" type="slidenum">
              <a:rPr lang="en-US" smtClean="0"/>
              <a:t>‹N°›</a:t>
            </a:fld>
            <a:endParaRPr lang="en-US"/>
          </a:p>
        </p:txBody>
      </p:sp>
    </p:spTree>
    <p:extLst>
      <p:ext uri="{BB962C8B-B14F-4D97-AF65-F5344CB8AC3E}">
        <p14:creationId xmlns:p14="http://schemas.microsoft.com/office/powerpoint/2010/main" val="260403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650C430-0741-48A5-BC18-6406D16E2073}"/>
              </a:ext>
            </a:extLst>
          </p:cNvPr>
          <p:cNvGrpSpPr/>
          <p:nvPr userDrawn="1"/>
        </p:nvGrpSpPr>
        <p:grpSpPr>
          <a:xfrm>
            <a:off x="3488266" y="0"/>
            <a:ext cx="8703734" cy="6858000"/>
            <a:chOff x="3488266" y="0"/>
            <a:chExt cx="8703734" cy="6858000"/>
          </a:xfrm>
        </p:grpSpPr>
        <p:pic>
          <p:nvPicPr>
            <p:cNvPr id="8" name="Image 7" descr="Une image contenant neige, extérieur, nature, skiant&#10;&#10;Description générée automatiquement">
              <a:extLst>
                <a:ext uri="{FF2B5EF4-FFF2-40B4-BE49-F238E27FC236}">
                  <a16:creationId xmlns:a16="http://schemas.microsoft.com/office/drawing/2014/main" id="{162BA42C-00EC-4C40-9F90-AE94F3795730}"/>
                </a:ext>
              </a:extLst>
            </p:cNvPr>
            <p:cNvPicPr>
              <a:picLocks noChangeAspect="1"/>
            </p:cNvPicPr>
            <p:nvPr userDrawn="1"/>
          </p:nvPicPr>
          <p:blipFill rotWithShape="1">
            <a:blip r:embed="rId2"/>
            <a:srcRect l="36040" r="10114"/>
            <a:stretch/>
          </p:blipFill>
          <p:spPr>
            <a:xfrm>
              <a:off x="5626941" y="0"/>
              <a:ext cx="6565059" cy="6858000"/>
            </a:xfrm>
            <a:prstGeom prst="rect">
              <a:avLst/>
            </a:prstGeom>
          </p:spPr>
        </p:pic>
        <p:sp>
          <p:nvSpPr>
            <p:cNvPr id="9" name="Rectangle 8">
              <a:extLst>
                <a:ext uri="{FF2B5EF4-FFF2-40B4-BE49-F238E27FC236}">
                  <a16:creationId xmlns:a16="http://schemas.microsoft.com/office/drawing/2014/main" id="{A38259D4-3F2C-487A-ADE9-B52DC4051123}"/>
                </a:ext>
              </a:extLst>
            </p:cNvPr>
            <p:cNvSpPr/>
            <p:nvPr userDrawn="1"/>
          </p:nvSpPr>
          <p:spPr bwMode="auto">
            <a:xfrm>
              <a:off x="3488266" y="0"/>
              <a:ext cx="3865033" cy="6858000"/>
            </a:xfrm>
            <a:custGeom>
              <a:avLst/>
              <a:gdLst>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 name="connsiteX0" fmla="*/ 0 w 3865033"/>
                <a:gd name="connsiteY0" fmla="*/ 0 h 6858000"/>
                <a:gd name="connsiteX1" fmla="*/ 3865033 w 3865033"/>
                <a:gd name="connsiteY1" fmla="*/ 0 h 6858000"/>
                <a:gd name="connsiteX2" fmla="*/ 3865033 w 3865033"/>
                <a:gd name="connsiteY2" fmla="*/ 6858000 h 6858000"/>
                <a:gd name="connsiteX3" fmla="*/ 0 w 3865033"/>
                <a:gd name="connsiteY3" fmla="*/ 6858000 h 6858000"/>
                <a:gd name="connsiteX4" fmla="*/ 0 w 386503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033" h="6858000">
                  <a:moveTo>
                    <a:pt x="0" y="0"/>
                  </a:moveTo>
                  <a:lnTo>
                    <a:pt x="3865033" y="0"/>
                  </a:lnTo>
                  <a:cubicBezTo>
                    <a:pt x="137583" y="5137150"/>
                    <a:pt x="3865033" y="4572000"/>
                    <a:pt x="3865033" y="6858000"/>
                  </a:cubicBezTo>
                  <a:lnTo>
                    <a:pt x="0" y="6858000"/>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rgbClr val="243A5E"/>
                </a:solidFill>
                <a:effectLst/>
                <a:latin typeface="+mj-lt"/>
                <a:ea typeface="+mn-ea"/>
                <a:cs typeface="Segoe UI" panose="020B0502040204020203" pitchFamily="34" charset="0"/>
              </a:defRPr>
            </a:lvl1pPr>
          </a:lstStyle>
          <a:p>
            <a:r>
              <a:rPr lang="en-US" dirty="0"/>
              <a:t>Section title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75764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
        <p:nvSpPr>
          <p:cNvPr id="7" name="Text Placeholder 3">
            <a:extLst>
              <a:ext uri="{FF2B5EF4-FFF2-40B4-BE49-F238E27FC236}">
                <a16:creationId xmlns:a16="http://schemas.microsoft.com/office/drawing/2014/main" id="{DF8228FE-EB6F-4F2C-83EB-2B4C1F3F2C5A}"/>
              </a:ext>
            </a:extLst>
          </p:cNvPr>
          <p:cNvSpPr>
            <a:spLocks noGrp="1"/>
          </p:cNvSpPr>
          <p:nvPr>
            <p:ph type="body" sz="quarter" idx="10"/>
          </p:nvPr>
        </p:nvSpPr>
        <p:spPr>
          <a:xfrm>
            <a:off x="4214700" y="1930320"/>
            <a:ext cx="7647333"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
        <p:nvSpPr>
          <p:cNvPr id="7" name="Text Placeholder 3">
            <a:extLst>
              <a:ext uri="{FF2B5EF4-FFF2-40B4-BE49-F238E27FC236}">
                <a16:creationId xmlns:a16="http://schemas.microsoft.com/office/drawing/2014/main" id="{FE7209F9-0862-4F9E-A55E-4EAA386B67D9}"/>
              </a:ext>
            </a:extLst>
          </p:cNvPr>
          <p:cNvSpPr>
            <a:spLocks noGrp="1"/>
          </p:cNvSpPr>
          <p:nvPr>
            <p:ph type="body" sz="quarter" idx="10"/>
          </p:nvPr>
        </p:nvSpPr>
        <p:spPr>
          <a:xfrm>
            <a:off x="391089" y="1980654"/>
            <a:ext cx="7647333"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8982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3"/>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263640"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dirty="0"/>
              <a:t>#365PowerUpTampa</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833" r:id="rId2"/>
    <p:sldLayoutId id="2147484249" r:id="rId3"/>
    <p:sldLayoutId id="2147484710" r:id="rId4"/>
    <p:sldLayoutId id="2147484867" r:id="rId5"/>
    <p:sldLayoutId id="2147484840" r:id="rId6"/>
    <p:sldLayoutId id="2147484865" r:id="rId7"/>
    <p:sldLayoutId id="2147484864" r:id="rId8"/>
    <p:sldLayoutId id="2147484841" r:id="rId9"/>
    <p:sldLayoutId id="2147484842" r:id="rId10"/>
    <p:sldLayoutId id="2147484866" r:id="rId1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E506F7-C377-4B8D-BAB2-7F96ADB9AB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B9F3C9-4D75-443B-BE51-0E799BB51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DC2AC-B0FD-4389-94D1-B4234677A5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3E0D9-00CD-4366-9EDD-8041D726AFE0}" type="datetimeFigureOut">
              <a:rPr lang="en-US" smtClean="0"/>
              <a:t>2/26/2020</a:t>
            </a:fld>
            <a:endParaRPr lang="en-US"/>
          </a:p>
        </p:txBody>
      </p:sp>
      <p:sp>
        <p:nvSpPr>
          <p:cNvPr id="5" name="Footer Placeholder 4">
            <a:extLst>
              <a:ext uri="{FF2B5EF4-FFF2-40B4-BE49-F238E27FC236}">
                <a16:creationId xmlns:a16="http://schemas.microsoft.com/office/drawing/2014/main" id="{C1944299-6D6E-433A-9B7B-A806C4F7A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9E72BD-503B-4390-BC0C-9648F405A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544DF-A64A-4254-B948-EB2B5EA80081}" type="slidenum">
              <a:rPr lang="en-US" smtClean="0"/>
              <a:t>‹N°›</a:t>
            </a:fld>
            <a:endParaRPr lang="en-US"/>
          </a:p>
        </p:txBody>
      </p:sp>
    </p:spTree>
    <p:extLst>
      <p:ext uri="{BB962C8B-B14F-4D97-AF65-F5344CB8AC3E}">
        <p14:creationId xmlns:p14="http://schemas.microsoft.com/office/powerpoint/2010/main" val="3607472459"/>
      </p:ext>
    </p:extLst>
  </p:cSld>
  <p:clrMap bg1="lt1" tx1="dk1" bg2="lt2" tx2="dk2" accent1="accent1" accent2="accent2" accent3="accent3" accent4="accent4" accent5="accent5" accent6="accent6" hlink="hlink" folHlink="folHlink"/>
  <p:sldLayoutIdLst>
    <p:sldLayoutId id="2147484869" r:id="rId1"/>
    <p:sldLayoutId id="2147484870" r:id="rId2"/>
    <p:sldLayoutId id="2147484871" r:id="rId3"/>
    <p:sldLayoutId id="2147484872" r:id="rId4"/>
    <p:sldLayoutId id="2147484873" r:id="rId5"/>
    <p:sldLayoutId id="2147484874" r:id="rId6"/>
    <p:sldLayoutId id="2147484875" r:id="rId7"/>
    <p:sldLayoutId id="2147484876" r:id="rId8"/>
    <p:sldLayoutId id="2147484877" r:id="rId9"/>
    <p:sldLayoutId id="2147484878" r:id="rId10"/>
    <p:sldLayoutId id="21474848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8.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0.png"/><Relationship Id="rId5" Type="http://schemas.openxmlformats.org/officeDocument/2006/relationships/image" Target="../media/image20.png"/><Relationship Id="rId10" Type="http://schemas.openxmlformats.org/officeDocument/2006/relationships/image" Target="../media/image27.PNG"/><Relationship Id="rId4" Type="http://schemas.openxmlformats.org/officeDocument/2006/relationships/image" Target="../media/image29.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31.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2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hyperlink" Target="https://www.linkedin.com/in/raphael-pothin-642bb657/?locale=en_US" TargetMode="External"/><Relationship Id="rId13" Type="http://schemas.openxmlformats.org/officeDocument/2006/relationships/image" Target="../media/image18.png"/><Relationship Id="rId3" Type="http://schemas.openxmlformats.org/officeDocument/2006/relationships/image" Target="../media/image11.jpg"/><Relationship Id="rId7" Type="http://schemas.openxmlformats.org/officeDocument/2006/relationships/image" Target="../media/image15.png"/><Relationship Id="rId12" Type="http://schemas.openxmlformats.org/officeDocument/2006/relationships/hyperlink" Target="https://medium.com/rapha%C3%ABl-pothi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4.JP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hyperlink" Target="https://twitter.com/RaphaelPothin" TargetMode="External"/><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hyperlink" Target="mailto:raphael.pothin@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FCDD7-77DF-4C24-B83A-F453D35A3A19}"/>
              </a:ext>
            </a:extLst>
          </p:cNvPr>
          <p:cNvSpPr>
            <a:spLocks noGrp="1"/>
          </p:cNvSpPr>
          <p:nvPr>
            <p:ph type="title"/>
          </p:nvPr>
        </p:nvSpPr>
        <p:spPr>
          <a:xfrm>
            <a:off x="584200" y="1871783"/>
            <a:ext cx="5217789" cy="1661993"/>
          </a:xfrm>
        </p:spPr>
        <p:txBody>
          <a:bodyPr/>
          <a:lstStyle/>
          <a:p>
            <a:r>
              <a:rPr lang="en-US" dirty="0"/>
              <a:t>Replace Dynamics 365 Talent Onboard with the Power Platform</a:t>
            </a:r>
            <a:endParaRPr lang="fr-CA" dirty="0"/>
          </a:p>
        </p:txBody>
      </p:sp>
      <p:sp>
        <p:nvSpPr>
          <p:cNvPr id="3" name="Espace réservé du texte 2">
            <a:extLst>
              <a:ext uri="{FF2B5EF4-FFF2-40B4-BE49-F238E27FC236}">
                <a16:creationId xmlns:a16="http://schemas.microsoft.com/office/drawing/2014/main" id="{4A343536-E39F-4C11-9F9C-0EA3A17123C1}"/>
              </a:ext>
            </a:extLst>
          </p:cNvPr>
          <p:cNvSpPr>
            <a:spLocks noGrp="1"/>
          </p:cNvSpPr>
          <p:nvPr>
            <p:ph type="body" sz="quarter" idx="12"/>
          </p:nvPr>
        </p:nvSpPr>
        <p:spPr/>
        <p:txBody>
          <a:bodyPr/>
          <a:lstStyle/>
          <a:p>
            <a:r>
              <a:rPr lang="en-US" dirty="0"/>
              <a:t>Raphaël Pothin – 02/22/2020</a:t>
            </a:r>
            <a:endParaRPr lang="fr-CA" dirty="0"/>
          </a:p>
        </p:txBody>
      </p:sp>
    </p:spTree>
    <p:extLst>
      <p:ext uri="{BB962C8B-B14F-4D97-AF65-F5344CB8AC3E}">
        <p14:creationId xmlns:p14="http://schemas.microsoft.com/office/powerpoint/2010/main" val="407022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B815F8-E4E2-4F7C-8908-A8619D003CDA}"/>
              </a:ext>
            </a:extLst>
          </p:cNvPr>
          <p:cNvSpPr>
            <a:spLocks noGrp="1"/>
          </p:cNvSpPr>
          <p:nvPr>
            <p:ph type="title"/>
          </p:nvPr>
        </p:nvSpPr>
        <p:spPr>
          <a:xfrm>
            <a:off x="588263" y="457200"/>
            <a:ext cx="11018520" cy="553998"/>
          </a:xfrm>
        </p:spPr>
        <p:txBody>
          <a:bodyPr/>
          <a:lstStyle/>
          <a:p>
            <a:r>
              <a:rPr lang="en-US" dirty="0"/>
              <a:t>Onboarding configuration</a:t>
            </a:r>
            <a:endParaRPr lang="fr-CA" dirty="0"/>
          </a:p>
        </p:txBody>
      </p:sp>
      <p:grpSp>
        <p:nvGrpSpPr>
          <p:cNvPr id="3" name="Groupe 2">
            <a:extLst>
              <a:ext uri="{FF2B5EF4-FFF2-40B4-BE49-F238E27FC236}">
                <a16:creationId xmlns:a16="http://schemas.microsoft.com/office/drawing/2014/main" id="{817234DF-4BBC-4DBD-B6A4-945E21B3ABA3}"/>
              </a:ext>
            </a:extLst>
          </p:cNvPr>
          <p:cNvGrpSpPr/>
          <p:nvPr/>
        </p:nvGrpSpPr>
        <p:grpSpPr>
          <a:xfrm>
            <a:off x="1097085" y="1778913"/>
            <a:ext cx="2372060" cy="3300174"/>
            <a:chOff x="4823344" y="2209800"/>
            <a:chExt cx="2372060" cy="3300174"/>
          </a:xfrm>
        </p:grpSpPr>
        <p:pic>
          <p:nvPicPr>
            <p:cNvPr id="4" name="Image 3" descr="Une image contenant tasse, café, table, alimentation&#10;&#10;Description générée automatiquement">
              <a:extLst>
                <a:ext uri="{FF2B5EF4-FFF2-40B4-BE49-F238E27FC236}">
                  <a16:creationId xmlns:a16="http://schemas.microsoft.com/office/drawing/2014/main" id="{3D2F9BD9-8474-4F2E-BF00-AED785D2E5BE}"/>
                </a:ext>
              </a:extLst>
            </p:cNvPr>
            <p:cNvPicPr>
              <a:picLocks noChangeAspect="1"/>
            </p:cNvPicPr>
            <p:nvPr/>
          </p:nvPicPr>
          <p:blipFill rotWithShape="1">
            <a:blip r:embed="rId3"/>
            <a:srcRect r="7105"/>
            <a:stretch/>
          </p:blipFill>
          <p:spPr>
            <a:xfrm>
              <a:off x="4876800" y="2209800"/>
              <a:ext cx="2265146" cy="2438400"/>
            </a:xfrm>
            <a:prstGeom prst="rect">
              <a:avLst/>
            </a:prstGeom>
          </p:spPr>
        </p:pic>
        <p:sp>
          <p:nvSpPr>
            <p:cNvPr id="5" name="ZoneTexte 4">
              <a:extLst>
                <a:ext uri="{FF2B5EF4-FFF2-40B4-BE49-F238E27FC236}">
                  <a16:creationId xmlns:a16="http://schemas.microsoft.com/office/drawing/2014/main" id="{E670EA5C-8FCC-4162-89B3-FC98411BDA7E}"/>
                </a:ext>
              </a:extLst>
            </p:cNvPr>
            <p:cNvSpPr txBox="1"/>
            <p:nvPr/>
          </p:nvSpPr>
          <p:spPr>
            <a:xfrm>
              <a:off x="4823344" y="4648200"/>
              <a:ext cx="2372060" cy="861774"/>
            </a:xfrm>
            <a:prstGeom prst="rect">
              <a:avLst/>
            </a:prstGeom>
            <a:noFill/>
          </p:spPr>
          <p:txBody>
            <a:bodyPr wrap="none" lIns="0" tIns="0" rIns="0" bIns="0" rtlCol="0">
              <a:spAutoFit/>
            </a:bodyPr>
            <a:lstStyle/>
            <a:p>
              <a:pPr algn="ctr"/>
              <a:r>
                <a:rPr lang="en-CA" sz="3200" b="1" dirty="0">
                  <a:gradFill>
                    <a:gsLst>
                      <a:gs pos="2917">
                        <a:schemeClr val="tx1"/>
                      </a:gs>
                      <a:gs pos="30000">
                        <a:schemeClr val="tx1"/>
                      </a:gs>
                    </a:gsLst>
                    <a:lin ang="5400000" scaled="0"/>
                  </a:gradFill>
                </a:rPr>
                <a:t>Raphael</a:t>
              </a:r>
              <a:endParaRPr lang="en-CA" sz="3200" dirty="0">
                <a:gradFill>
                  <a:gsLst>
                    <a:gs pos="2917">
                      <a:schemeClr val="tx1"/>
                    </a:gs>
                    <a:gs pos="30000">
                      <a:schemeClr val="tx1"/>
                    </a:gs>
                  </a:gsLst>
                  <a:lin ang="5400000" scaled="0"/>
                </a:gradFill>
              </a:endParaRPr>
            </a:p>
            <a:p>
              <a:pPr algn="ctr"/>
              <a:r>
                <a:rPr lang="en-CA" sz="2400" i="1" dirty="0">
                  <a:gradFill>
                    <a:gsLst>
                      <a:gs pos="2917">
                        <a:schemeClr val="tx1"/>
                      </a:gs>
                      <a:gs pos="30000">
                        <a:schemeClr val="tx1"/>
                      </a:gs>
                    </a:gsLst>
                    <a:lin ang="5400000" scaled="0"/>
                  </a:gradFill>
                </a:rPr>
                <a:t>HR Team Member</a:t>
              </a:r>
              <a:endParaRPr lang="fr-CA" sz="2800" i="1" dirty="0" err="1">
                <a:gradFill>
                  <a:gsLst>
                    <a:gs pos="2917">
                      <a:schemeClr val="tx1"/>
                    </a:gs>
                    <a:gs pos="30000">
                      <a:schemeClr val="tx1"/>
                    </a:gs>
                  </a:gsLst>
                  <a:lin ang="5400000" scaled="0"/>
                </a:gradFill>
              </a:endParaRPr>
            </a:p>
          </p:txBody>
        </p:sp>
      </p:grpSp>
      <p:pic>
        <p:nvPicPr>
          <p:cNvPr id="6" name="Image 5" descr="Une image contenant signe, horloge, train&#10;&#10;Description générée automatiquement">
            <a:extLst>
              <a:ext uri="{FF2B5EF4-FFF2-40B4-BE49-F238E27FC236}">
                <a16:creationId xmlns:a16="http://schemas.microsoft.com/office/drawing/2014/main" id="{4EED0EFC-03F5-43DD-B9F3-FE0B75D00D2A}"/>
              </a:ext>
            </a:extLst>
          </p:cNvPr>
          <p:cNvPicPr>
            <a:picLocks noChangeAspect="1"/>
          </p:cNvPicPr>
          <p:nvPr/>
        </p:nvPicPr>
        <p:blipFill>
          <a:blip r:embed="rId4"/>
          <a:stretch>
            <a:fillRect/>
          </a:stretch>
        </p:blipFill>
        <p:spPr>
          <a:xfrm>
            <a:off x="4928131" y="1544162"/>
            <a:ext cx="1869237" cy="1869237"/>
          </a:xfrm>
          <a:prstGeom prst="rect">
            <a:avLst/>
          </a:prstGeom>
        </p:spPr>
      </p:pic>
      <p:sp>
        <p:nvSpPr>
          <p:cNvPr id="7" name="Flèche : droite 6">
            <a:extLst>
              <a:ext uri="{FF2B5EF4-FFF2-40B4-BE49-F238E27FC236}">
                <a16:creationId xmlns:a16="http://schemas.microsoft.com/office/drawing/2014/main" id="{B86D43DC-41E1-46B6-AF06-F8CBC090F44B}"/>
              </a:ext>
            </a:extLst>
          </p:cNvPr>
          <p:cNvSpPr/>
          <p:nvPr/>
        </p:nvSpPr>
        <p:spPr bwMode="auto">
          <a:xfrm>
            <a:off x="7147722" y="2201781"/>
            <a:ext cx="2069432" cy="553998"/>
          </a:xfrm>
          <a:prstGeom prst="rightArrow">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Image 8" descr="Une image contenant horloge, ordinateur&#10;&#10;Description générée automatiquement">
            <a:extLst>
              <a:ext uri="{FF2B5EF4-FFF2-40B4-BE49-F238E27FC236}">
                <a16:creationId xmlns:a16="http://schemas.microsoft.com/office/drawing/2014/main" id="{C4383053-C63E-4F77-B7F4-3D957D302480}"/>
              </a:ext>
            </a:extLst>
          </p:cNvPr>
          <p:cNvPicPr>
            <a:picLocks noChangeAspect="1"/>
          </p:cNvPicPr>
          <p:nvPr/>
        </p:nvPicPr>
        <p:blipFill>
          <a:blip r:embed="rId5"/>
          <a:stretch>
            <a:fillRect/>
          </a:stretch>
        </p:blipFill>
        <p:spPr>
          <a:xfrm>
            <a:off x="9567508" y="1544162"/>
            <a:ext cx="1869238" cy="1869238"/>
          </a:xfrm>
          <a:prstGeom prst="rect">
            <a:avLst/>
          </a:prstGeom>
        </p:spPr>
      </p:pic>
      <p:grpSp>
        <p:nvGrpSpPr>
          <p:cNvPr id="18" name="Groupe 17">
            <a:extLst>
              <a:ext uri="{FF2B5EF4-FFF2-40B4-BE49-F238E27FC236}">
                <a16:creationId xmlns:a16="http://schemas.microsoft.com/office/drawing/2014/main" id="{23E78836-EDEA-4127-B247-9739AB7734FF}"/>
              </a:ext>
            </a:extLst>
          </p:cNvPr>
          <p:cNvGrpSpPr/>
          <p:nvPr/>
        </p:nvGrpSpPr>
        <p:grpSpPr>
          <a:xfrm>
            <a:off x="5625772" y="4412542"/>
            <a:ext cx="5113332" cy="1424295"/>
            <a:chOff x="5625772" y="4412542"/>
            <a:chExt cx="5113332" cy="1424295"/>
          </a:xfrm>
        </p:grpSpPr>
        <p:grpSp>
          <p:nvGrpSpPr>
            <p:cNvPr id="10" name="Groupe 9">
              <a:extLst>
                <a:ext uri="{FF2B5EF4-FFF2-40B4-BE49-F238E27FC236}">
                  <a16:creationId xmlns:a16="http://schemas.microsoft.com/office/drawing/2014/main" id="{C165D590-F12D-4979-BABA-5744C99592B3}"/>
                </a:ext>
              </a:extLst>
            </p:cNvPr>
            <p:cNvGrpSpPr/>
            <p:nvPr/>
          </p:nvGrpSpPr>
          <p:grpSpPr>
            <a:xfrm>
              <a:off x="5625772" y="4412542"/>
              <a:ext cx="3013866" cy="1396793"/>
              <a:chOff x="5767697" y="4169343"/>
              <a:chExt cx="3013866" cy="1396793"/>
            </a:xfrm>
          </p:grpSpPr>
          <p:pic>
            <p:nvPicPr>
              <p:cNvPr id="11" name="Image 10">
                <a:extLst>
                  <a:ext uri="{FF2B5EF4-FFF2-40B4-BE49-F238E27FC236}">
                    <a16:creationId xmlns:a16="http://schemas.microsoft.com/office/drawing/2014/main" id="{291F92BB-EB2B-42EB-8DAA-5EAF30D73734}"/>
                  </a:ext>
                </a:extLst>
              </p:cNvPr>
              <p:cNvPicPr>
                <a:picLocks noChangeAspect="1"/>
              </p:cNvPicPr>
              <p:nvPr/>
            </p:nvPicPr>
            <p:blipFill rotWithShape="1">
              <a:blip r:embed="rId6"/>
              <a:srcRect l="18464" t="25419" r="18287" b="27319"/>
              <a:stretch/>
            </p:blipFill>
            <p:spPr>
              <a:xfrm>
                <a:off x="5767697" y="4169343"/>
                <a:ext cx="1869237" cy="1396793"/>
              </a:xfrm>
              <a:prstGeom prst="rect">
                <a:avLst/>
              </a:prstGeom>
            </p:spPr>
          </p:pic>
          <p:sp>
            <p:nvSpPr>
              <p:cNvPr id="13" name="Signe Plus 12">
                <a:extLst>
                  <a:ext uri="{FF2B5EF4-FFF2-40B4-BE49-F238E27FC236}">
                    <a16:creationId xmlns:a16="http://schemas.microsoft.com/office/drawing/2014/main" id="{9B795678-ED03-45B6-BF75-D4B9C05077E6}"/>
                  </a:ext>
                </a:extLst>
              </p:cNvPr>
              <p:cNvSpPr/>
              <p:nvPr/>
            </p:nvSpPr>
            <p:spPr bwMode="auto">
              <a:xfrm>
                <a:off x="7867163" y="4410539"/>
                <a:ext cx="914400" cy="914400"/>
              </a:xfrm>
              <a:prstGeom prst="mathPlus">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7" name="Image 16">
              <a:extLst>
                <a:ext uri="{FF2B5EF4-FFF2-40B4-BE49-F238E27FC236}">
                  <a16:creationId xmlns:a16="http://schemas.microsoft.com/office/drawing/2014/main" id="{409C41C9-4CB3-4183-9F97-12AA2358AD45}"/>
                </a:ext>
              </a:extLst>
            </p:cNvPr>
            <p:cNvPicPr>
              <a:picLocks noChangeAspect="1"/>
            </p:cNvPicPr>
            <p:nvPr/>
          </p:nvPicPr>
          <p:blipFill rotWithShape="1">
            <a:blip r:embed="rId7"/>
            <a:srcRect l="8984" t="49712" r="51421" b="10473"/>
            <a:stretch/>
          </p:blipFill>
          <p:spPr>
            <a:xfrm>
              <a:off x="8869867" y="4412542"/>
              <a:ext cx="1869237" cy="1424295"/>
            </a:xfrm>
            <a:prstGeom prst="rect">
              <a:avLst/>
            </a:prstGeom>
          </p:spPr>
        </p:pic>
      </p:grpSp>
      <p:sp>
        <p:nvSpPr>
          <p:cNvPr id="19" name="Rectangle 18">
            <a:extLst>
              <a:ext uri="{FF2B5EF4-FFF2-40B4-BE49-F238E27FC236}">
                <a16:creationId xmlns:a16="http://schemas.microsoft.com/office/drawing/2014/main" id="{7AA8D10E-CFA0-4A87-878E-613613207D94}"/>
              </a:ext>
            </a:extLst>
          </p:cNvPr>
          <p:cNvSpPr/>
          <p:nvPr/>
        </p:nvSpPr>
        <p:spPr>
          <a:xfrm>
            <a:off x="10051983" y="6506132"/>
            <a:ext cx="2066912" cy="276999"/>
          </a:xfrm>
          <a:prstGeom prst="rect">
            <a:avLst/>
          </a:prstGeom>
        </p:spPr>
        <p:txBody>
          <a:bodyPr wrap="none">
            <a:spAutoFit/>
          </a:bodyPr>
          <a:lstStyle/>
          <a:p>
            <a:r>
              <a:rPr lang="fr-CA" sz="1200" dirty="0"/>
              <a:t>http://www.icons-land.com/</a:t>
            </a:r>
          </a:p>
        </p:txBody>
      </p:sp>
    </p:spTree>
    <p:extLst>
      <p:ext uri="{BB962C8B-B14F-4D97-AF65-F5344CB8AC3E}">
        <p14:creationId xmlns:p14="http://schemas.microsoft.com/office/powerpoint/2010/main" val="4107895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A5340-64F0-48AD-AA5D-B1F9A515AD79}"/>
              </a:ext>
            </a:extLst>
          </p:cNvPr>
          <p:cNvSpPr>
            <a:spLocks noGrp="1"/>
          </p:cNvSpPr>
          <p:nvPr>
            <p:ph type="title"/>
          </p:nvPr>
        </p:nvSpPr>
        <p:spPr/>
        <p:txBody>
          <a:bodyPr/>
          <a:lstStyle/>
          <a:p>
            <a:r>
              <a:rPr lang="en-CA" dirty="0"/>
              <a:t>Our onboarding scenario</a:t>
            </a:r>
            <a:endParaRPr lang="fr-CA" dirty="0"/>
          </a:p>
        </p:txBody>
      </p:sp>
      <p:grpSp>
        <p:nvGrpSpPr>
          <p:cNvPr id="108" name="Groupe 107">
            <a:extLst>
              <a:ext uri="{FF2B5EF4-FFF2-40B4-BE49-F238E27FC236}">
                <a16:creationId xmlns:a16="http://schemas.microsoft.com/office/drawing/2014/main" id="{829B0A67-2F47-4E30-ACF4-A75F44138AFD}"/>
              </a:ext>
            </a:extLst>
          </p:cNvPr>
          <p:cNvGrpSpPr/>
          <p:nvPr/>
        </p:nvGrpSpPr>
        <p:grpSpPr>
          <a:xfrm>
            <a:off x="5597949" y="2361231"/>
            <a:ext cx="3041583" cy="2824936"/>
            <a:chOff x="5476775" y="4033064"/>
            <a:chExt cx="3041583" cy="2824936"/>
          </a:xfrm>
        </p:grpSpPr>
        <p:sp>
          <p:nvSpPr>
            <p:cNvPr id="98" name="Rectangle : coins arrondis 97">
              <a:extLst>
                <a:ext uri="{FF2B5EF4-FFF2-40B4-BE49-F238E27FC236}">
                  <a16:creationId xmlns:a16="http://schemas.microsoft.com/office/drawing/2014/main" id="{FCCC98D1-EB20-41E6-9D11-11F181C30029}"/>
                </a:ext>
              </a:extLst>
            </p:cNvPr>
            <p:cNvSpPr/>
            <p:nvPr/>
          </p:nvSpPr>
          <p:spPr bwMode="auto">
            <a:xfrm>
              <a:off x="5476775" y="4033064"/>
              <a:ext cx="3041583" cy="2824936"/>
            </a:xfrm>
            <a:prstGeom prst="round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e 96">
              <a:extLst>
                <a:ext uri="{FF2B5EF4-FFF2-40B4-BE49-F238E27FC236}">
                  <a16:creationId xmlns:a16="http://schemas.microsoft.com/office/drawing/2014/main" id="{4DDAA8AC-E32C-4D38-ADF6-1CCF3BCD20B7}"/>
                </a:ext>
              </a:extLst>
            </p:cNvPr>
            <p:cNvGrpSpPr/>
            <p:nvPr/>
          </p:nvGrpSpPr>
          <p:grpSpPr>
            <a:xfrm>
              <a:off x="5701996" y="4297055"/>
              <a:ext cx="2580410" cy="2336956"/>
              <a:chOff x="5701996" y="4297055"/>
              <a:chExt cx="2580410" cy="2336956"/>
            </a:xfrm>
          </p:grpSpPr>
          <p:sp>
            <p:nvSpPr>
              <p:cNvPr id="38" name="Ellipse 37">
                <a:extLst>
                  <a:ext uri="{FF2B5EF4-FFF2-40B4-BE49-F238E27FC236}">
                    <a16:creationId xmlns:a16="http://schemas.microsoft.com/office/drawing/2014/main" id="{0014EB0E-5855-4744-918B-DF8054B1DE95}"/>
                  </a:ext>
                </a:extLst>
              </p:cNvPr>
              <p:cNvSpPr/>
              <p:nvPr/>
            </p:nvSpPr>
            <p:spPr bwMode="auto">
              <a:xfrm>
                <a:off x="5701996" y="4297055"/>
                <a:ext cx="2580410" cy="1053900"/>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New employee information gathering</a:t>
                </a:r>
                <a:endParaRPr lang="fr-CA" sz="1400" dirty="0" err="1">
                  <a:solidFill>
                    <a:schemeClr val="tx1"/>
                  </a:solidFill>
                  <a:ea typeface="Segoe UI" pitchFamily="34" charset="0"/>
                  <a:cs typeface="Segoe UI" pitchFamily="34" charset="0"/>
                </a:endParaRPr>
              </a:p>
            </p:txBody>
          </p:sp>
          <p:sp>
            <p:nvSpPr>
              <p:cNvPr id="40" name="Ellipse 39">
                <a:extLst>
                  <a:ext uri="{FF2B5EF4-FFF2-40B4-BE49-F238E27FC236}">
                    <a16:creationId xmlns:a16="http://schemas.microsoft.com/office/drawing/2014/main" id="{A6459159-B88D-444E-9F25-22EF008E375B}"/>
                  </a:ext>
                </a:extLst>
              </p:cNvPr>
              <p:cNvSpPr/>
              <p:nvPr/>
            </p:nvSpPr>
            <p:spPr bwMode="auto">
              <a:xfrm>
                <a:off x="5916130" y="5685110"/>
                <a:ext cx="2152141" cy="948901"/>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Onboarding preparation</a:t>
                </a:r>
                <a:endParaRPr lang="fr-CA" sz="1400" dirty="0" err="1">
                  <a:solidFill>
                    <a:schemeClr val="tx1"/>
                  </a:solidFill>
                  <a:ea typeface="Segoe UI" pitchFamily="34" charset="0"/>
                  <a:cs typeface="Segoe UI" pitchFamily="34" charset="0"/>
                </a:endParaRPr>
              </a:p>
            </p:txBody>
          </p:sp>
        </p:grpSp>
      </p:grpSp>
      <p:sp>
        <p:nvSpPr>
          <p:cNvPr id="112" name="Ellipse 111">
            <a:extLst>
              <a:ext uri="{FF2B5EF4-FFF2-40B4-BE49-F238E27FC236}">
                <a16:creationId xmlns:a16="http://schemas.microsoft.com/office/drawing/2014/main" id="{F7F490F7-7524-4BB7-94A0-EB160B626796}"/>
              </a:ext>
            </a:extLst>
          </p:cNvPr>
          <p:cNvSpPr/>
          <p:nvPr/>
        </p:nvSpPr>
        <p:spPr bwMode="auto">
          <a:xfrm>
            <a:off x="9289377" y="337314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First day</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3" name="Connecteur droit avec flèche 112">
            <a:extLst>
              <a:ext uri="{FF2B5EF4-FFF2-40B4-BE49-F238E27FC236}">
                <a16:creationId xmlns:a16="http://schemas.microsoft.com/office/drawing/2014/main" id="{E09CC213-EF42-48D2-B786-EF2CD3B718A8}"/>
              </a:ext>
            </a:extLst>
          </p:cNvPr>
          <p:cNvCxnSpPr>
            <a:cxnSpLocks/>
            <a:stCxn id="98" idx="3"/>
            <a:endCxn id="112" idx="2"/>
          </p:cNvCxnSpPr>
          <p:nvPr/>
        </p:nvCxnSpPr>
        <p:spPr>
          <a:xfrm>
            <a:off x="8639532" y="3773699"/>
            <a:ext cx="649845" cy="2"/>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Ellipse 113">
            <a:extLst>
              <a:ext uri="{FF2B5EF4-FFF2-40B4-BE49-F238E27FC236}">
                <a16:creationId xmlns:a16="http://schemas.microsoft.com/office/drawing/2014/main" id="{EB87311B-A24F-4D15-A9F0-C340772A38EF}"/>
              </a:ext>
            </a:extLst>
          </p:cNvPr>
          <p:cNvSpPr/>
          <p:nvPr/>
        </p:nvSpPr>
        <p:spPr bwMode="auto">
          <a:xfrm>
            <a:off x="9497543" y="5446562"/>
            <a:ext cx="2260653"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Feedbacks on the onboarding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5" name="Connecteur : en arc 114">
            <a:extLst>
              <a:ext uri="{FF2B5EF4-FFF2-40B4-BE49-F238E27FC236}">
                <a16:creationId xmlns:a16="http://schemas.microsoft.com/office/drawing/2014/main" id="{9FD08CC7-D51E-4400-84E8-53F42012D341}"/>
              </a:ext>
            </a:extLst>
          </p:cNvPr>
          <p:cNvCxnSpPr>
            <a:cxnSpLocks/>
            <a:stCxn id="112" idx="4"/>
            <a:endCxn id="114" idx="0"/>
          </p:cNvCxnSpPr>
          <p:nvPr/>
        </p:nvCxnSpPr>
        <p:spPr>
          <a:xfrm rot="16200000" flipH="1">
            <a:off x="9735778" y="4554470"/>
            <a:ext cx="1272306" cy="511877"/>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24" name="Ellipse 123">
            <a:extLst>
              <a:ext uri="{FF2B5EF4-FFF2-40B4-BE49-F238E27FC236}">
                <a16:creationId xmlns:a16="http://schemas.microsoft.com/office/drawing/2014/main" id="{EEC4EF97-FE11-4A51-9DBE-63AD4F10FC6A}"/>
              </a:ext>
            </a:extLst>
          </p:cNvPr>
          <p:cNvSpPr/>
          <p:nvPr/>
        </p:nvSpPr>
        <p:spPr bwMode="auto">
          <a:xfrm>
            <a:off x="2173419" y="147661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Job Offer</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Ellipse 124">
            <a:extLst>
              <a:ext uri="{FF2B5EF4-FFF2-40B4-BE49-F238E27FC236}">
                <a16:creationId xmlns:a16="http://schemas.microsoft.com/office/drawing/2014/main" id="{E5C65A5C-37ED-4005-9B7C-F671E718259C}"/>
              </a:ext>
            </a:extLst>
          </p:cNvPr>
          <p:cNvSpPr/>
          <p:nvPr/>
        </p:nvSpPr>
        <p:spPr bwMode="auto">
          <a:xfrm>
            <a:off x="2587057" y="3299249"/>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configuration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6" name="Connecteur : en arc 125">
            <a:extLst>
              <a:ext uri="{FF2B5EF4-FFF2-40B4-BE49-F238E27FC236}">
                <a16:creationId xmlns:a16="http://schemas.microsoft.com/office/drawing/2014/main" id="{638AD34F-0308-409D-A4A7-23F76E0973A2}"/>
              </a:ext>
            </a:extLst>
          </p:cNvPr>
          <p:cNvCxnSpPr>
            <a:cxnSpLocks/>
            <a:stCxn id="124" idx="4"/>
            <a:endCxn id="125" idx="0"/>
          </p:cNvCxnSpPr>
          <p:nvPr/>
        </p:nvCxnSpPr>
        <p:spPr>
          <a:xfrm rot="16200000" flipH="1">
            <a:off x="2820820" y="2456940"/>
            <a:ext cx="1021523" cy="663093"/>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Connecteur droit avec flèche 126">
            <a:extLst>
              <a:ext uri="{FF2B5EF4-FFF2-40B4-BE49-F238E27FC236}">
                <a16:creationId xmlns:a16="http://schemas.microsoft.com/office/drawing/2014/main" id="{A05042EA-F832-436A-98BB-4DFC5639A963}"/>
              </a:ext>
            </a:extLst>
          </p:cNvPr>
          <p:cNvCxnSpPr>
            <a:cxnSpLocks/>
            <a:stCxn id="125" idx="6"/>
            <a:endCxn id="98" idx="1"/>
          </p:cNvCxnSpPr>
          <p:nvPr/>
        </p:nvCxnSpPr>
        <p:spPr>
          <a:xfrm flipV="1">
            <a:off x="4739198" y="3773699"/>
            <a:ext cx="858751" cy="1"/>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35" name="Ellipse 134">
            <a:extLst>
              <a:ext uri="{FF2B5EF4-FFF2-40B4-BE49-F238E27FC236}">
                <a16:creationId xmlns:a16="http://schemas.microsoft.com/office/drawing/2014/main" id="{40EB42B1-3DF8-4646-A726-844FA489AB69}"/>
              </a:ext>
            </a:extLst>
          </p:cNvPr>
          <p:cNvSpPr/>
          <p:nvPr/>
        </p:nvSpPr>
        <p:spPr bwMode="auto">
          <a:xfrm>
            <a:off x="57117" y="2879104"/>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Interviews</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7" name="Connecteur : en arc 136">
            <a:extLst>
              <a:ext uri="{FF2B5EF4-FFF2-40B4-BE49-F238E27FC236}">
                <a16:creationId xmlns:a16="http://schemas.microsoft.com/office/drawing/2014/main" id="{BC0913C4-E464-482D-B541-293114E42FC0}"/>
              </a:ext>
            </a:extLst>
          </p:cNvPr>
          <p:cNvCxnSpPr>
            <a:cxnSpLocks/>
            <a:stCxn id="135" idx="0"/>
            <a:endCxn id="124" idx="2"/>
          </p:cNvCxnSpPr>
          <p:nvPr/>
        </p:nvCxnSpPr>
        <p:spPr>
          <a:xfrm rot="5400000" flipH="1" flipV="1">
            <a:off x="1027610" y="1733295"/>
            <a:ext cx="1001933" cy="1289686"/>
          </a:xfrm>
          <a:prstGeom prst="curvedConnector2">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pic>
        <p:nvPicPr>
          <p:cNvPr id="156" name="Image 155" descr="Une image contenant chapeau&#10;&#10;Description générée automatiquement">
            <a:extLst>
              <a:ext uri="{FF2B5EF4-FFF2-40B4-BE49-F238E27FC236}">
                <a16:creationId xmlns:a16="http://schemas.microsoft.com/office/drawing/2014/main" id="{8FC04FCA-A69A-4A0F-93B0-09316655A0EE}"/>
              </a:ext>
            </a:extLst>
          </p:cNvPr>
          <p:cNvPicPr>
            <a:picLocks noChangeAspect="1"/>
          </p:cNvPicPr>
          <p:nvPr/>
        </p:nvPicPr>
        <p:blipFill rotWithShape="1">
          <a:blip r:embed="rId3"/>
          <a:srcRect r="7105"/>
          <a:stretch/>
        </p:blipFill>
        <p:spPr>
          <a:xfrm>
            <a:off x="3511912" y="1201626"/>
            <a:ext cx="629475" cy="677622"/>
          </a:xfrm>
          <a:prstGeom prst="rect">
            <a:avLst/>
          </a:prstGeom>
        </p:spPr>
      </p:pic>
      <p:pic>
        <p:nvPicPr>
          <p:cNvPr id="157" name="Image 156" descr="Une image contenant chapeau&#10;&#10;Description générée automatiquement">
            <a:extLst>
              <a:ext uri="{FF2B5EF4-FFF2-40B4-BE49-F238E27FC236}">
                <a16:creationId xmlns:a16="http://schemas.microsoft.com/office/drawing/2014/main" id="{86B0C99F-B264-4210-8C04-16A290B5E6A9}"/>
              </a:ext>
            </a:extLst>
          </p:cNvPr>
          <p:cNvPicPr>
            <a:picLocks noChangeAspect="1"/>
          </p:cNvPicPr>
          <p:nvPr/>
        </p:nvPicPr>
        <p:blipFill rotWithShape="1">
          <a:blip r:embed="rId3"/>
          <a:srcRect r="7105"/>
          <a:stretch/>
        </p:blipFill>
        <p:spPr>
          <a:xfrm>
            <a:off x="10627870" y="3096077"/>
            <a:ext cx="629475" cy="677622"/>
          </a:xfrm>
          <a:prstGeom prst="rect">
            <a:avLst/>
          </a:prstGeom>
        </p:spPr>
      </p:pic>
      <p:pic>
        <p:nvPicPr>
          <p:cNvPr id="159" name="Image 158" descr="Une image contenant chapeau&#10;&#10;Description générée automatiquement">
            <a:extLst>
              <a:ext uri="{FF2B5EF4-FFF2-40B4-BE49-F238E27FC236}">
                <a16:creationId xmlns:a16="http://schemas.microsoft.com/office/drawing/2014/main" id="{1C991A63-4158-4BF3-A30B-E9A847C65812}"/>
              </a:ext>
            </a:extLst>
          </p:cNvPr>
          <p:cNvPicPr>
            <a:picLocks noChangeAspect="1"/>
          </p:cNvPicPr>
          <p:nvPr/>
        </p:nvPicPr>
        <p:blipFill rotWithShape="1">
          <a:blip r:embed="rId3"/>
          <a:srcRect r="7105"/>
          <a:stretch/>
        </p:blipFill>
        <p:spPr>
          <a:xfrm>
            <a:off x="11443458" y="5154456"/>
            <a:ext cx="629475" cy="677622"/>
          </a:xfrm>
          <a:prstGeom prst="rect">
            <a:avLst/>
          </a:prstGeom>
        </p:spPr>
      </p:pic>
      <p:pic>
        <p:nvPicPr>
          <p:cNvPr id="160" name="Image 159" descr="Une image contenant tasse, café, table, alimentation&#10;&#10;Description générée automatiquement">
            <a:extLst>
              <a:ext uri="{FF2B5EF4-FFF2-40B4-BE49-F238E27FC236}">
                <a16:creationId xmlns:a16="http://schemas.microsoft.com/office/drawing/2014/main" id="{8C63DEB5-532E-442A-AD39-EBAFE6D16046}"/>
              </a:ext>
            </a:extLst>
          </p:cNvPr>
          <p:cNvPicPr>
            <a:picLocks noChangeAspect="1"/>
          </p:cNvPicPr>
          <p:nvPr/>
        </p:nvPicPr>
        <p:blipFill rotWithShape="1">
          <a:blip r:embed="rId4"/>
          <a:srcRect r="7105"/>
          <a:stretch/>
        </p:blipFill>
        <p:spPr>
          <a:xfrm>
            <a:off x="4425429" y="3098164"/>
            <a:ext cx="627537" cy="675535"/>
          </a:xfrm>
          <a:prstGeom prst="rect">
            <a:avLst/>
          </a:prstGeom>
        </p:spPr>
      </p:pic>
      <p:pic>
        <p:nvPicPr>
          <p:cNvPr id="161" name="Image 160" descr="Une image contenant tasse, café, table, alimentation&#10;&#10;Description générée automatiquement">
            <a:extLst>
              <a:ext uri="{FF2B5EF4-FFF2-40B4-BE49-F238E27FC236}">
                <a16:creationId xmlns:a16="http://schemas.microsoft.com/office/drawing/2014/main" id="{E4CCDD33-3A9A-42D4-8D93-521F0E16DB0B}"/>
              </a:ext>
            </a:extLst>
          </p:cNvPr>
          <p:cNvPicPr>
            <a:picLocks noChangeAspect="1"/>
          </p:cNvPicPr>
          <p:nvPr/>
        </p:nvPicPr>
        <p:blipFill rotWithShape="1">
          <a:blip r:embed="rId4"/>
          <a:srcRect r="7105"/>
          <a:stretch/>
        </p:blipFill>
        <p:spPr>
          <a:xfrm>
            <a:off x="5784889" y="4472640"/>
            <a:ext cx="627537" cy="675535"/>
          </a:xfrm>
          <a:prstGeom prst="rect">
            <a:avLst/>
          </a:prstGeom>
        </p:spPr>
      </p:pic>
      <p:pic>
        <p:nvPicPr>
          <p:cNvPr id="162" name="Image 161" descr="Une image contenant chapeau, lumière&#10;&#10;Description générée automatiquement">
            <a:extLst>
              <a:ext uri="{FF2B5EF4-FFF2-40B4-BE49-F238E27FC236}">
                <a16:creationId xmlns:a16="http://schemas.microsoft.com/office/drawing/2014/main" id="{D3A70AD8-97C4-410B-930D-D7116F5F662E}"/>
              </a:ext>
            </a:extLst>
          </p:cNvPr>
          <p:cNvPicPr>
            <a:picLocks noChangeAspect="1"/>
          </p:cNvPicPr>
          <p:nvPr/>
        </p:nvPicPr>
        <p:blipFill rotWithShape="1">
          <a:blip r:embed="rId5"/>
          <a:srcRect r="7105"/>
          <a:stretch/>
        </p:blipFill>
        <p:spPr>
          <a:xfrm>
            <a:off x="7876042" y="4472640"/>
            <a:ext cx="628033" cy="676069"/>
          </a:xfrm>
          <a:prstGeom prst="rect">
            <a:avLst/>
          </a:prstGeom>
        </p:spPr>
      </p:pic>
      <p:sp>
        <p:nvSpPr>
          <p:cNvPr id="163" name="Rectangle 162">
            <a:extLst>
              <a:ext uri="{FF2B5EF4-FFF2-40B4-BE49-F238E27FC236}">
                <a16:creationId xmlns:a16="http://schemas.microsoft.com/office/drawing/2014/main" id="{00FC6147-5467-4843-849F-BEF512880BF6}"/>
              </a:ext>
            </a:extLst>
          </p:cNvPr>
          <p:cNvSpPr/>
          <p:nvPr/>
        </p:nvSpPr>
        <p:spPr>
          <a:xfrm>
            <a:off x="10051983" y="6506132"/>
            <a:ext cx="2066912" cy="276999"/>
          </a:xfrm>
          <a:prstGeom prst="rect">
            <a:avLst/>
          </a:prstGeom>
        </p:spPr>
        <p:txBody>
          <a:bodyPr wrap="none">
            <a:spAutoFit/>
          </a:bodyPr>
          <a:lstStyle/>
          <a:p>
            <a:r>
              <a:rPr lang="fr-CA" sz="1200" dirty="0"/>
              <a:t>http://www.icons-land.com/</a:t>
            </a:r>
          </a:p>
        </p:txBody>
      </p:sp>
      <p:sp>
        <p:nvSpPr>
          <p:cNvPr id="27" name="Ellipse 26">
            <a:extLst>
              <a:ext uri="{FF2B5EF4-FFF2-40B4-BE49-F238E27FC236}">
                <a16:creationId xmlns:a16="http://schemas.microsoft.com/office/drawing/2014/main" id="{B927707F-705A-4704-AEBF-4880D8EDD951}"/>
              </a:ext>
            </a:extLst>
          </p:cNvPr>
          <p:cNvSpPr/>
          <p:nvPr/>
        </p:nvSpPr>
        <p:spPr bwMode="auto">
          <a:xfrm>
            <a:off x="1098264" y="5431522"/>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Talent Sourcing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Connecteur : en arc 27">
            <a:extLst>
              <a:ext uri="{FF2B5EF4-FFF2-40B4-BE49-F238E27FC236}">
                <a16:creationId xmlns:a16="http://schemas.microsoft.com/office/drawing/2014/main" id="{6E043F66-BE47-472A-A58D-1032892817DA}"/>
              </a:ext>
            </a:extLst>
          </p:cNvPr>
          <p:cNvCxnSpPr>
            <a:cxnSpLocks/>
            <a:stCxn id="27" idx="0"/>
            <a:endCxn id="135" idx="4"/>
          </p:cNvCxnSpPr>
          <p:nvPr/>
        </p:nvCxnSpPr>
        <p:spPr>
          <a:xfrm rot="16200000" flipV="1">
            <a:off x="528654" y="4035295"/>
            <a:ext cx="1751307" cy="1041147"/>
          </a:xfrm>
          <a:prstGeom prst="curvedConnector3">
            <a:avLst>
              <a:gd name="adj1" fmla="val 50000"/>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5979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90EA4-0728-4776-AD65-158D5F3CC499}"/>
              </a:ext>
            </a:extLst>
          </p:cNvPr>
          <p:cNvSpPr>
            <a:spLocks noGrp="1"/>
          </p:cNvSpPr>
          <p:nvPr>
            <p:ph type="title"/>
          </p:nvPr>
        </p:nvSpPr>
        <p:spPr/>
        <p:txBody>
          <a:bodyPr/>
          <a:lstStyle/>
          <a:p>
            <a:r>
              <a:rPr lang="en-US" dirty="0"/>
              <a:t>Before the first day</a:t>
            </a:r>
            <a:endParaRPr lang="fr-CA" dirty="0"/>
          </a:p>
        </p:txBody>
      </p:sp>
      <p:grpSp>
        <p:nvGrpSpPr>
          <p:cNvPr id="12" name="Groupe 11">
            <a:extLst>
              <a:ext uri="{FF2B5EF4-FFF2-40B4-BE49-F238E27FC236}">
                <a16:creationId xmlns:a16="http://schemas.microsoft.com/office/drawing/2014/main" id="{8A2242AB-54F9-4CDA-A08F-862D8F2E6284}"/>
              </a:ext>
            </a:extLst>
          </p:cNvPr>
          <p:cNvGrpSpPr/>
          <p:nvPr/>
        </p:nvGrpSpPr>
        <p:grpSpPr>
          <a:xfrm>
            <a:off x="879095" y="1459151"/>
            <a:ext cx="5817542" cy="2914927"/>
            <a:chOff x="689137" y="1281688"/>
            <a:chExt cx="5817542" cy="2914927"/>
          </a:xfrm>
        </p:grpSpPr>
        <p:sp>
          <p:nvSpPr>
            <p:cNvPr id="11" name="Rectangle : coins arrondis 10">
              <a:extLst>
                <a:ext uri="{FF2B5EF4-FFF2-40B4-BE49-F238E27FC236}">
                  <a16:creationId xmlns:a16="http://schemas.microsoft.com/office/drawing/2014/main" id="{8328DEA0-14E1-46B9-956D-6239B2C3EF9D}"/>
                </a:ext>
              </a:extLst>
            </p:cNvPr>
            <p:cNvSpPr/>
            <p:nvPr/>
          </p:nvSpPr>
          <p:spPr bwMode="auto">
            <a:xfrm>
              <a:off x="689137" y="1281688"/>
              <a:ext cx="5817542" cy="2914927"/>
            </a:xfrm>
            <a:prstGeom prst="round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Image 2" descr="Une image contenant signe, horloge, train&#10;&#10;Description générée automatiquement">
              <a:extLst>
                <a:ext uri="{FF2B5EF4-FFF2-40B4-BE49-F238E27FC236}">
                  <a16:creationId xmlns:a16="http://schemas.microsoft.com/office/drawing/2014/main" id="{F563E358-E96B-490F-85EE-82C06C22391D}"/>
                </a:ext>
              </a:extLst>
            </p:cNvPr>
            <p:cNvPicPr>
              <a:picLocks noChangeAspect="1"/>
            </p:cNvPicPr>
            <p:nvPr/>
          </p:nvPicPr>
          <p:blipFill>
            <a:blip r:embed="rId3"/>
            <a:stretch>
              <a:fillRect/>
            </a:stretch>
          </p:blipFill>
          <p:spPr>
            <a:xfrm>
              <a:off x="1618619" y="1804532"/>
              <a:ext cx="1869237" cy="1869237"/>
            </a:xfrm>
            <a:prstGeom prst="rect">
              <a:avLst/>
            </a:prstGeom>
          </p:spPr>
        </p:pic>
        <p:pic>
          <p:nvPicPr>
            <p:cNvPr id="5" name="Image 4" descr="Une image contenant dessin&#10;&#10;Description générée automatiquement">
              <a:extLst>
                <a:ext uri="{FF2B5EF4-FFF2-40B4-BE49-F238E27FC236}">
                  <a16:creationId xmlns:a16="http://schemas.microsoft.com/office/drawing/2014/main" id="{117E1410-1AF9-4557-94FB-9F3404FB6368}"/>
                </a:ext>
              </a:extLst>
            </p:cNvPr>
            <p:cNvPicPr>
              <a:picLocks noChangeAspect="1"/>
            </p:cNvPicPr>
            <p:nvPr/>
          </p:nvPicPr>
          <p:blipFill>
            <a:blip r:embed="rId4"/>
            <a:stretch>
              <a:fillRect/>
            </a:stretch>
          </p:blipFill>
          <p:spPr>
            <a:xfrm>
              <a:off x="3801872" y="1796409"/>
              <a:ext cx="1869237" cy="1869237"/>
            </a:xfrm>
            <a:prstGeom prst="rect">
              <a:avLst/>
            </a:prstGeom>
          </p:spPr>
        </p:pic>
        <p:pic>
          <p:nvPicPr>
            <p:cNvPr id="8" name="Image 7" descr="Une image contenant chapeau&#10;&#10;Description générée automatiquement">
              <a:extLst>
                <a:ext uri="{FF2B5EF4-FFF2-40B4-BE49-F238E27FC236}">
                  <a16:creationId xmlns:a16="http://schemas.microsoft.com/office/drawing/2014/main" id="{A9E335E3-32B9-4BE8-8465-A995BEF33766}"/>
                </a:ext>
              </a:extLst>
            </p:cNvPr>
            <p:cNvPicPr>
              <a:picLocks noChangeAspect="1"/>
            </p:cNvPicPr>
            <p:nvPr/>
          </p:nvPicPr>
          <p:blipFill rotWithShape="1">
            <a:blip r:embed="rId5"/>
            <a:srcRect r="7105"/>
            <a:stretch/>
          </p:blipFill>
          <p:spPr>
            <a:xfrm>
              <a:off x="832136" y="1457598"/>
              <a:ext cx="629475" cy="677622"/>
            </a:xfrm>
            <a:prstGeom prst="rect">
              <a:avLst/>
            </a:prstGeom>
          </p:spPr>
        </p:pic>
      </p:grpSp>
      <p:grpSp>
        <p:nvGrpSpPr>
          <p:cNvPr id="13" name="Groupe 12">
            <a:extLst>
              <a:ext uri="{FF2B5EF4-FFF2-40B4-BE49-F238E27FC236}">
                <a16:creationId xmlns:a16="http://schemas.microsoft.com/office/drawing/2014/main" id="{A9A46ECF-5D36-42CE-915D-F31E4039ED49}"/>
              </a:ext>
            </a:extLst>
          </p:cNvPr>
          <p:cNvGrpSpPr/>
          <p:nvPr/>
        </p:nvGrpSpPr>
        <p:grpSpPr>
          <a:xfrm>
            <a:off x="8201328" y="1804853"/>
            <a:ext cx="2497270" cy="2207273"/>
            <a:chOff x="8090119" y="1459151"/>
            <a:chExt cx="2497270" cy="2207273"/>
          </a:xfrm>
        </p:grpSpPr>
        <p:pic>
          <p:nvPicPr>
            <p:cNvPr id="6" name="Image 5" descr="Une image contenant horloge, ordinateur&#10;&#10;Description générée automatiquement">
              <a:extLst>
                <a:ext uri="{FF2B5EF4-FFF2-40B4-BE49-F238E27FC236}">
                  <a16:creationId xmlns:a16="http://schemas.microsoft.com/office/drawing/2014/main" id="{F90C4799-8571-410B-B00B-45693FBA912C}"/>
                </a:ext>
              </a:extLst>
            </p:cNvPr>
            <p:cNvPicPr>
              <a:picLocks noChangeAspect="1"/>
            </p:cNvPicPr>
            <p:nvPr/>
          </p:nvPicPr>
          <p:blipFill>
            <a:blip r:embed="rId6"/>
            <a:stretch>
              <a:fillRect/>
            </a:stretch>
          </p:blipFill>
          <p:spPr>
            <a:xfrm>
              <a:off x="8404135" y="1797186"/>
              <a:ext cx="1869238" cy="1869238"/>
            </a:xfrm>
            <a:prstGeom prst="rect">
              <a:avLst/>
            </a:prstGeom>
          </p:spPr>
        </p:pic>
        <p:pic>
          <p:nvPicPr>
            <p:cNvPr id="9" name="Image 8" descr="Une image contenant tasse, café, table, alimentation&#10;&#10;Description générée automatiquement">
              <a:extLst>
                <a:ext uri="{FF2B5EF4-FFF2-40B4-BE49-F238E27FC236}">
                  <a16:creationId xmlns:a16="http://schemas.microsoft.com/office/drawing/2014/main" id="{3D4E3D71-B4F3-4A1D-82B3-874C976B9B33}"/>
                </a:ext>
              </a:extLst>
            </p:cNvPr>
            <p:cNvPicPr>
              <a:picLocks noChangeAspect="1"/>
            </p:cNvPicPr>
            <p:nvPr/>
          </p:nvPicPr>
          <p:blipFill rotWithShape="1">
            <a:blip r:embed="rId7"/>
            <a:srcRect r="7105"/>
            <a:stretch/>
          </p:blipFill>
          <p:spPr>
            <a:xfrm>
              <a:off x="8090119" y="1459685"/>
              <a:ext cx="627537" cy="675535"/>
            </a:xfrm>
            <a:prstGeom prst="rect">
              <a:avLst/>
            </a:prstGeom>
          </p:spPr>
        </p:pic>
        <p:pic>
          <p:nvPicPr>
            <p:cNvPr id="10" name="Image 9" descr="Une image contenant chapeau, lumière&#10;&#10;Description générée automatiquement">
              <a:extLst>
                <a:ext uri="{FF2B5EF4-FFF2-40B4-BE49-F238E27FC236}">
                  <a16:creationId xmlns:a16="http://schemas.microsoft.com/office/drawing/2014/main" id="{C9ABE962-1B11-4A45-97DA-E336924CD023}"/>
                </a:ext>
              </a:extLst>
            </p:cNvPr>
            <p:cNvPicPr>
              <a:picLocks noChangeAspect="1"/>
            </p:cNvPicPr>
            <p:nvPr/>
          </p:nvPicPr>
          <p:blipFill rotWithShape="1">
            <a:blip r:embed="rId8"/>
            <a:srcRect r="7105"/>
            <a:stretch/>
          </p:blipFill>
          <p:spPr>
            <a:xfrm>
              <a:off x="9959356" y="1459151"/>
              <a:ext cx="628033" cy="676069"/>
            </a:xfrm>
            <a:prstGeom prst="rect">
              <a:avLst/>
            </a:prstGeom>
          </p:spPr>
        </p:pic>
      </p:grpSp>
      <p:grpSp>
        <p:nvGrpSpPr>
          <p:cNvPr id="22" name="Groupe 21">
            <a:extLst>
              <a:ext uri="{FF2B5EF4-FFF2-40B4-BE49-F238E27FC236}">
                <a16:creationId xmlns:a16="http://schemas.microsoft.com/office/drawing/2014/main" id="{EF8AB066-E80A-45AB-B79D-A305321A2A59}"/>
              </a:ext>
            </a:extLst>
          </p:cNvPr>
          <p:cNvGrpSpPr/>
          <p:nvPr/>
        </p:nvGrpSpPr>
        <p:grpSpPr>
          <a:xfrm>
            <a:off x="2237679" y="4896922"/>
            <a:ext cx="7878854" cy="1424295"/>
            <a:chOff x="2237679" y="4896922"/>
            <a:chExt cx="7878854" cy="1424295"/>
          </a:xfrm>
        </p:grpSpPr>
        <p:grpSp>
          <p:nvGrpSpPr>
            <p:cNvPr id="14" name="Groupe 13">
              <a:extLst>
                <a:ext uri="{FF2B5EF4-FFF2-40B4-BE49-F238E27FC236}">
                  <a16:creationId xmlns:a16="http://schemas.microsoft.com/office/drawing/2014/main" id="{EFF8831E-627E-4823-A4B5-085D27713666}"/>
                </a:ext>
              </a:extLst>
            </p:cNvPr>
            <p:cNvGrpSpPr/>
            <p:nvPr/>
          </p:nvGrpSpPr>
          <p:grpSpPr>
            <a:xfrm>
              <a:off x="2237679" y="4896922"/>
              <a:ext cx="7878854" cy="1424295"/>
              <a:chOff x="5625772" y="4412542"/>
              <a:chExt cx="7878854" cy="1424295"/>
            </a:xfrm>
          </p:grpSpPr>
          <p:grpSp>
            <p:nvGrpSpPr>
              <p:cNvPr id="15" name="Groupe 14">
                <a:extLst>
                  <a:ext uri="{FF2B5EF4-FFF2-40B4-BE49-F238E27FC236}">
                    <a16:creationId xmlns:a16="http://schemas.microsoft.com/office/drawing/2014/main" id="{6B1B4D4B-E78E-44D4-94E7-3F41569E2467}"/>
                  </a:ext>
                </a:extLst>
              </p:cNvPr>
              <p:cNvGrpSpPr/>
              <p:nvPr/>
            </p:nvGrpSpPr>
            <p:grpSpPr>
              <a:xfrm>
                <a:off x="5625772" y="4412542"/>
                <a:ext cx="3013866" cy="1396793"/>
                <a:chOff x="5767697" y="4169343"/>
                <a:chExt cx="3013866" cy="1396793"/>
              </a:xfrm>
            </p:grpSpPr>
            <p:pic>
              <p:nvPicPr>
                <p:cNvPr id="17" name="Image 16">
                  <a:extLst>
                    <a:ext uri="{FF2B5EF4-FFF2-40B4-BE49-F238E27FC236}">
                      <a16:creationId xmlns:a16="http://schemas.microsoft.com/office/drawing/2014/main" id="{39554BA6-8E46-4442-A058-3E287579072E}"/>
                    </a:ext>
                  </a:extLst>
                </p:cNvPr>
                <p:cNvPicPr>
                  <a:picLocks noChangeAspect="1"/>
                </p:cNvPicPr>
                <p:nvPr/>
              </p:nvPicPr>
              <p:blipFill rotWithShape="1">
                <a:blip r:embed="rId9"/>
                <a:srcRect l="18464" t="25419" r="18287" b="27319"/>
                <a:stretch/>
              </p:blipFill>
              <p:spPr>
                <a:xfrm>
                  <a:off x="5767697" y="4169343"/>
                  <a:ext cx="1869237" cy="1396793"/>
                </a:xfrm>
                <a:prstGeom prst="rect">
                  <a:avLst/>
                </a:prstGeom>
              </p:spPr>
            </p:pic>
            <p:sp>
              <p:nvSpPr>
                <p:cNvPr id="18" name="Signe Plus 17">
                  <a:extLst>
                    <a:ext uri="{FF2B5EF4-FFF2-40B4-BE49-F238E27FC236}">
                      <a16:creationId xmlns:a16="http://schemas.microsoft.com/office/drawing/2014/main" id="{B89EF297-1C5B-4281-A159-EEAC578EDF68}"/>
                    </a:ext>
                  </a:extLst>
                </p:cNvPr>
                <p:cNvSpPr/>
                <p:nvPr/>
              </p:nvSpPr>
              <p:spPr bwMode="auto">
                <a:xfrm>
                  <a:off x="7867163" y="4410539"/>
                  <a:ext cx="914400" cy="914400"/>
                </a:xfrm>
                <a:prstGeom prst="mathPlus">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6" name="Image 15">
                <a:extLst>
                  <a:ext uri="{FF2B5EF4-FFF2-40B4-BE49-F238E27FC236}">
                    <a16:creationId xmlns:a16="http://schemas.microsoft.com/office/drawing/2014/main" id="{7FE8780D-0439-49BF-982C-A3B8F5BF2272}"/>
                  </a:ext>
                </a:extLst>
              </p:cNvPr>
              <p:cNvPicPr>
                <a:picLocks noChangeAspect="1"/>
              </p:cNvPicPr>
              <p:nvPr/>
            </p:nvPicPr>
            <p:blipFill rotWithShape="1">
              <a:blip r:embed="rId10"/>
              <a:srcRect l="8984" t="49712" r="51421" b="10473"/>
              <a:stretch/>
            </p:blipFill>
            <p:spPr>
              <a:xfrm>
                <a:off x="11635389" y="4412542"/>
                <a:ext cx="1869237" cy="1424295"/>
              </a:xfrm>
              <a:prstGeom prst="rect">
                <a:avLst/>
              </a:prstGeom>
            </p:spPr>
          </p:pic>
        </p:grpSp>
        <p:sp>
          <p:nvSpPr>
            <p:cNvPr id="19" name="Signe Plus 18">
              <a:extLst>
                <a:ext uri="{FF2B5EF4-FFF2-40B4-BE49-F238E27FC236}">
                  <a16:creationId xmlns:a16="http://schemas.microsoft.com/office/drawing/2014/main" id="{57DD93B8-F184-4844-82FE-6A32D5269AA0}"/>
                </a:ext>
              </a:extLst>
            </p:cNvPr>
            <p:cNvSpPr/>
            <p:nvPr/>
          </p:nvSpPr>
          <p:spPr bwMode="auto">
            <a:xfrm>
              <a:off x="7102667" y="5138118"/>
              <a:ext cx="914400" cy="914400"/>
            </a:xfrm>
            <a:prstGeom prst="mathPlus">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1" name="Image 20" descr="Une image contenant extérieur, signe, dessin, vert&#10;&#10;Description générée automatiquement">
              <a:extLst>
                <a:ext uri="{FF2B5EF4-FFF2-40B4-BE49-F238E27FC236}">
                  <a16:creationId xmlns:a16="http://schemas.microsoft.com/office/drawing/2014/main" id="{76A77801-07F1-406A-8C98-8D1F17CDB010}"/>
                </a:ext>
              </a:extLst>
            </p:cNvPr>
            <p:cNvPicPr>
              <a:picLocks noChangeAspect="1"/>
            </p:cNvPicPr>
            <p:nvPr/>
          </p:nvPicPr>
          <p:blipFill>
            <a:blip r:embed="rId11"/>
            <a:stretch>
              <a:fillRect/>
            </a:stretch>
          </p:blipFill>
          <p:spPr>
            <a:xfrm>
              <a:off x="5481774" y="4902920"/>
              <a:ext cx="1390664" cy="1390664"/>
            </a:xfrm>
            <a:prstGeom prst="rect">
              <a:avLst/>
            </a:prstGeom>
          </p:spPr>
        </p:pic>
      </p:grpSp>
    </p:spTree>
    <p:extLst>
      <p:ext uri="{BB962C8B-B14F-4D97-AF65-F5344CB8AC3E}">
        <p14:creationId xmlns:p14="http://schemas.microsoft.com/office/powerpoint/2010/main" val="2813700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A5340-64F0-48AD-AA5D-B1F9A515AD79}"/>
              </a:ext>
            </a:extLst>
          </p:cNvPr>
          <p:cNvSpPr>
            <a:spLocks noGrp="1"/>
          </p:cNvSpPr>
          <p:nvPr>
            <p:ph type="title"/>
          </p:nvPr>
        </p:nvSpPr>
        <p:spPr/>
        <p:txBody>
          <a:bodyPr/>
          <a:lstStyle/>
          <a:p>
            <a:r>
              <a:rPr lang="en-CA" dirty="0"/>
              <a:t>Our onboarding scenario</a:t>
            </a:r>
            <a:endParaRPr lang="fr-CA" dirty="0"/>
          </a:p>
        </p:txBody>
      </p:sp>
      <p:grpSp>
        <p:nvGrpSpPr>
          <p:cNvPr id="108" name="Groupe 107">
            <a:extLst>
              <a:ext uri="{FF2B5EF4-FFF2-40B4-BE49-F238E27FC236}">
                <a16:creationId xmlns:a16="http://schemas.microsoft.com/office/drawing/2014/main" id="{829B0A67-2F47-4E30-ACF4-A75F44138AFD}"/>
              </a:ext>
            </a:extLst>
          </p:cNvPr>
          <p:cNvGrpSpPr/>
          <p:nvPr/>
        </p:nvGrpSpPr>
        <p:grpSpPr>
          <a:xfrm>
            <a:off x="5597949" y="2361231"/>
            <a:ext cx="3041583" cy="2824936"/>
            <a:chOff x="5476775" y="4033064"/>
            <a:chExt cx="3041583" cy="2824936"/>
          </a:xfrm>
        </p:grpSpPr>
        <p:sp>
          <p:nvSpPr>
            <p:cNvPr id="98" name="Rectangle : coins arrondis 97">
              <a:extLst>
                <a:ext uri="{FF2B5EF4-FFF2-40B4-BE49-F238E27FC236}">
                  <a16:creationId xmlns:a16="http://schemas.microsoft.com/office/drawing/2014/main" id="{FCCC98D1-EB20-41E6-9D11-11F181C30029}"/>
                </a:ext>
              </a:extLst>
            </p:cNvPr>
            <p:cNvSpPr/>
            <p:nvPr/>
          </p:nvSpPr>
          <p:spPr bwMode="auto">
            <a:xfrm>
              <a:off x="5476775" y="4033064"/>
              <a:ext cx="3041583" cy="2824936"/>
            </a:xfrm>
            <a:prstGeom prst="round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e 96">
              <a:extLst>
                <a:ext uri="{FF2B5EF4-FFF2-40B4-BE49-F238E27FC236}">
                  <a16:creationId xmlns:a16="http://schemas.microsoft.com/office/drawing/2014/main" id="{4DDAA8AC-E32C-4D38-ADF6-1CCF3BCD20B7}"/>
                </a:ext>
              </a:extLst>
            </p:cNvPr>
            <p:cNvGrpSpPr/>
            <p:nvPr/>
          </p:nvGrpSpPr>
          <p:grpSpPr>
            <a:xfrm>
              <a:off x="5701996" y="4297055"/>
              <a:ext cx="2580410" cy="2336956"/>
              <a:chOff x="5701996" y="4297055"/>
              <a:chExt cx="2580410" cy="2336956"/>
            </a:xfrm>
          </p:grpSpPr>
          <p:sp>
            <p:nvSpPr>
              <p:cNvPr id="38" name="Ellipse 37">
                <a:extLst>
                  <a:ext uri="{FF2B5EF4-FFF2-40B4-BE49-F238E27FC236}">
                    <a16:creationId xmlns:a16="http://schemas.microsoft.com/office/drawing/2014/main" id="{0014EB0E-5855-4744-918B-DF8054B1DE95}"/>
                  </a:ext>
                </a:extLst>
              </p:cNvPr>
              <p:cNvSpPr/>
              <p:nvPr/>
            </p:nvSpPr>
            <p:spPr bwMode="auto">
              <a:xfrm>
                <a:off x="5701996" y="4297055"/>
                <a:ext cx="2580410" cy="10539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New employee information gathering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Ellipse 39">
                <a:extLst>
                  <a:ext uri="{FF2B5EF4-FFF2-40B4-BE49-F238E27FC236}">
                    <a16:creationId xmlns:a16="http://schemas.microsoft.com/office/drawing/2014/main" id="{A6459159-B88D-444E-9F25-22EF008E375B}"/>
                  </a:ext>
                </a:extLst>
              </p:cNvPr>
              <p:cNvSpPr/>
              <p:nvPr/>
            </p:nvSpPr>
            <p:spPr bwMode="auto">
              <a:xfrm>
                <a:off x="5916130" y="5685110"/>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preparation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2" name="Ellipse 111">
            <a:extLst>
              <a:ext uri="{FF2B5EF4-FFF2-40B4-BE49-F238E27FC236}">
                <a16:creationId xmlns:a16="http://schemas.microsoft.com/office/drawing/2014/main" id="{F7F490F7-7524-4BB7-94A0-EB160B626796}"/>
              </a:ext>
            </a:extLst>
          </p:cNvPr>
          <p:cNvSpPr/>
          <p:nvPr/>
        </p:nvSpPr>
        <p:spPr bwMode="auto">
          <a:xfrm>
            <a:off x="9289377" y="3373145"/>
            <a:ext cx="1653231" cy="801111"/>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First day</a:t>
            </a:r>
            <a:endParaRPr lang="fr-CA" sz="1400" dirty="0" err="1">
              <a:solidFill>
                <a:schemeClr val="tx1"/>
              </a:solidFill>
              <a:ea typeface="Segoe UI" pitchFamily="34" charset="0"/>
              <a:cs typeface="Segoe UI" pitchFamily="34" charset="0"/>
            </a:endParaRPr>
          </a:p>
        </p:txBody>
      </p:sp>
      <p:cxnSp>
        <p:nvCxnSpPr>
          <p:cNvPr id="113" name="Connecteur droit avec flèche 112">
            <a:extLst>
              <a:ext uri="{FF2B5EF4-FFF2-40B4-BE49-F238E27FC236}">
                <a16:creationId xmlns:a16="http://schemas.microsoft.com/office/drawing/2014/main" id="{E09CC213-EF42-48D2-B786-EF2CD3B718A8}"/>
              </a:ext>
            </a:extLst>
          </p:cNvPr>
          <p:cNvCxnSpPr>
            <a:cxnSpLocks/>
            <a:stCxn id="98" idx="3"/>
            <a:endCxn id="112" idx="2"/>
          </p:cNvCxnSpPr>
          <p:nvPr/>
        </p:nvCxnSpPr>
        <p:spPr>
          <a:xfrm>
            <a:off x="8639532" y="3773699"/>
            <a:ext cx="649845" cy="2"/>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Ellipse 113">
            <a:extLst>
              <a:ext uri="{FF2B5EF4-FFF2-40B4-BE49-F238E27FC236}">
                <a16:creationId xmlns:a16="http://schemas.microsoft.com/office/drawing/2014/main" id="{EB87311B-A24F-4D15-A9F0-C340772A38EF}"/>
              </a:ext>
            </a:extLst>
          </p:cNvPr>
          <p:cNvSpPr/>
          <p:nvPr/>
        </p:nvSpPr>
        <p:spPr bwMode="auto">
          <a:xfrm>
            <a:off x="9497543" y="5446562"/>
            <a:ext cx="2260653"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Feedbacks on the onboarding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5" name="Connecteur : en arc 114">
            <a:extLst>
              <a:ext uri="{FF2B5EF4-FFF2-40B4-BE49-F238E27FC236}">
                <a16:creationId xmlns:a16="http://schemas.microsoft.com/office/drawing/2014/main" id="{9FD08CC7-D51E-4400-84E8-53F42012D341}"/>
              </a:ext>
            </a:extLst>
          </p:cNvPr>
          <p:cNvCxnSpPr>
            <a:cxnSpLocks/>
            <a:stCxn id="112" idx="4"/>
            <a:endCxn id="114" idx="0"/>
          </p:cNvCxnSpPr>
          <p:nvPr/>
        </p:nvCxnSpPr>
        <p:spPr>
          <a:xfrm rot="16200000" flipH="1">
            <a:off x="9735778" y="4554470"/>
            <a:ext cx="1272306" cy="511877"/>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24" name="Ellipse 123">
            <a:extLst>
              <a:ext uri="{FF2B5EF4-FFF2-40B4-BE49-F238E27FC236}">
                <a16:creationId xmlns:a16="http://schemas.microsoft.com/office/drawing/2014/main" id="{EEC4EF97-FE11-4A51-9DBE-63AD4F10FC6A}"/>
              </a:ext>
            </a:extLst>
          </p:cNvPr>
          <p:cNvSpPr/>
          <p:nvPr/>
        </p:nvSpPr>
        <p:spPr bwMode="auto">
          <a:xfrm>
            <a:off x="2173419" y="147661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Job Offer</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Ellipse 124">
            <a:extLst>
              <a:ext uri="{FF2B5EF4-FFF2-40B4-BE49-F238E27FC236}">
                <a16:creationId xmlns:a16="http://schemas.microsoft.com/office/drawing/2014/main" id="{E5C65A5C-37ED-4005-9B7C-F671E718259C}"/>
              </a:ext>
            </a:extLst>
          </p:cNvPr>
          <p:cNvSpPr/>
          <p:nvPr/>
        </p:nvSpPr>
        <p:spPr bwMode="auto">
          <a:xfrm>
            <a:off x="2587057" y="3299249"/>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configuration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6" name="Connecteur : en arc 125">
            <a:extLst>
              <a:ext uri="{FF2B5EF4-FFF2-40B4-BE49-F238E27FC236}">
                <a16:creationId xmlns:a16="http://schemas.microsoft.com/office/drawing/2014/main" id="{638AD34F-0308-409D-A4A7-23F76E0973A2}"/>
              </a:ext>
            </a:extLst>
          </p:cNvPr>
          <p:cNvCxnSpPr>
            <a:cxnSpLocks/>
            <a:stCxn id="124" idx="4"/>
            <a:endCxn id="125" idx="0"/>
          </p:cNvCxnSpPr>
          <p:nvPr/>
        </p:nvCxnSpPr>
        <p:spPr>
          <a:xfrm rot="16200000" flipH="1">
            <a:off x="2820820" y="2456940"/>
            <a:ext cx="1021523" cy="663093"/>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Connecteur droit avec flèche 126">
            <a:extLst>
              <a:ext uri="{FF2B5EF4-FFF2-40B4-BE49-F238E27FC236}">
                <a16:creationId xmlns:a16="http://schemas.microsoft.com/office/drawing/2014/main" id="{A05042EA-F832-436A-98BB-4DFC5639A963}"/>
              </a:ext>
            </a:extLst>
          </p:cNvPr>
          <p:cNvCxnSpPr>
            <a:cxnSpLocks/>
            <a:stCxn id="125" idx="6"/>
            <a:endCxn id="98" idx="1"/>
          </p:cNvCxnSpPr>
          <p:nvPr/>
        </p:nvCxnSpPr>
        <p:spPr>
          <a:xfrm flipV="1">
            <a:off x="4739198" y="3773699"/>
            <a:ext cx="858751" cy="1"/>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35" name="Ellipse 134">
            <a:extLst>
              <a:ext uri="{FF2B5EF4-FFF2-40B4-BE49-F238E27FC236}">
                <a16:creationId xmlns:a16="http://schemas.microsoft.com/office/drawing/2014/main" id="{40EB42B1-3DF8-4646-A726-844FA489AB69}"/>
              </a:ext>
            </a:extLst>
          </p:cNvPr>
          <p:cNvSpPr/>
          <p:nvPr/>
        </p:nvSpPr>
        <p:spPr bwMode="auto">
          <a:xfrm>
            <a:off x="57117" y="2879104"/>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Interviews</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7" name="Connecteur : en arc 136">
            <a:extLst>
              <a:ext uri="{FF2B5EF4-FFF2-40B4-BE49-F238E27FC236}">
                <a16:creationId xmlns:a16="http://schemas.microsoft.com/office/drawing/2014/main" id="{BC0913C4-E464-482D-B541-293114E42FC0}"/>
              </a:ext>
            </a:extLst>
          </p:cNvPr>
          <p:cNvCxnSpPr>
            <a:cxnSpLocks/>
            <a:stCxn id="135" idx="0"/>
            <a:endCxn id="124" idx="2"/>
          </p:cNvCxnSpPr>
          <p:nvPr/>
        </p:nvCxnSpPr>
        <p:spPr>
          <a:xfrm rot="5400000" flipH="1" flipV="1">
            <a:off x="1027610" y="1733295"/>
            <a:ext cx="1001933" cy="1289686"/>
          </a:xfrm>
          <a:prstGeom prst="curvedConnector2">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pic>
        <p:nvPicPr>
          <p:cNvPr id="156" name="Image 155" descr="Une image contenant chapeau&#10;&#10;Description générée automatiquement">
            <a:extLst>
              <a:ext uri="{FF2B5EF4-FFF2-40B4-BE49-F238E27FC236}">
                <a16:creationId xmlns:a16="http://schemas.microsoft.com/office/drawing/2014/main" id="{8FC04FCA-A69A-4A0F-93B0-09316655A0EE}"/>
              </a:ext>
            </a:extLst>
          </p:cNvPr>
          <p:cNvPicPr>
            <a:picLocks noChangeAspect="1"/>
          </p:cNvPicPr>
          <p:nvPr/>
        </p:nvPicPr>
        <p:blipFill rotWithShape="1">
          <a:blip r:embed="rId3"/>
          <a:srcRect r="7105"/>
          <a:stretch/>
        </p:blipFill>
        <p:spPr>
          <a:xfrm>
            <a:off x="3511912" y="1201626"/>
            <a:ext cx="629475" cy="677622"/>
          </a:xfrm>
          <a:prstGeom prst="rect">
            <a:avLst/>
          </a:prstGeom>
        </p:spPr>
      </p:pic>
      <p:pic>
        <p:nvPicPr>
          <p:cNvPr id="157" name="Image 156" descr="Une image contenant chapeau&#10;&#10;Description générée automatiquement">
            <a:extLst>
              <a:ext uri="{FF2B5EF4-FFF2-40B4-BE49-F238E27FC236}">
                <a16:creationId xmlns:a16="http://schemas.microsoft.com/office/drawing/2014/main" id="{86B0C99F-B264-4210-8C04-16A290B5E6A9}"/>
              </a:ext>
            </a:extLst>
          </p:cNvPr>
          <p:cNvPicPr>
            <a:picLocks noChangeAspect="1"/>
          </p:cNvPicPr>
          <p:nvPr/>
        </p:nvPicPr>
        <p:blipFill rotWithShape="1">
          <a:blip r:embed="rId3"/>
          <a:srcRect r="7105"/>
          <a:stretch/>
        </p:blipFill>
        <p:spPr>
          <a:xfrm>
            <a:off x="10627870" y="3096077"/>
            <a:ext cx="629475" cy="677622"/>
          </a:xfrm>
          <a:prstGeom prst="rect">
            <a:avLst/>
          </a:prstGeom>
        </p:spPr>
      </p:pic>
      <p:pic>
        <p:nvPicPr>
          <p:cNvPr id="159" name="Image 158" descr="Une image contenant chapeau&#10;&#10;Description générée automatiquement">
            <a:extLst>
              <a:ext uri="{FF2B5EF4-FFF2-40B4-BE49-F238E27FC236}">
                <a16:creationId xmlns:a16="http://schemas.microsoft.com/office/drawing/2014/main" id="{1C991A63-4158-4BF3-A30B-E9A847C65812}"/>
              </a:ext>
            </a:extLst>
          </p:cNvPr>
          <p:cNvPicPr>
            <a:picLocks noChangeAspect="1"/>
          </p:cNvPicPr>
          <p:nvPr/>
        </p:nvPicPr>
        <p:blipFill rotWithShape="1">
          <a:blip r:embed="rId3"/>
          <a:srcRect r="7105"/>
          <a:stretch/>
        </p:blipFill>
        <p:spPr>
          <a:xfrm>
            <a:off x="11443458" y="5154456"/>
            <a:ext cx="629475" cy="677622"/>
          </a:xfrm>
          <a:prstGeom prst="rect">
            <a:avLst/>
          </a:prstGeom>
        </p:spPr>
      </p:pic>
      <p:pic>
        <p:nvPicPr>
          <p:cNvPr id="160" name="Image 159" descr="Une image contenant tasse, café, table, alimentation&#10;&#10;Description générée automatiquement">
            <a:extLst>
              <a:ext uri="{FF2B5EF4-FFF2-40B4-BE49-F238E27FC236}">
                <a16:creationId xmlns:a16="http://schemas.microsoft.com/office/drawing/2014/main" id="{8C63DEB5-532E-442A-AD39-EBAFE6D16046}"/>
              </a:ext>
            </a:extLst>
          </p:cNvPr>
          <p:cNvPicPr>
            <a:picLocks noChangeAspect="1"/>
          </p:cNvPicPr>
          <p:nvPr/>
        </p:nvPicPr>
        <p:blipFill rotWithShape="1">
          <a:blip r:embed="rId4"/>
          <a:srcRect r="7105"/>
          <a:stretch/>
        </p:blipFill>
        <p:spPr>
          <a:xfrm>
            <a:off x="4425429" y="3098164"/>
            <a:ext cx="627537" cy="675535"/>
          </a:xfrm>
          <a:prstGeom prst="rect">
            <a:avLst/>
          </a:prstGeom>
        </p:spPr>
      </p:pic>
      <p:pic>
        <p:nvPicPr>
          <p:cNvPr id="161" name="Image 160" descr="Une image contenant tasse, café, table, alimentation&#10;&#10;Description générée automatiquement">
            <a:extLst>
              <a:ext uri="{FF2B5EF4-FFF2-40B4-BE49-F238E27FC236}">
                <a16:creationId xmlns:a16="http://schemas.microsoft.com/office/drawing/2014/main" id="{E4CCDD33-3A9A-42D4-8D93-521F0E16DB0B}"/>
              </a:ext>
            </a:extLst>
          </p:cNvPr>
          <p:cNvPicPr>
            <a:picLocks noChangeAspect="1"/>
          </p:cNvPicPr>
          <p:nvPr/>
        </p:nvPicPr>
        <p:blipFill rotWithShape="1">
          <a:blip r:embed="rId4"/>
          <a:srcRect r="7105"/>
          <a:stretch/>
        </p:blipFill>
        <p:spPr>
          <a:xfrm>
            <a:off x="5784889" y="4472640"/>
            <a:ext cx="627537" cy="675535"/>
          </a:xfrm>
          <a:prstGeom prst="rect">
            <a:avLst/>
          </a:prstGeom>
        </p:spPr>
      </p:pic>
      <p:pic>
        <p:nvPicPr>
          <p:cNvPr id="162" name="Image 161" descr="Une image contenant chapeau, lumière&#10;&#10;Description générée automatiquement">
            <a:extLst>
              <a:ext uri="{FF2B5EF4-FFF2-40B4-BE49-F238E27FC236}">
                <a16:creationId xmlns:a16="http://schemas.microsoft.com/office/drawing/2014/main" id="{D3A70AD8-97C4-410B-930D-D7116F5F662E}"/>
              </a:ext>
            </a:extLst>
          </p:cNvPr>
          <p:cNvPicPr>
            <a:picLocks noChangeAspect="1"/>
          </p:cNvPicPr>
          <p:nvPr/>
        </p:nvPicPr>
        <p:blipFill rotWithShape="1">
          <a:blip r:embed="rId5"/>
          <a:srcRect r="7105"/>
          <a:stretch/>
        </p:blipFill>
        <p:spPr>
          <a:xfrm>
            <a:off x="7876042" y="4472640"/>
            <a:ext cx="628033" cy="676069"/>
          </a:xfrm>
          <a:prstGeom prst="rect">
            <a:avLst/>
          </a:prstGeom>
        </p:spPr>
      </p:pic>
      <p:sp>
        <p:nvSpPr>
          <p:cNvPr id="163" name="Rectangle 162">
            <a:extLst>
              <a:ext uri="{FF2B5EF4-FFF2-40B4-BE49-F238E27FC236}">
                <a16:creationId xmlns:a16="http://schemas.microsoft.com/office/drawing/2014/main" id="{00FC6147-5467-4843-849F-BEF512880BF6}"/>
              </a:ext>
            </a:extLst>
          </p:cNvPr>
          <p:cNvSpPr/>
          <p:nvPr/>
        </p:nvSpPr>
        <p:spPr>
          <a:xfrm>
            <a:off x="10051983" y="6506132"/>
            <a:ext cx="2066912" cy="276999"/>
          </a:xfrm>
          <a:prstGeom prst="rect">
            <a:avLst/>
          </a:prstGeom>
        </p:spPr>
        <p:txBody>
          <a:bodyPr wrap="none">
            <a:spAutoFit/>
          </a:bodyPr>
          <a:lstStyle/>
          <a:p>
            <a:r>
              <a:rPr lang="fr-CA" sz="1200" dirty="0"/>
              <a:t>http://www.icons-land.com/</a:t>
            </a:r>
          </a:p>
        </p:txBody>
      </p:sp>
      <p:sp>
        <p:nvSpPr>
          <p:cNvPr id="27" name="Ellipse 26">
            <a:extLst>
              <a:ext uri="{FF2B5EF4-FFF2-40B4-BE49-F238E27FC236}">
                <a16:creationId xmlns:a16="http://schemas.microsoft.com/office/drawing/2014/main" id="{B25BAE07-EE0F-4282-8A3D-90C4334C10A9}"/>
              </a:ext>
            </a:extLst>
          </p:cNvPr>
          <p:cNvSpPr/>
          <p:nvPr/>
        </p:nvSpPr>
        <p:spPr bwMode="auto">
          <a:xfrm>
            <a:off x="1098264" y="5431522"/>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Talent Sourcing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Connecteur : en arc 27">
            <a:extLst>
              <a:ext uri="{FF2B5EF4-FFF2-40B4-BE49-F238E27FC236}">
                <a16:creationId xmlns:a16="http://schemas.microsoft.com/office/drawing/2014/main" id="{8C45D729-57D9-4612-8499-D751CE58C811}"/>
              </a:ext>
            </a:extLst>
          </p:cNvPr>
          <p:cNvCxnSpPr>
            <a:cxnSpLocks/>
            <a:stCxn id="27" idx="0"/>
            <a:endCxn id="135" idx="4"/>
          </p:cNvCxnSpPr>
          <p:nvPr/>
        </p:nvCxnSpPr>
        <p:spPr>
          <a:xfrm rot="16200000" flipV="1">
            <a:off x="528654" y="4035295"/>
            <a:ext cx="1751307" cy="1041147"/>
          </a:xfrm>
          <a:prstGeom prst="curvedConnector3">
            <a:avLst>
              <a:gd name="adj1" fmla="val 50000"/>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4202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05752-CF09-4A8D-AA5A-86EB6C520C94}"/>
              </a:ext>
            </a:extLst>
          </p:cNvPr>
          <p:cNvSpPr>
            <a:spLocks noGrp="1"/>
          </p:cNvSpPr>
          <p:nvPr>
            <p:ph type="title"/>
          </p:nvPr>
        </p:nvSpPr>
        <p:spPr/>
        <p:txBody>
          <a:bodyPr/>
          <a:lstStyle/>
          <a:p>
            <a:r>
              <a:rPr lang="en-US" dirty="0"/>
              <a:t>The first days at the company </a:t>
            </a:r>
            <a:endParaRPr lang="fr-CA" dirty="0"/>
          </a:p>
        </p:txBody>
      </p:sp>
      <p:grpSp>
        <p:nvGrpSpPr>
          <p:cNvPr id="6" name="Groupe 5">
            <a:extLst>
              <a:ext uri="{FF2B5EF4-FFF2-40B4-BE49-F238E27FC236}">
                <a16:creationId xmlns:a16="http://schemas.microsoft.com/office/drawing/2014/main" id="{421B06F6-847F-46CC-96B7-F53631D611A1}"/>
              </a:ext>
            </a:extLst>
          </p:cNvPr>
          <p:cNvGrpSpPr/>
          <p:nvPr/>
        </p:nvGrpSpPr>
        <p:grpSpPr>
          <a:xfrm>
            <a:off x="560494" y="1778913"/>
            <a:ext cx="3445239" cy="3300174"/>
            <a:chOff x="879414" y="2036546"/>
            <a:chExt cx="3445239" cy="3300174"/>
          </a:xfrm>
        </p:grpSpPr>
        <p:pic>
          <p:nvPicPr>
            <p:cNvPr id="7" name="Image 6" descr="Une image contenant chapeau&#10;&#10;Description générée automatiquement">
              <a:extLst>
                <a:ext uri="{FF2B5EF4-FFF2-40B4-BE49-F238E27FC236}">
                  <a16:creationId xmlns:a16="http://schemas.microsoft.com/office/drawing/2014/main" id="{FC714A14-481C-4886-8BF2-6D371A80F729}"/>
                </a:ext>
              </a:extLst>
            </p:cNvPr>
            <p:cNvPicPr>
              <a:picLocks noChangeAspect="1"/>
            </p:cNvPicPr>
            <p:nvPr/>
          </p:nvPicPr>
          <p:blipFill rotWithShape="1">
            <a:blip r:embed="rId3"/>
            <a:srcRect r="7105"/>
            <a:stretch/>
          </p:blipFill>
          <p:spPr>
            <a:xfrm>
              <a:off x="1469456" y="2036546"/>
              <a:ext cx="2265146" cy="2438400"/>
            </a:xfrm>
            <a:prstGeom prst="rect">
              <a:avLst/>
            </a:prstGeom>
          </p:spPr>
        </p:pic>
        <p:sp>
          <p:nvSpPr>
            <p:cNvPr id="8" name="ZoneTexte 7">
              <a:extLst>
                <a:ext uri="{FF2B5EF4-FFF2-40B4-BE49-F238E27FC236}">
                  <a16:creationId xmlns:a16="http://schemas.microsoft.com/office/drawing/2014/main" id="{A9EE00D4-DE7E-4FE2-94A8-35D58EC486DD}"/>
                </a:ext>
              </a:extLst>
            </p:cNvPr>
            <p:cNvSpPr txBox="1"/>
            <p:nvPr/>
          </p:nvSpPr>
          <p:spPr>
            <a:xfrm>
              <a:off x="879414" y="4474946"/>
              <a:ext cx="3445239" cy="861774"/>
            </a:xfrm>
            <a:prstGeom prst="rect">
              <a:avLst/>
            </a:prstGeom>
            <a:noFill/>
          </p:spPr>
          <p:txBody>
            <a:bodyPr wrap="none" lIns="0" tIns="0" rIns="0" bIns="0" rtlCol="0">
              <a:spAutoFit/>
            </a:bodyPr>
            <a:lstStyle/>
            <a:p>
              <a:pPr algn="ctr"/>
              <a:r>
                <a:rPr lang="en-CA" sz="3200" b="1" dirty="0">
                  <a:gradFill>
                    <a:gsLst>
                      <a:gs pos="2917">
                        <a:schemeClr val="tx1"/>
                      </a:gs>
                      <a:gs pos="30000">
                        <a:schemeClr val="tx1"/>
                      </a:gs>
                    </a:gsLst>
                    <a:lin ang="5400000" scaled="0"/>
                  </a:gradFill>
                </a:rPr>
                <a:t>Rose</a:t>
              </a:r>
              <a:endParaRPr lang="en-CA" sz="3200" dirty="0">
                <a:gradFill>
                  <a:gsLst>
                    <a:gs pos="2917">
                      <a:schemeClr val="tx1"/>
                    </a:gs>
                    <a:gs pos="30000">
                      <a:schemeClr val="tx1"/>
                    </a:gs>
                  </a:gsLst>
                  <a:lin ang="5400000" scaled="0"/>
                </a:gradFill>
              </a:endParaRPr>
            </a:p>
            <a:p>
              <a:pPr algn="ctr"/>
              <a:r>
                <a:rPr lang="en-CA" sz="2400" i="1" dirty="0">
                  <a:gradFill>
                    <a:gsLst>
                      <a:gs pos="2917">
                        <a:schemeClr val="tx1"/>
                      </a:gs>
                      <a:gs pos="30000">
                        <a:schemeClr val="tx1"/>
                      </a:gs>
                    </a:gsLst>
                    <a:lin ang="5400000" scaled="0"/>
                  </a:gradFill>
                </a:rPr>
                <a:t>New Employee - Test Pilot</a:t>
              </a:r>
              <a:endParaRPr lang="fr-CA" sz="2800" i="1" dirty="0" err="1">
                <a:gradFill>
                  <a:gsLst>
                    <a:gs pos="2917">
                      <a:schemeClr val="tx1"/>
                    </a:gs>
                    <a:gs pos="30000">
                      <a:schemeClr val="tx1"/>
                    </a:gs>
                  </a:gsLst>
                  <a:lin ang="5400000" scaled="0"/>
                </a:gradFill>
              </a:endParaRPr>
            </a:p>
          </p:txBody>
        </p:sp>
      </p:grpSp>
      <p:pic>
        <p:nvPicPr>
          <p:cNvPr id="9" name="Image 8" descr="Une image contenant signe, horloge, train&#10;&#10;Description générée automatiquement">
            <a:extLst>
              <a:ext uri="{FF2B5EF4-FFF2-40B4-BE49-F238E27FC236}">
                <a16:creationId xmlns:a16="http://schemas.microsoft.com/office/drawing/2014/main" id="{14637C1F-8645-4D41-A48F-0DF0DE3C95E5}"/>
              </a:ext>
            </a:extLst>
          </p:cNvPr>
          <p:cNvPicPr>
            <a:picLocks noChangeAspect="1"/>
          </p:cNvPicPr>
          <p:nvPr/>
        </p:nvPicPr>
        <p:blipFill>
          <a:blip r:embed="rId4"/>
          <a:stretch>
            <a:fillRect/>
          </a:stretch>
        </p:blipFill>
        <p:spPr>
          <a:xfrm>
            <a:off x="4928131" y="1544162"/>
            <a:ext cx="1869237" cy="1869237"/>
          </a:xfrm>
          <a:prstGeom prst="rect">
            <a:avLst/>
          </a:prstGeom>
        </p:spPr>
      </p:pic>
      <p:pic>
        <p:nvPicPr>
          <p:cNvPr id="12" name="Image 11">
            <a:extLst>
              <a:ext uri="{FF2B5EF4-FFF2-40B4-BE49-F238E27FC236}">
                <a16:creationId xmlns:a16="http://schemas.microsoft.com/office/drawing/2014/main" id="{43BB42A8-8055-446C-87B6-6FF3D7C57DC6}"/>
              </a:ext>
            </a:extLst>
          </p:cNvPr>
          <p:cNvPicPr>
            <a:picLocks noChangeAspect="1"/>
          </p:cNvPicPr>
          <p:nvPr/>
        </p:nvPicPr>
        <p:blipFill rotWithShape="1">
          <a:blip r:embed="rId5"/>
          <a:srcRect l="17977" t="8547" r="17730" b="4953"/>
          <a:stretch/>
        </p:blipFill>
        <p:spPr>
          <a:xfrm>
            <a:off x="8576733" y="1424680"/>
            <a:ext cx="2080215" cy="2108200"/>
          </a:xfrm>
          <a:prstGeom prst="rect">
            <a:avLst/>
          </a:prstGeom>
        </p:spPr>
      </p:pic>
      <p:grpSp>
        <p:nvGrpSpPr>
          <p:cNvPr id="18" name="Groupe 17">
            <a:extLst>
              <a:ext uri="{FF2B5EF4-FFF2-40B4-BE49-F238E27FC236}">
                <a16:creationId xmlns:a16="http://schemas.microsoft.com/office/drawing/2014/main" id="{D732DB2F-5F4A-4935-9223-44A2E6D00C70}"/>
              </a:ext>
            </a:extLst>
          </p:cNvPr>
          <p:cNvGrpSpPr/>
          <p:nvPr/>
        </p:nvGrpSpPr>
        <p:grpSpPr>
          <a:xfrm>
            <a:off x="5130384" y="4217313"/>
            <a:ext cx="5113331" cy="1396793"/>
            <a:chOff x="5192952" y="4217313"/>
            <a:chExt cx="5113331" cy="1396793"/>
          </a:xfrm>
        </p:grpSpPr>
        <p:grpSp>
          <p:nvGrpSpPr>
            <p:cNvPr id="15" name="Groupe 14">
              <a:extLst>
                <a:ext uri="{FF2B5EF4-FFF2-40B4-BE49-F238E27FC236}">
                  <a16:creationId xmlns:a16="http://schemas.microsoft.com/office/drawing/2014/main" id="{8DAE026B-434F-4534-BDE6-236B4419B9B6}"/>
                </a:ext>
              </a:extLst>
            </p:cNvPr>
            <p:cNvGrpSpPr/>
            <p:nvPr/>
          </p:nvGrpSpPr>
          <p:grpSpPr>
            <a:xfrm>
              <a:off x="5192952" y="4217313"/>
              <a:ext cx="3013866" cy="1396793"/>
              <a:chOff x="5192952" y="4217313"/>
              <a:chExt cx="3013866" cy="1396793"/>
            </a:xfrm>
          </p:grpSpPr>
          <p:pic>
            <p:nvPicPr>
              <p:cNvPr id="13" name="Image 12">
                <a:extLst>
                  <a:ext uri="{FF2B5EF4-FFF2-40B4-BE49-F238E27FC236}">
                    <a16:creationId xmlns:a16="http://schemas.microsoft.com/office/drawing/2014/main" id="{9563A9EE-839B-4B83-9A37-4AE65CC83E4A}"/>
                  </a:ext>
                </a:extLst>
              </p:cNvPr>
              <p:cNvPicPr>
                <a:picLocks noChangeAspect="1"/>
              </p:cNvPicPr>
              <p:nvPr/>
            </p:nvPicPr>
            <p:blipFill rotWithShape="1">
              <a:blip r:embed="rId6"/>
              <a:srcRect l="18464" t="25419" r="18287" b="27319"/>
              <a:stretch/>
            </p:blipFill>
            <p:spPr>
              <a:xfrm>
                <a:off x="5192952" y="4217313"/>
                <a:ext cx="1869237" cy="1396793"/>
              </a:xfrm>
              <a:prstGeom prst="rect">
                <a:avLst/>
              </a:prstGeom>
            </p:spPr>
          </p:pic>
          <p:sp>
            <p:nvSpPr>
              <p:cNvPr id="14" name="Signe Plus 13">
                <a:extLst>
                  <a:ext uri="{FF2B5EF4-FFF2-40B4-BE49-F238E27FC236}">
                    <a16:creationId xmlns:a16="http://schemas.microsoft.com/office/drawing/2014/main" id="{1D6AE394-FB57-46B2-80F4-96EEE0226913}"/>
                  </a:ext>
                </a:extLst>
              </p:cNvPr>
              <p:cNvSpPr/>
              <p:nvPr/>
            </p:nvSpPr>
            <p:spPr bwMode="auto">
              <a:xfrm>
                <a:off x="7292418" y="4458509"/>
                <a:ext cx="914400" cy="914400"/>
              </a:xfrm>
              <a:prstGeom prst="mathPlus">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7" name="Image 16" descr="Une image contenant raquette, boule, court, joueur&#10;&#10;Description générée automatiquement">
              <a:extLst>
                <a:ext uri="{FF2B5EF4-FFF2-40B4-BE49-F238E27FC236}">
                  <a16:creationId xmlns:a16="http://schemas.microsoft.com/office/drawing/2014/main" id="{66796D2B-B5D2-4FA5-802A-E53C6FDC30B2}"/>
                </a:ext>
              </a:extLst>
            </p:cNvPr>
            <p:cNvPicPr>
              <a:picLocks noChangeAspect="1"/>
            </p:cNvPicPr>
            <p:nvPr/>
          </p:nvPicPr>
          <p:blipFill rotWithShape="1">
            <a:blip r:embed="rId7"/>
            <a:srcRect l="30000" t="27333" r="29777" b="43778"/>
            <a:stretch/>
          </p:blipFill>
          <p:spPr>
            <a:xfrm>
              <a:off x="8437047" y="4244436"/>
              <a:ext cx="1869236" cy="1342545"/>
            </a:xfrm>
            <a:prstGeom prst="rect">
              <a:avLst/>
            </a:prstGeom>
          </p:spPr>
        </p:pic>
      </p:grpSp>
    </p:spTree>
    <p:extLst>
      <p:ext uri="{BB962C8B-B14F-4D97-AF65-F5344CB8AC3E}">
        <p14:creationId xmlns:p14="http://schemas.microsoft.com/office/powerpoint/2010/main" val="383542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A5340-64F0-48AD-AA5D-B1F9A515AD79}"/>
              </a:ext>
            </a:extLst>
          </p:cNvPr>
          <p:cNvSpPr>
            <a:spLocks noGrp="1"/>
          </p:cNvSpPr>
          <p:nvPr>
            <p:ph type="title"/>
          </p:nvPr>
        </p:nvSpPr>
        <p:spPr/>
        <p:txBody>
          <a:bodyPr/>
          <a:lstStyle/>
          <a:p>
            <a:r>
              <a:rPr lang="en-CA" dirty="0"/>
              <a:t>Our onboarding scenario</a:t>
            </a:r>
            <a:endParaRPr lang="fr-CA" dirty="0"/>
          </a:p>
        </p:txBody>
      </p:sp>
      <p:grpSp>
        <p:nvGrpSpPr>
          <p:cNvPr id="108" name="Groupe 107">
            <a:extLst>
              <a:ext uri="{FF2B5EF4-FFF2-40B4-BE49-F238E27FC236}">
                <a16:creationId xmlns:a16="http://schemas.microsoft.com/office/drawing/2014/main" id="{829B0A67-2F47-4E30-ACF4-A75F44138AFD}"/>
              </a:ext>
            </a:extLst>
          </p:cNvPr>
          <p:cNvGrpSpPr/>
          <p:nvPr/>
        </p:nvGrpSpPr>
        <p:grpSpPr>
          <a:xfrm>
            <a:off x="5597949" y="2361231"/>
            <a:ext cx="3041583" cy="2824936"/>
            <a:chOff x="5476775" y="4033064"/>
            <a:chExt cx="3041583" cy="2824936"/>
          </a:xfrm>
        </p:grpSpPr>
        <p:sp>
          <p:nvSpPr>
            <p:cNvPr id="98" name="Rectangle : coins arrondis 97">
              <a:extLst>
                <a:ext uri="{FF2B5EF4-FFF2-40B4-BE49-F238E27FC236}">
                  <a16:creationId xmlns:a16="http://schemas.microsoft.com/office/drawing/2014/main" id="{FCCC98D1-EB20-41E6-9D11-11F181C30029}"/>
                </a:ext>
              </a:extLst>
            </p:cNvPr>
            <p:cNvSpPr/>
            <p:nvPr/>
          </p:nvSpPr>
          <p:spPr bwMode="auto">
            <a:xfrm>
              <a:off x="5476775" y="4033064"/>
              <a:ext cx="3041583" cy="2824936"/>
            </a:xfrm>
            <a:prstGeom prst="round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e 96">
              <a:extLst>
                <a:ext uri="{FF2B5EF4-FFF2-40B4-BE49-F238E27FC236}">
                  <a16:creationId xmlns:a16="http://schemas.microsoft.com/office/drawing/2014/main" id="{4DDAA8AC-E32C-4D38-ADF6-1CCF3BCD20B7}"/>
                </a:ext>
              </a:extLst>
            </p:cNvPr>
            <p:cNvGrpSpPr/>
            <p:nvPr/>
          </p:nvGrpSpPr>
          <p:grpSpPr>
            <a:xfrm>
              <a:off x="5701996" y="4297055"/>
              <a:ext cx="2580410" cy="2336956"/>
              <a:chOff x="5701996" y="4297055"/>
              <a:chExt cx="2580410" cy="2336956"/>
            </a:xfrm>
          </p:grpSpPr>
          <p:sp>
            <p:nvSpPr>
              <p:cNvPr id="38" name="Ellipse 37">
                <a:extLst>
                  <a:ext uri="{FF2B5EF4-FFF2-40B4-BE49-F238E27FC236}">
                    <a16:creationId xmlns:a16="http://schemas.microsoft.com/office/drawing/2014/main" id="{0014EB0E-5855-4744-918B-DF8054B1DE95}"/>
                  </a:ext>
                </a:extLst>
              </p:cNvPr>
              <p:cNvSpPr/>
              <p:nvPr/>
            </p:nvSpPr>
            <p:spPr bwMode="auto">
              <a:xfrm>
                <a:off x="5701996" y="4297055"/>
                <a:ext cx="2580410" cy="10539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New employee information gathering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Ellipse 39">
                <a:extLst>
                  <a:ext uri="{FF2B5EF4-FFF2-40B4-BE49-F238E27FC236}">
                    <a16:creationId xmlns:a16="http://schemas.microsoft.com/office/drawing/2014/main" id="{A6459159-B88D-444E-9F25-22EF008E375B}"/>
                  </a:ext>
                </a:extLst>
              </p:cNvPr>
              <p:cNvSpPr/>
              <p:nvPr/>
            </p:nvSpPr>
            <p:spPr bwMode="auto">
              <a:xfrm>
                <a:off x="5916130" y="5685110"/>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preparation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2" name="Ellipse 111">
            <a:extLst>
              <a:ext uri="{FF2B5EF4-FFF2-40B4-BE49-F238E27FC236}">
                <a16:creationId xmlns:a16="http://schemas.microsoft.com/office/drawing/2014/main" id="{F7F490F7-7524-4BB7-94A0-EB160B626796}"/>
              </a:ext>
            </a:extLst>
          </p:cNvPr>
          <p:cNvSpPr/>
          <p:nvPr/>
        </p:nvSpPr>
        <p:spPr bwMode="auto">
          <a:xfrm>
            <a:off x="9289377" y="337314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First day</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3" name="Connecteur droit avec flèche 112">
            <a:extLst>
              <a:ext uri="{FF2B5EF4-FFF2-40B4-BE49-F238E27FC236}">
                <a16:creationId xmlns:a16="http://schemas.microsoft.com/office/drawing/2014/main" id="{E09CC213-EF42-48D2-B786-EF2CD3B718A8}"/>
              </a:ext>
            </a:extLst>
          </p:cNvPr>
          <p:cNvCxnSpPr>
            <a:cxnSpLocks/>
            <a:stCxn id="98" idx="3"/>
            <a:endCxn id="112" idx="2"/>
          </p:cNvCxnSpPr>
          <p:nvPr/>
        </p:nvCxnSpPr>
        <p:spPr>
          <a:xfrm>
            <a:off x="8639532" y="3773699"/>
            <a:ext cx="649845" cy="2"/>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Ellipse 113">
            <a:extLst>
              <a:ext uri="{FF2B5EF4-FFF2-40B4-BE49-F238E27FC236}">
                <a16:creationId xmlns:a16="http://schemas.microsoft.com/office/drawing/2014/main" id="{EB87311B-A24F-4D15-A9F0-C340772A38EF}"/>
              </a:ext>
            </a:extLst>
          </p:cNvPr>
          <p:cNvSpPr/>
          <p:nvPr/>
        </p:nvSpPr>
        <p:spPr bwMode="auto">
          <a:xfrm>
            <a:off x="9497543" y="5446562"/>
            <a:ext cx="2260653" cy="948901"/>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Feedbacks on the onboarding</a:t>
            </a:r>
            <a:endParaRPr lang="fr-CA" sz="1400" dirty="0" err="1">
              <a:solidFill>
                <a:schemeClr val="tx1"/>
              </a:solidFill>
              <a:ea typeface="Segoe UI" pitchFamily="34" charset="0"/>
              <a:cs typeface="Segoe UI" pitchFamily="34" charset="0"/>
            </a:endParaRPr>
          </a:p>
        </p:txBody>
      </p:sp>
      <p:cxnSp>
        <p:nvCxnSpPr>
          <p:cNvPr id="115" name="Connecteur : en arc 114">
            <a:extLst>
              <a:ext uri="{FF2B5EF4-FFF2-40B4-BE49-F238E27FC236}">
                <a16:creationId xmlns:a16="http://schemas.microsoft.com/office/drawing/2014/main" id="{9FD08CC7-D51E-4400-84E8-53F42012D341}"/>
              </a:ext>
            </a:extLst>
          </p:cNvPr>
          <p:cNvCxnSpPr>
            <a:cxnSpLocks/>
            <a:stCxn id="112" idx="4"/>
            <a:endCxn id="114" idx="0"/>
          </p:cNvCxnSpPr>
          <p:nvPr/>
        </p:nvCxnSpPr>
        <p:spPr>
          <a:xfrm rot="16200000" flipH="1">
            <a:off x="9735778" y="4554470"/>
            <a:ext cx="1272306" cy="511877"/>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24" name="Ellipse 123">
            <a:extLst>
              <a:ext uri="{FF2B5EF4-FFF2-40B4-BE49-F238E27FC236}">
                <a16:creationId xmlns:a16="http://schemas.microsoft.com/office/drawing/2014/main" id="{EEC4EF97-FE11-4A51-9DBE-63AD4F10FC6A}"/>
              </a:ext>
            </a:extLst>
          </p:cNvPr>
          <p:cNvSpPr/>
          <p:nvPr/>
        </p:nvSpPr>
        <p:spPr bwMode="auto">
          <a:xfrm>
            <a:off x="2173419" y="147661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Job Offer</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Ellipse 124">
            <a:extLst>
              <a:ext uri="{FF2B5EF4-FFF2-40B4-BE49-F238E27FC236}">
                <a16:creationId xmlns:a16="http://schemas.microsoft.com/office/drawing/2014/main" id="{E5C65A5C-37ED-4005-9B7C-F671E718259C}"/>
              </a:ext>
            </a:extLst>
          </p:cNvPr>
          <p:cNvSpPr/>
          <p:nvPr/>
        </p:nvSpPr>
        <p:spPr bwMode="auto">
          <a:xfrm>
            <a:off x="2587057" y="3299249"/>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configuration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6" name="Connecteur : en arc 125">
            <a:extLst>
              <a:ext uri="{FF2B5EF4-FFF2-40B4-BE49-F238E27FC236}">
                <a16:creationId xmlns:a16="http://schemas.microsoft.com/office/drawing/2014/main" id="{638AD34F-0308-409D-A4A7-23F76E0973A2}"/>
              </a:ext>
            </a:extLst>
          </p:cNvPr>
          <p:cNvCxnSpPr>
            <a:cxnSpLocks/>
            <a:stCxn id="124" idx="4"/>
            <a:endCxn id="125" idx="0"/>
          </p:cNvCxnSpPr>
          <p:nvPr/>
        </p:nvCxnSpPr>
        <p:spPr>
          <a:xfrm rot="16200000" flipH="1">
            <a:off x="2820820" y="2456940"/>
            <a:ext cx="1021523" cy="663093"/>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Connecteur droit avec flèche 126">
            <a:extLst>
              <a:ext uri="{FF2B5EF4-FFF2-40B4-BE49-F238E27FC236}">
                <a16:creationId xmlns:a16="http://schemas.microsoft.com/office/drawing/2014/main" id="{A05042EA-F832-436A-98BB-4DFC5639A963}"/>
              </a:ext>
            </a:extLst>
          </p:cNvPr>
          <p:cNvCxnSpPr>
            <a:cxnSpLocks/>
            <a:stCxn id="125" idx="6"/>
            <a:endCxn id="98" idx="1"/>
          </p:cNvCxnSpPr>
          <p:nvPr/>
        </p:nvCxnSpPr>
        <p:spPr>
          <a:xfrm flipV="1">
            <a:off x="4739198" y="3773699"/>
            <a:ext cx="858751" cy="1"/>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35" name="Ellipse 134">
            <a:extLst>
              <a:ext uri="{FF2B5EF4-FFF2-40B4-BE49-F238E27FC236}">
                <a16:creationId xmlns:a16="http://schemas.microsoft.com/office/drawing/2014/main" id="{40EB42B1-3DF8-4646-A726-844FA489AB69}"/>
              </a:ext>
            </a:extLst>
          </p:cNvPr>
          <p:cNvSpPr/>
          <p:nvPr/>
        </p:nvSpPr>
        <p:spPr bwMode="auto">
          <a:xfrm>
            <a:off x="57117" y="2879104"/>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Interviews</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7" name="Connecteur : en arc 136">
            <a:extLst>
              <a:ext uri="{FF2B5EF4-FFF2-40B4-BE49-F238E27FC236}">
                <a16:creationId xmlns:a16="http://schemas.microsoft.com/office/drawing/2014/main" id="{BC0913C4-E464-482D-B541-293114E42FC0}"/>
              </a:ext>
            </a:extLst>
          </p:cNvPr>
          <p:cNvCxnSpPr>
            <a:cxnSpLocks/>
            <a:stCxn id="135" idx="0"/>
            <a:endCxn id="124" idx="2"/>
          </p:cNvCxnSpPr>
          <p:nvPr/>
        </p:nvCxnSpPr>
        <p:spPr>
          <a:xfrm rot="5400000" flipH="1" flipV="1">
            <a:off x="1027610" y="1733295"/>
            <a:ext cx="1001933" cy="1289686"/>
          </a:xfrm>
          <a:prstGeom prst="curvedConnector2">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pic>
        <p:nvPicPr>
          <p:cNvPr id="156" name="Image 155" descr="Une image contenant chapeau&#10;&#10;Description générée automatiquement">
            <a:extLst>
              <a:ext uri="{FF2B5EF4-FFF2-40B4-BE49-F238E27FC236}">
                <a16:creationId xmlns:a16="http://schemas.microsoft.com/office/drawing/2014/main" id="{8FC04FCA-A69A-4A0F-93B0-09316655A0EE}"/>
              </a:ext>
            </a:extLst>
          </p:cNvPr>
          <p:cNvPicPr>
            <a:picLocks noChangeAspect="1"/>
          </p:cNvPicPr>
          <p:nvPr/>
        </p:nvPicPr>
        <p:blipFill rotWithShape="1">
          <a:blip r:embed="rId3"/>
          <a:srcRect r="7105"/>
          <a:stretch/>
        </p:blipFill>
        <p:spPr>
          <a:xfrm>
            <a:off x="3511912" y="1201626"/>
            <a:ext cx="629475" cy="677622"/>
          </a:xfrm>
          <a:prstGeom prst="rect">
            <a:avLst/>
          </a:prstGeom>
        </p:spPr>
      </p:pic>
      <p:pic>
        <p:nvPicPr>
          <p:cNvPr id="157" name="Image 156" descr="Une image contenant chapeau&#10;&#10;Description générée automatiquement">
            <a:extLst>
              <a:ext uri="{FF2B5EF4-FFF2-40B4-BE49-F238E27FC236}">
                <a16:creationId xmlns:a16="http://schemas.microsoft.com/office/drawing/2014/main" id="{86B0C99F-B264-4210-8C04-16A290B5E6A9}"/>
              </a:ext>
            </a:extLst>
          </p:cNvPr>
          <p:cNvPicPr>
            <a:picLocks noChangeAspect="1"/>
          </p:cNvPicPr>
          <p:nvPr/>
        </p:nvPicPr>
        <p:blipFill rotWithShape="1">
          <a:blip r:embed="rId3"/>
          <a:srcRect r="7105"/>
          <a:stretch/>
        </p:blipFill>
        <p:spPr>
          <a:xfrm>
            <a:off x="10627870" y="3096077"/>
            <a:ext cx="629475" cy="677622"/>
          </a:xfrm>
          <a:prstGeom prst="rect">
            <a:avLst/>
          </a:prstGeom>
        </p:spPr>
      </p:pic>
      <p:pic>
        <p:nvPicPr>
          <p:cNvPr id="159" name="Image 158" descr="Une image contenant chapeau&#10;&#10;Description générée automatiquement">
            <a:extLst>
              <a:ext uri="{FF2B5EF4-FFF2-40B4-BE49-F238E27FC236}">
                <a16:creationId xmlns:a16="http://schemas.microsoft.com/office/drawing/2014/main" id="{1C991A63-4158-4BF3-A30B-E9A847C65812}"/>
              </a:ext>
            </a:extLst>
          </p:cNvPr>
          <p:cNvPicPr>
            <a:picLocks noChangeAspect="1"/>
          </p:cNvPicPr>
          <p:nvPr/>
        </p:nvPicPr>
        <p:blipFill rotWithShape="1">
          <a:blip r:embed="rId3"/>
          <a:srcRect r="7105"/>
          <a:stretch/>
        </p:blipFill>
        <p:spPr>
          <a:xfrm>
            <a:off x="11443458" y="5154456"/>
            <a:ext cx="629475" cy="677622"/>
          </a:xfrm>
          <a:prstGeom prst="rect">
            <a:avLst/>
          </a:prstGeom>
        </p:spPr>
      </p:pic>
      <p:pic>
        <p:nvPicPr>
          <p:cNvPr id="160" name="Image 159" descr="Une image contenant tasse, café, table, alimentation&#10;&#10;Description générée automatiquement">
            <a:extLst>
              <a:ext uri="{FF2B5EF4-FFF2-40B4-BE49-F238E27FC236}">
                <a16:creationId xmlns:a16="http://schemas.microsoft.com/office/drawing/2014/main" id="{8C63DEB5-532E-442A-AD39-EBAFE6D16046}"/>
              </a:ext>
            </a:extLst>
          </p:cNvPr>
          <p:cNvPicPr>
            <a:picLocks noChangeAspect="1"/>
          </p:cNvPicPr>
          <p:nvPr/>
        </p:nvPicPr>
        <p:blipFill rotWithShape="1">
          <a:blip r:embed="rId4"/>
          <a:srcRect r="7105"/>
          <a:stretch/>
        </p:blipFill>
        <p:spPr>
          <a:xfrm>
            <a:off x="4425429" y="3098164"/>
            <a:ext cx="627537" cy="675535"/>
          </a:xfrm>
          <a:prstGeom prst="rect">
            <a:avLst/>
          </a:prstGeom>
        </p:spPr>
      </p:pic>
      <p:pic>
        <p:nvPicPr>
          <p:cNvPr id="161" name="Image 160" descr="Une image contenant tasse, café, table, alimentation&#10;&#10;Description générée automatiquement">
            <a:extLst>
              <a:ext uri="{FF2B5EF4-FFF2-40B4-BE49-F238E27FC236}">
                <a16:creationId xmlns:a16="http://schemas.microsoft.com/office/drawing/2014/main" id="{E4CCDD33-3A9A-42D4-8D93-521F0E16DB0B}"/>
              </a:ext>
            </a:extLst>
          </p:cNvPr>
          <p:cNvPicPr>
            <a:picLocks noChangeAspect="1"/>
          </p:cNvPicPr>
          <p:nvPr/>
        </p:nvPicPr>
        <p:blipFill rotWithShape="1">
          <a:blip r:embed="rId4"/>
          <a:srcRect r="7105"/>
          <a:stretch/>
        </p:blipFill>
        <p:spPr>
          <a:xfrm>
            <a:off x="5784889" y="4472640"/>
            <a:ext cx="627537" cy="675535"/>
          </a:xfrm>
          <a:prstGeom prst="rect">
            <a:avLst/>
          </a:prstGeom>
        </p:spPr>
      </p:pic>
      <p:pic>
        <p:nvPicPr>
          <p:cNvPr id="162" name="Image 161" descr="Une image contenant chapeau, lumière&#10;&#10;Description générée automatiquement">
            <a:extLst>
              <a:ext uri="{FF2B5EF4-FFF2-40B4-BE49-F238E27FC236}">
                <a16:creationId xmlns:a16="http://schemas.microsoft.com/office/drawing/2014/main" id="{D3A70AD8-97C4-410B-930D-D7116F5F662E}"/>
              </a:ext>
            </a:extLst>
          </p:cNvPr>
          <p:cNvPicPr>
            <a:picLocks noChangeAspect="1"/>
          </p:cNvPicPr>
          <p:nvPr/>
        </p:nvPicPr>
        <p:blipFill rotWithShape="1">
          <a:blip r:embed="rId5"/>
          <a:srcRect r="7105"/>
          <a:stretch/>
        </p:blipFill>
        <p:spPr>
          <a:xfrm>
            <a:off x="7876042" y="4472640"/>
            <a:ext cx="628033" cy="676069"/>
          </a:xfrm>
          <a:prstGeom prst="rect">
            <a:avLst/>
          </a:prstGeom>
        </p:spPr>
      </p:pic>
      <p:sp>
        <p:nvSpPr>
          <p:cNvPr id="163" name="Rectangle 162">
            <a:extLst>
              <a:ext uri="{FF2B5EF4-FFF2-40B4-BE49-F238E27FC236}">
                <a16:creationId xmlns:a16="http://schemas.microsoft.com/office/drawing/2014/main" id="{00FC6147-5467-4843-849F-BEF512880BF6}"/>
              </a:ext>
            </a:extLst>
          </p:cNvPr>
          <p:cNvSpPr/>
          <p:nvPr/>
        </p:nvSpPr>
        <p:spPr>
          <a:xfrm>
            <a:off x="10051983" y="6506132"/>
            <a:ext cx="2066912" cy="276999"/>
          </a:xfrm>
          <a:prstGeom prst="rect">
            <a:avLst/>
          </a:prstGeom>
        </p:spPr>
        <p:txBody>
          <a:bodyPr wrap="none">
            <a:spAutoFit/>
          </a:bodyPr>
          <a:lstStyle/>
          <a:p>
            <a:r>
              <a:rPr lang="fr-CA" sz="1200" dirty="0"/>
              <a:t>http://www.icons-land.com/</a:t>
            </a:r>
          </a:p>
        </p:txBody>
      </p:sp>
      <p:sp>
        <p:nvSpPr>
          <p:cNvPr id="27" name="Ellipse 26">
            <a:extLst>
              <a:ext uri="{FF2B5EF4-FFF2-40B4-BE49-F238E27FC236}">
                <a16:creationId xmlns:a16="http://schemas.microsoft.com/office/drawing/2014/main" id="{02B94C87-E18D-41D0-98A1-0BFE69D26D07}"/>
              </a:ext>
            </a:extLst>
          </p:cNvPr>
          <p:cNvSpPr/>
          <p:nvPr/>
        </p:nvSpPr>
        <p:spPr bwMode="auto">
          <a:xfrm>
            <a:off x="1098264" y="5431522"/>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Talent Sourcing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Connecteur : en arc 27">
            <a:extLst>
              <a:ext uri="{FF2B5EF4-FFF2-40B4-BE49-F238E27FC236}">
                <a16:creationId xmlns:a16="http://schemas.microsoft.com/office/drawing/2014/main" id="{DD2129E0-D0C5-4894-A7C2-D1B8BC4D3597}"/>
              </a:ext>
            </a:extLst>
          </p:cNvPr>
          <p:cNvCxnSpPr>
            <a:cxnSpLocks/>
            <a:stCxn id="27" idx="0"/>
            <a:endCxn id="135" idx="4"/>
          </p:cNvCxnSpPr>
          <p:nvPr/>
        </p:nvCxnSpPr>
        <p:spPr>
          <a:xfrm rot="16200000" flipV="1">
            <a:off x="528654" y="4035295"/>
            <a:ext cx="1751307" cy="1041147"/>
          </a:xfrm>
          <a:prstGeom prst="curvedConnector3">
            <a:avLst>
              <a:gd name="adj1" fmla="val 50000"/>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2283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746206-3A37-46FF-9FDC-3CF63CB81F68}"/>
              </a:ext>
            </a:extLst>
          </p:cNvPr>
          <p:cNvSpPr>
            <a:spLocks noGrp="1"/>
          </p:cNvSpPr>
          <p:nvPr>
            <p:ph type="title"/>
          </p:nvPr>
        </p:nvSpPr>
        <p:spPr/>
        <p:txBody>
          <a:bodyPr/>
          <a:lstStyle/>
          <a:p>
            <a:r>
              <a:rPr lang="en-US" dirty="0"/>
              <a:t>The end of the onboarding phase</a:t>
            </a:r>
            <a:endParaRPr lang="fr-CA" dirty="0"/>
          </a:p>
        </p:txBody>
      </p:sp>
      <p:grpSp>
        <p:nvGrpSpPr>
          <p:cNvPr id="3" name="Groupe 2">
            <a:extLst>
              <a:ext uri="{FF2B5EF4-FFF2-40B4-BE49-F238E27FC236}">
                <a16:creationId xmlns:a16="http://schemas.microsoft.com/office/drawing/2014/main" id="{A5C57EDD-6585-46ED-9A9C-DF6C30D49BDA}"/>
              </a:ext>
            </a:extLst>
          </p:cNvPr>
          <p:cNvGrpSpPr/>
          <p:nvPr/>
        </p:nvGrpSpPr>
        <p:grpSpPr>
          <a:xfrm>
            <a:off x="879095" y="1459151"/>
            <a:ext cx="5817542" cy="2914927"/>
            <a:chOff x="689137" y="1281688"/>
            <a:chExt cx="5817542" cy="2914927"/>
          </a:xfrm>
        </p:grpSpPr>
        <p:sp>
          <p:nvSpPr>
            <p:cNvPr id="4" name="Rectangle : coins arrondis 3">
              <a:extLst>
                <a:ext uri="{FF2B5EF4-FFF2-40B4-BE49-F238E27FC236}">
                  <a16:creationId xmlns:a16="http://schemas.microsoft.com/office/drawing/2014/main" id="{32722953-10D6-4338-89BA-1A60FDC8709C}"/>
                </a:ext>
              </a:extLst>
            </p:cNvPr>
            <p:cNvSpPr/>
            <p:nvPr/>
          </p:nvSpPr>
          <p:spPr bwMode="auto">
            <a:xfrm>
              <a:off x="689137" y="1281688"/>
              <a:ext cx="5817542" cy="2914927"/>
            </a:xfrm>
            <a:prstGeom prst="round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 4" descr="Une image contenant signe, horloge, train&#10;&#10;Description générée automatiquement">
              <a:extLst>
                <a:ext uri="{FF2B5EF4-FFF2-40B4-BE49-F238E27FC236}">
                  <a16:creationId xmlns:a16="http://schemas.microsoft.com/office/drawing/2014/main" id="{404BE9DC-12C0-4357-92FA-937CF304C803}"/>
                </a:ext>
              </a:extLst>
            </p:cNvPr>
            <p:cNvPicPr>
              <a:picLocks noChangeAspect="1"/>
            </p:cNvPicPr>
            <p:nvPr/>
          </p:nvPicPr>
          <p:blipFill>
            <a:blip r:embed="rId3"/>
            <a:stretch>
              <a:fillRect/>
            </a:stretch>
          </p:blipFill>
          <p:spPr>
            <a:xfrm>
              <a:off x="1618619" y="1804532"/>
              <a:ext cx="1869237" cy="1869237"/>
            </a:xfrm>
            <a:prstGeom prst="rect">
              <a:avLst/>
            </a:prstGeom>
          </p:spPr>
        </p:pic>
        <p:pic>
          <p:nvPicPr>
            <p:cNvPr id="6" name="Image 5" descr="Une image contenant dessin&#10;&#10;Description générée automatiquement">
              <a:extLst>
                <a:ext uri="{FF2B5EF4-FFF2-40B4-BE49-F238E27FC236}">
                  <a16:creationId xmlns:a16="http://schemas.microsoft.com/office/drawing/2014/main" id="{A63FBC2D-CBFA-472B-9380-8EBCE4FAB20A}"/>
                </a:ext>
              </a:extLst>
            </p:cNvPr>
            <p:cNvPicPr>
              <a:picLocks noChangeAspect="1"/>
            </p:cNvPicPr>
            <p:nvPr/>
          </p:nvPicPr>
          <p:blipFill>
            <a:blip r:embed="rId4"/>
            <a:stretch>
              <a:fillRect/>
            </a:stretch>
          </p:blipFill>
          <p:spPr>
            <a:xfrm>
              <a:off x="3801872" y="1796409"/>
              <a:ext cx="1869237" cy="1869237"/>
            </a:xfrm>
            <a:prstGeom prst="rect">
              <a:avLst/>
            </a:prstGeom>
          </p:spPr>
        </p:pic>
        <p:pic>
          <p:nvPicPr>
            <p:cNvPr id="7" name="Image 6" descr="Une image contenant chapeau&#10;&#10;Description générée automatiquement">
              <a:extLst>
                <a:ext uri="{FF2B5EF4-FFF2-40B4-BE49-F238E27FC236}">
                  <a16:creationId xmlns:a16="http://schemas.microsoft.com/office/drawing/2014/main" id="{0AADCEBD-DC1F-4765-AF9E-79923A7940A3}"/>
                </a:ext>
              </a:extLst>
            </p:cNvPr>
            <p:cNvPicPr>
              <a:picLocks noChangeAspect="1"/>
            </p:cNvPicPr>
            <p:nvPr/>
          </p:nvPicPr>
          <p:blipFill rotWithShape="1">
            <a:blip r:embed="rId5"/>
            <a:srcRect r="7105"/>
            <a:stretch/>
          </p:blipFill>
          <p:spPr>
            <a:xfrm>
              <a:off x="832136" y="1457598"/>
              <a:ext cx="629475" cy="677622"/>
            </a:xfrm>
            <a:prstGeom prst="rect">
              <a:avLst/>
            </a:prstGeom>
          </p:spPr>
        </p:pic>
      </p:grpSp>
      <p:grpSp>
        <p:nvGrpSpPr>
          <p:cNvPr id="27" name="Groupe 26">
            <a:extLst>
              <a:ext uri="{FF2B5EF4-FFF2-40B4-BE49-F238E27FC236}">
                <a16:creationId xmlns:a16="http://schemas.microsoft.com/office/drawing/2014/main" id="{06525CFD-80BA-4207-81EB-098C14202F44}"/>
              </a:ext>
            </a:extLst>
          </p:cNvPr>
          <p:cNvGrpSpPr/>
          <p:nvPr/>
        </p:nvGrpSpPr>
        <p:grpSpPr>
          <a:xfrm>
            <a:off x="8201328" y="1804853"/>
            <a:ext cx="2497270" cy="2046380"/>
            <a:chOff x="8201328" y="1804853"/>
            <a:chExt cx="2497270" cy="2046380"/>
          </a:xfrm>
        </p:grpSpPr>
        <p:pic>
          <p:nvPicPr>
            <p:cNvPr id="26" name="Image 25" descr="Une image contenant moniteur, horloge&#10;&#10;Description générée automatiquement">
              <a:extLst>
                <a:ext uri="{FF2B5EF4-FFF2-40B4-BE49-F238E27FC236}">
                  <a16:creationId xmlns:a16="http://schemas.microsoft.com/office/drawing/2014/main" id="{91DDB470-56D1-4CEF-B84B-231A1E5B1060}"/>
                </a:ext>
              </a:extLst>
            </p:cNvPr>
            <p:cNvPicPr>
              <a:picLocks noChangeAspect="1"/>
            </p:cNvPicPr>
            <p:nvPr/>
          </p:nvPicPr>
          <p:blipFill>
            <a:blip r:embed="rId6"/>
            <a:stretch>
              <a:fillRect/>
            </a:stretch>
          </p:blipFill>
          <p:spPr>
            <a:xfrm>
              <a:off x="8515096" y="1981995"/>
              <a:ext cx="1869238" cy="1869238"/>
            </a:xfrm>
            <a:prstGeom prst="rect">
              <a:avLst/>
            </a:prstGeom>
          </p:spPr>
        </p:pic>
        <p:grpSp>
          <p:nvGrpSpPr>
            <p:cNvPr id="8" name="Groupe 7">
              <a:extLst>
                <a:ext uri="{FF2B5EF4-FFF2-40B4-BE49-F238E27FC236}">
                  <a16:creationId xmlns:a16="http://schemas.microsoft.com/office/drawing/2014/main" id="{A4038900-C03E-4A32-9C0C-616145F7F7B5}"/>
                </a:ext>
              </a:extLst>
            </p:cNvPr>
            <p:cNvGrpSpPr/>
            <p:nvPr/>
          </p:nvGrpSpPr>
          <p:grpSpPr>
            <a:xfrm>
              <a:off x="8201328" y="1804853"/>
              <a:ext cx="2497270" cy="676069"/>
              <a:chOff x="8090119" y="1459151"/>
              <a:chExt cx="2497270" cy="676069"/>
            </a:xfrm>
          </p:grpSpPr>
          <p:pic>
            <p:nvPicPr>
              <p:cNvPr id="10" name="Image 9" descr="Une image contenant tasse, café, table, alimentation&#10;&#10;Description générée automatiquement">
                <a:extLst>
                  <a:ext uri="{FF2B5EF4-FFF2-40B4-BE49-F238E27FC236}">
                    <a16:creationId xmlns:a16="http://schemas.microsoft.com/office/drawing/2014/main" id="{826DA56C-95DC-4AB9-8F01-CB961DC5D235}"/>
                  </a:ext>
                </a:extLst>
              </p:cNvPr>
              <p:cNvPicPr>
                <a:picLocks noChangeAspect="1"/>
              </p:cNvPicPr>
              <p:nvPr/>
            </p:nvPicPr>
            <p:blipFill rotWithShape="1">
              <a:blip r:embed="rId7"/>
              <a:srcRect r="7105"/>
              <a:stretch/>
            </p:blipFill>
            <p:spPr>
              <a:xfrm>
                <a:off x="8090119" y="1459685"/>
                <a:ext cx="627537" cy="675535"/>
              </a:xfrm>
              <a:prstGeom prst="rect">
                <a:avLst/>
              </a:prstGeom>
            </p:spPr>
          </p:pic>
          <p:pic>
            <p:nvPicPr>
              <p:cNvPr id="11" name="Image 10" descr="Une image contenant chapeau, lumière&#10;&#10;Description générée automatiquement">
                <a:extLst>
                  <a:ext uri="{FF2B5EF4-FFF2-40B4-BE49-F238E27FC236}">
                    <a16:creationId xmlns:a16="http://schemas.microsoft.com/office/drawing/2014/main" id="{E8D4C964-0CDE-46E5-A6BB-C5E9DD9607E7}"/>
                  </a:ext>
                </a:extLst>
              </p:cNvPr>
              <p:cNvPicPr>
                <a:picLocks noChangeAspect="1"/>
              </p:cNvPicPr>
              <p:nvPr/>
            </p:nvPicPr>
            <p:blipFill rotWithShape="1">
              <a:blip r:embed="rId8"/>
              <a:srcRect r="7105"/>
              <a:stretch/>
            </p:blipFill>
            <p:spPr>
              <a:xfrm>
                <a:off x="9959356" y="1459151"/>
                <a:ext cx="628033" cy="676069"/>
              </a:xfrm>
              <a:prstGeom prst="rect">
                <a:avLst/>
              </a:prstGeom>
            </p:spPr>
          </p:pic>
        </p:grpSp>
      </p:grpSp>
      <p:grpSp>
        <p:nvGrpSpPr>
          <p:cNvPr id="22" name="Groupe 21">
            <a:extLst>
              <a:ext uri="{FF2B5EF4-FFF2-40B4-BE49-F238E27FC236}">
                <a16:creationId xmlns:a16="http://schemas.microsoft.com/office/drawing/2014/main" id="{10C5AD83-635B-4FC6-AE7D-1EEB66A4E2E9}"/>
              </a:ext>
            </a:extLst>
          </p:cNvPr>
          <p:cNvGrpSpPr/>
          <p:nvPr/>
        </p:nvGrpSpPr>
        <p:grpSpPr>
          <a:xfrm>
            <a:off x="3539333" y="4571149"/>
            <a:ext cx="5113333" cy="1869238"/>
            <a:chOff x="2237679" y="4660699"/>
            <a:chExt cx="5113333" cy="1869238"/>
          </a:xfrm>
        </p:grpSpPr>
        <p:grpSp>
          <p:nvGrpSpPr>
            <p:cNvPr id="16" name="Groupe 15">
              <a:extLst>
                <a:ext uri="{FF2B5EF4-FFF2-40B4-BE49-F238E27FC236}">
                  <a16:creationId xmlns:a16="http://schemas.microsoft.com/office/drawing/2014/main" id="{AC88C7DE-71D9-4E28-BF64-AAF4B4FDBEFA}"/>
                </a:ext>
              </a:extLst>
            </p:cNvPr>
            <p:cNvGrpSpPr/>
            <p:nvPr/>
          </p:nvGrpSpPr>
          <p:grpSpPr>
            <a:xfrm>
              <a:off x="2237679" y="4896922"/>
              <a:ext cx="3013866" cy="1396793"/>
              <a:chOff x="5767697" y="4169343"/>
              <a:chExt cx="3013866" cy="1396793"/>
            </a:xfrm>
          </p:grpSpPr>
          <p:pic>
            <p:nvPicPr>
              <p:cNvPr id="18" name="Image 17">
                <a:extLst>
                  <a:ext uri="{FF2B5EF4-FFF2-40B4-BE49-F238E27FC236}">
                    <a16:creationId xmlns:a16="http://schemas.microsoft.com/office/drawing/2014/main" id="{3AFDA17C-77AE-4A7C-848F-BD47BAC5112E}"/>
                  </a:ext>
                </a:extLst>
              </p:cNvPr>
              <p:cNvPicPr>
                <a:picLocks noChangeAspect="1"/>
              </p:cNvPicPr>
              <p:nvPr/>
            </p:nvPicPr>
            <p:blipFill rotWithShape="1">
              <a:blip r:embed="rId9"/>
              <a:srcRect l="18464" t="25419" r="18287" b="27319"/>
              <a:stretch/>
            </p:blipFill>
            <p:spPr>
              <a:xfrm>
                <a:off x="5767697" y="4169343"/>
                <a:ext cx="1869237" cy="1396793"/>
              </a:xfrm>
              <a:prstGeom prst="rect">
                <a:avLst/>
              </a:prstGeom>
            </p:spPr>
          </p:pic>
          <p:sp>
            <p:nvSpPr>
              <p:cNvPr id="19" name="Signe Plus 18">
                <a:extLst>
                  <a:ext uri="{FF2B5EF4-FFF2-40B4-BE49-F238E27FC236}">
                    <a16:creationId xmlns:a16="http://schemas.microsoft.com/office/drawing/2014/main" id="{446566DA-E020-4E7B-A38D-B93042201627}"/>
                  </a:ext>
                </a:extLst>
              </p:cNvPr>
              <p:cNvSpPr/>
              <p:nvPr/>
            </p:nvSpPr>
            <p:spPr bwMode="auto">
              <a:xfrm>
                <a:off x="7867163" y="4410539"/>
                <a:ext cx="914400" cy="914400"/>
              </a:xfrm>
              <a:prstGeom prst="mathPlus">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Image 20" descr="Une image contenant assiette&#10;&#10;Description générée automatiquement">
              <a:extLst>
                <a:ext uri="{FF2B5EF4-FFF2-40B4-BE49-F238E27FC236}">
                  <a16:creationId xmlns:a16="http://schemas.microsoft.com/office/drawing/2014/main" id="{4364CF22-EDC0-46C5-99EC-82315406D75C}"/>
                </a:ext>
              </a:extLst>
            </p:cNvPr>
            <p:cNvPicPr>
              <a:picLocks noChangeAspect="1"/>
            </p:cNvPicPr>
            <p:nvPr/>
          </p:nvPicPr>
          <p:blipFill>
            <a:blip r:embed="rId10"/>
            <a:stretch>
              <a:fillRect/>
            </a:stretch>
          </p:blipFill>
          <p:spPr>
            <a:xfrm>
              <a:off x="5481774" y="4660699"/>
              <a:ext cx="1869238" cy="1869238"/>
            </a:xfrm>
            <a:prstGeom prst="rect">
              <a:avLst/>
            </a:prstGeom>
          </p:spPr>
        </p:pic>
      </p:grpSp>
    </p:spTree>
    <p:extLst>
      <p:ext uri="{BB962C8B-B14F-4D97-AF65-F5344CB8AC3E}">
        <p14:creationId xmlns:p14="http://schemas.microsoft.com/office/powerpoint/2010/main" val="1080090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17BFD-73CD-426C-B494-C7914AD462E3}"/>
              </a:ext>
            </a:extLst>
          </p:cNvPr>
          <p:cNvSpPr>
            <a:spLocks noGrp="1"/>
          </p:cNvSpPr>
          <p:nvPr>
            <p:ph type="title"/>
          </p:nvPr>
        </p:nvSpPr>
        <p:spPr/>
        <p:txBody>
          <a:bodyPr/>
          <a:lstStyle/>
          <a:p>
            <a:r>
              <a:rPr lang="fr-CA" dirty="0"/>
              <a:t>Questions?</a:t>
            </a:r>
          </a:p>
        </p:txBody>
      </p:sp>
    </p:spTree>
    <p:extLst>
      <p:ext uri="{BB962C8B-B14F-4D97-AF65-F5344CB8AC3E}">
        <p14:creationId xmlns:p14="http://schemas.microsoft.com/office/powerpoint/2010/main" val="192137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11D24-186C-4C2A-83EC-6D0AC99F0AB2}"/>
              </a:ext>
            </a:extLst>
          </p:cNvPr>
          <p:cNvSpPr>
            <a:spLocks noGrp="1"/>
          </p:cNvSpPr>
          <p:nvPr>
            <p:ph type="title"/>
          </p:nvPr>
        </p:nvSpPr>
        <p:spPr/>
        <p:txBody>
          <a:bodyPr/>
          <a:lstStyle/>
          <a:p>
            <a:r>
              <a:rPr lang="fr-CA" dirty="0" err="1"/>
              <a:t>Thank</a:t>
            </a:r>
            <a:r>
              <a:rPr lang="fr-CA" dirty="0"/>
              <a:t> You!</a:t>
            </a:r>
          </a:p>
        </p:txBody>
      </p:sp>
      <p:pic>
        <p:nvPicPr>
          <p:cNvPr id="3" name="Image 2" descr="Une image contenant intérieur, morceau, photo, noir&#10;&#10;Description générée automatiquement">
            <a:extLst>
              <a:ext uri="{FF2B5EF4-FFF2-40B4-BE49-F238E27FC236}">
                <a16:creationId xmlns:a16="http://schemas.microsoft.com/office/drawing/2014/main" id="{9D004BB3-31B3-4C9E-A038-E937C5616BCA}"/>
              </a:ext>
            </a:extLst>
          </p:cNvPr>
          <p:cNvPicPr>
            <a:picLocks noChangeAspect="1"/>
          </p:cNvPicPr>
          <p:nvPr/>
        </p:nvPicPr>
        <p:blipFill>
          <a:blip r:embed="rId2"/>
          <a:stretch>
            <a:fillRect/>
          </a:stretch>
        </p:blipFill>
        <p:spPr>
          <a:xfrm>
            <a:off x="1128486" y="1821543"/>
            <a:ext cx="3889828" cy="3889828"/>
          </a:xfrm>
          <a:prstGeom prst="rect">
            <a:avLst/>
          </a:prstGeom>
        </p:spPr>
      </p:pic>
    </p:spTree>
    <p:extLst>
      <p:ext uri="{BB962C8B-B14F-4D97-AF65-F5344CB8AC3E}">
        <p14:creationId xmlns:p14="http://schemas.microsoft.com/office/powerpoint/2010/main" val="294601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427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0016-B635-4230-8858-064FDE87191C}"/>
              </a:ext>
            </a:extLst>
          </p:cNvPr>
          <p:cNvSpPr>
            <a:spLocks noGrp="1"/>
          </p:cNvSpPr>
          <p:nvPr>
            <p:ph type="ctrTitle"/>
          </p:nvPr>
        </p:nvSpPr>
        <p:spPr>
          <a:xfrm>
            <a:off x="5683876" y="3022038"/>
            <a:ext cx="6280597" cy="1863348"/>
          </a:xfrm>
        </p:spPr>
        <p:txBody>
          <a:bodyPr anchor="t">
            <a:noAutofit/>
          </a:bodyPr>
          <a:lstStyle/>
          <a:p>
            <a:r>
              <a:rPr lang="en-US" sz="4000" dirty="0">
                <a:latin typeface="Segoe UI" panose="020B0502040204020203" pitchFamily="34" charset="0"/>
                <a:cs typeface="Segoe UI" panose="020B0502040204020203" pitchFamily="34" charset="0"/>
              </a:rPr>
              <a:t>Join us at the Microsoft Offices in downtown Tampa on Feb 22, 2020!</a:t>
            </a:r>
            <a:endParaRPr lang="en-US" sz="2400" b="1"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E10CE94-FB4C-4C16-AF56-DF1173FAABBD}"/>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219685"/>
            <a:ext cx="6024133" cy="6857999"/>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11" name="Rectangle: Rounded Corners 10">
            <a:extLst>
              <a:ext uri="{FF2B5EF4-FFF2-40B4-BE49-F238E27FC236}">
                <a16:creationId xmlns:a16="http://schemas.microsoft.com/office/drawing/2014/main" id="{7503D4FD-3BB4-4BA8-B5BD-3DF6A547008D}"/>
              </a:ext>
            </a:extLst>
          </p:cNvPr>
          <p:cNvSpPr/>
          <p:nvPr/>
        </p:nvSpPr>
        <p:spPr>
          <a:xfrm>
            <a:off x="434339" y="5394248"/>
            <a:ext cx="11244205" cy="12954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BAF550E-B13F-4EBF-9211-4DE503806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224" y="5797080"/>
            <a:ext cx="1816426" cy="422319"/>
          </a:xfrm>
          <a:prstGeom prst="rect">
            <a:avLst/>
          </a:prstGeom>
        </p:spPr>
      </p:pic>
      <p:pic>
        <p:nvPicPr>
          <p:cNvPr id="1034" name="Picture 10">
            <a:extLst>
              <a:ext uri="{FF2B5EF4-FFF2-40B4-BE49-F238E27FC236}">
                <a16:creationId xmlns:a16="http://schemas.microsoft.com/office/drawing/2014/main" id="{F3952C69-C62B-4D4E-A287-1320EA3A1C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660" y="5757815"/>
            <a:ext cx="2014181" cy="4953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EF70A80-29DF-4B95-895D-FDF6764805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0056" y="393192"/>
            <a:ext cx="6799139" cy="2505456"/>
          </a:xfrm>
          <a:prstGeom prst="rect">
            <a:avLst/>
          </a:prstGeom>
        </p:spPr>
      </p:pic>
      <p:pic>
        <p:nvPicPr>
          <p:cNvPr id="22" name="Picture 21">
            <a:extLst>
              <a:ext uri="{FF2B5EF4-FFF2-40B4-BE49-F238E27FC236}">
                <a16:creationId xmlns:a16="http://schemas.microsoft.com/office/drawing/2014/main" id="{43B16AB4-A855-4457-B82F-206C05954682}"/>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677755" y="5690325"/>
            <a:ext cx="3130920" cy="630359"/>
          </a:xfrm>
          <a:prstGeom prst="rect">
            <a:avLst/>
          </a:prstGeom>
        </p:spPr>
      </p:pic>
      <p:sp>
        <p:nvSpPr>
          <p:cNvPr id="12" name="Title 1">
            <a:extLst>
              <a:ext uri="{FF2B5EF4-FFF2-40B4-BE49-F238E27FC236}">
                <a16:creationId xmlns:a16="http://schemas.microsoft.com/office/drawing/2014/main" id="{79EE1D65-FFE4-4615-B3D4-C67ED44EEFD6}"/>
              </a:ext>
            </a:extLst>
          </p:cNvPr>
          <p:cNvSpPr txBox="1">
            <a:spLocks/>
          </p:cNvSpPr>
          <p:nvPr/>
        </p:nvSpPr>
        <p:spPr>
          <a:xfrm>
            <a:off x="4855336" y="4851041"/>
            <a:ext cx="7261538" cy="41981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j-ea"/>
                <a:cs typeface="+mj-cs"/>
              </a:rPr>
              <a:t>Visit </a:t>
            </a:r>
            <a:r>
              <a:rPr kumimoji="0" lang="en-US" sz="2000" b="1" i="0" u="none" strike="noStrike" kern="1200" cap="none" spc="0" normalizeH="0" baseline="0" noProof="0" dirty="0">
                <a:ln>
                  <a:noFill/>
                </a:ln>
                <a:solidFill>
                  <a:prstClr val="white"/>
                </a:solidFill>
                <a:effectLst/>
                <a:uLnTx/>
                <a:uFillTx/>
                <a:latin typeface="Calibri Light" panose="020F0302020204030204"/>
                <a:ea typeface="+mj-ea"/>
                <a:cs typeface="+mj-cs"/>
              </a:rPr>
              <a:t>https://www.365powerup.com/365poweruptampa for details!</a:t>
            </a:r>
          </a:p>
        </p:txBody>
      </p:sp>
      <p:pic>
        <p:nvPicPr>
          <p:cNvPr id="4" name="Picture 3">
            <a:extLst>
              <a:ext uri="{FF2B5EF4-FFF2-40B4-BE49-F238E27FC236}">
                <a16:creationId xmlns:a16="http://schemas.microsoft.com/office/drawing/2014/main" id="{2A00E4B1-6F50-4ACD-AB88-FDA31AD7E7C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9444568" y="5682861"/>
            <a:ext cx="2011614" cy="619348"/>
          </a:xfrm>
          <a:prstGeom prst="rect">
            <a:avLst/>
          </a:prstGeom>
        </p:spPr>
      </p:pic>
      <p:pic>
        <p:nvPicPr>
          <p:cNvPr id="14" name="Picture 13">
            <a:extLst>
              <a:ext uri="{FF2B5EF4-FFF2-40B4-BE49-F238E27FC236}">
                <a16:creationId xmlns:a16="http://schemas.microsoft.com/office/drawing/2014/main" id="{48F48E05-FF36-48B3-848A-9B578DEBC033}"/>
              </a:ext>
            </a:extLst>
          </p:cNvPr>
          <p:cNvPicPr>
            <a:picLocks noChangeAspect="1"/>
          </p:cNvPicPr>
          <p:nvPr/>
        </p:nvPicPr>
        <p:blipFill rotWithShape="1">
          <a:blip r:embed="rId9">
            <a:extLst>
              <a:ext uri="{28A0092B-C50C-407E-A947-70E740481C1C}">
                <a14:useLocalDpi xmlns:a14="http://schemas.microsoft.com/office/drawing/2010/main" val="0"/>
              </a:ext>
            </a:extLst>
          </a:blip>
          <a:srcRect t="20853" b="24296"/>
          <a:stretch/>
        </p:blipFill>
        <p:spPr>
          <a:xfrm>
            <a:off x="7774651" y="5700876"/>
            <a:ext cx="1519269" cy="583318"/>
          </a:xfrm>
          <a:prstGeom prst="rect">
            <a:avLst/>
          </a:prstGeom>
        </p:spPr>
      </p:pic>
      <p:pic>
        <p:nvPicPr>
          <p:cNvPr id="3" name="Picture 2"/>
          <p:cNvPicPr>
            <a:picLocks noChangeAspect="1"/>
          </p:cNvPicPr>
          <p:nvPr/>
        </p:nvPicPr>
        <p:blipFill>
          <a:blip r:embed="rId10"/>
          <a:stretch>
            <a:fillRect/>
          </a:stretch>
        </p:blipFill>
        <p:spPr>
          <a:xfrm rot="19772635">
            <a:off x="109653" y="1705596"/>
            <a:ext cx="7760324" cy="2545177"/>
          </a:xfrm>
          <a:prstGeom prst="rect">
            <a:avLst/>
          </a:prstGeom>
        </p:spPr>
      </p:pic>
      <p:sp>
        <p:nvSpPr>
          <p:cNvPr id="6" name="Rectangle 5"/>
          <p:cNvSpPr/>
          <p:nvPr/>
        </p:nvSpPr>
        <p:spPr>
          <a:xfrm rot="19717054">
            <a:off x="-1011176" y="2624241"/>
            <a:ext cx="11757660" cy="707886"/>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w="22225">
                  <a:solidFill>
                    <a:srgbClr val="ED7D31"/>
                  </a:solidFill>
                  <a:prstDash val="solid"/>
                </a:ln>
                <a:solidFill>
                  <a:srgbClr val="ED7D31">
                    <a:lumMod val="75000"/>
                  </a:srgbClr>
                </a:solidFill>
                <a:effectLst/>
                <a:uLnTx/>
                <a:uFillTx/>
                <a:latin typeface="Calibri" panose="020F0502020204030204"/>
                <a:ea typeface="+mn-ea"/>
                <a:cs typeface="+mn-cs"/>
              </a:rPr>
              <a:t>Thank you </a:t>
            </a:r>
            <a:r>
              <a:rPr kumimoji="0" lang="en-US" sz="4000" b="1" i="0" u="none" strike="noStrike" kern="1200" cap="none" spc="0" normalizeH="0" baseline="0" noProof="0" dirty="0" err="1">
                <a:ln w="22225">
                  <a:solidFill>
                    <a:srgbClr val="ED7D31"/>
                  </a:solidFill>
                  <a:prstDash val="solid"/>
                </a:ln>
                <a:solidFill>
                  <a:srgbClr val="ED7D31">
                    <a:lumMod val="75000"/>
                  </a:srgbClr>
                </a:solidFill>
                <a:effectLst/>
                <a:uLnTx/>
                <a:uFillTx/>
                <a:latin typeface="Calibri" panose="020F0502020204030204"/>
                <a:ea typeface="+mn-ea"/>
                <a:cs typeface="+mn-cs"/>
              </a:rPr>
              <a:t>ClickDimensions</a:t>
            </a:r>
            <a:r>
              <a:rPr kumimoji="0" lang="en-US" sz="4000" b="1" i="0" u="none" strike="noStrike" kern="1200" cap="none" spc="0" normalizeH="0" baseline="0" noProof="0" dirty="0">
                <a:ln w="22225">
                  <a:solidFill>
                    <a:srgbClr val="ED7D31"/>
                  </a:solidFill>
                  <a:prstDash val="solid"/>
                </a:ln>
                <a:solidFill>
                  <a:srgbClr val="ED7D31">
                    <a:lumMod val="75000"/>
                  </a:srgbClr>
                </a:solidFill>
                <a:effectLst/>
                <a:uLnTx/>
                <a:uFillTx/>
                <a:latin typeface="Calibri" panose="020F0502020204030204"/>
                <a:ea typeface="+mn-ea"/>
                <a:cs typeface="+mn-cs"/>
              </a:rPr>
              <a:t> being a platinum sponsor</a:t>
            </a:r>
          </a:p>
        </p:txBody>
      </p:sp>
    </p:spTree>
    <p:extLst>
      <p:ext uri="{BB962C8B-B14F-4D97-AF65-F5344CB8AC3E}">
        <p14:creationId xmlns:p14="http://schemas.microsoft.com/office/powerpoint/2010/main" val="38965556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741BE-0042-4542-B44E-05DB18BD500C}"/>
              </a:ext>
            </a:extLst>
          </p:cNvPr>
          <p:cNvSpPr>
            <a:spLocks noGrp="1"/>
          </p:cNvSpPr>
          <p:nvPr>
            <p:ph type="title"/>
          </p:nvPr>
        </p:nvSpPr>
        <p:spPr/>
        <p:txBody>
          <a:bodyPr/>
          <a:lstStyle/>
          <a:p>
            <a:r>
              <a:rPr lang="fr-CA" dirty="0" err="1"/>
              <a:t>Who</a:t>
            </a:r>
            <a:r>
              <a:rPr lang="fr-CA" dirty="0"/>
              <a:t> </a:t>
            </a:r>
            <a:r>
              <a:rPr lang="fr-CA" dirty="0" err="1"/>
              <a:t>am</a:t>
            </a:r>
            <a:r>
              <a:rPr lang="fr-CA" dirty="0"/>
              <a:t> I?</a:t>
            </a:r>
          </a:p>
        </p:txBody>
      </p:sp>
      <p:pic>
        <p:nvPicPr>
          <p:cNvPr id="4" name="Espace réservé du contenu 5" descr="Une image contenant extérieur, neige, personne, debout&#10;&#10;Description générée automatiquement">
            <a:extLst>
              <a:ext uri="{FF2B5EF4-FFF2-40B4-BE49-F238E27FC236}">
                <a16:creationId xmlns:a16="http://schemas.microsoft.com/office/drawing/2014/main" id="{9F5A0610-472E-4394-B3F6-DDEBB8D420D3}"/>
              </a:ext>
            </a:extLst>
          </p:cNvPr>
          <p:cNvPicPr>
            <a:picLocks noChangeAspect="1"/>
          </p:cNvPicPr>
          <p:nvPr/>
        </p:nvPicPr>
        <p:blipFill>
          <a:blip r:embed="rId3"/>
          <a:stretch>
            <a:fillRect/>
          </a:stretch>
        </p:blipFill>
        <p:spPr>
          <a:xfrm>
            <a:off x="9174714" y="1501064"/>
            <a:ext cx="2251240" cy="2251240"/>
          </a:xfrm>
          <a:prstGeom prst="rect">
            <a:avLst/>
          </a:prstGeom>
        </p:spPr>
      </p:pic>
      <p:grpSp>
        <p:nvGrpSpPr>
          <p:cNvPr id="33" name="Groupe 32">
            <a:extLst>
              <a:ext uri="{FF2B5EF4-FFF2-40B4-BE49-F238E27FC236}">
                <a16:creationId xmlns:a16="http://schemas.microsoft.com/office/drawing/2014/main" id="{84349570-90C8-482D-BB0E-DFF1FC04A49B}"/>
              </a:ext>
            </a:extLst>
          </p:cNvPr>
          <p:cNvGrpSpPr/>
          <p:nvPr/>
        </p:nvGrpSpPr>
        <p:grpSpPr>
          <a:xfrm>
            <a:off x="1458659" y="1501013"/>
            <a:ext cx="7806339" cy="1477502"/>
            <a:chOff x="2340687" y="1233014"/>
            <a:chExt cx="7806339" cy="1477502"/>
          </a:xfrm>
        </p:grpSpPr>
        <p:grpSp>
          <p:nvGrpSpPr>
            <p:cNvPr id="19" name="Groupe 18">
              <a:extLst>
                <a:ext uri="{FF2B5EF4-FFF2-40B4-BE49-F238E27FC236}">
                  <a16:creationId xmlns:a16="http://schemas.microsoft.com/office/drawing/2014/main" id="{8167182A-E814-440C-8948-E6EBA34133CC}"/>
                </a:ext>
              </a:extLst>
            </p:cNvPr>
            <p:cNvGrpSpPr/>
            <p:nvPr/>
          </p:nvGrpSpPr>
          <p:grpSpPr>
            <a:xfrm>
              <a:off x="2340687" y="1848690"/>
              <a:ext cx="7806339" cy="861826"/>
              <a:chOff x="592807" y="1913426"/>
              <a:chExt cx="7806339" cy="861826"/>
            </a:xfrm>
          </p:grpSpPr>
          <p:sp>
            <p:nvSpPr>
              <p:cNvPr id="7" name="Espace réservé du texte 3">
                <a:extLst>
                  <a:ext uri="{FF2B5EF4-FFF2-40B4-BE49-F238E27FC236}">
                    <a16:creationId xmlns:a16="http://schemas.microsoft.com/office/drawing/2014/main" id="{C668835A-6F99-482F-8706-BC29EC44A387}"/>
                  </a:ext>
                </a:extLst>
              </p:cNvPr>
              <p:cNvSpPr txBox="1">
                <a:spLocks/>
              </p:cNvSpPr>
              <p:nvPr/>
            </p:nvSpPr>
            <p:spPr>
              <a:xfrm>
                <a:off x="1417737" y="2128921"/>
                <a:ext cx="6981409" cy="64633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800" dirty="0"/>
                  <a:t>Business Solutions Consultant</a:t>
                </a:r>
              </a:p>
              <a:p>
                <a:r>
                  <a:rPr lang="fr-CA" sz="1400" i="1" dirty="0"/>
                  <a:t>(Dynamics 365 Sales, Project Service Automation and Human </a:t>
                </a:r>
                <a:r>
                  <a:rPr lang="fr-CA" sz="1400" i="1" dirty="0" err="1"/>
                  <a:t>Resources</a:t>
                </a:r>
                <a:r>
                  <a:rPr lang="fr-CA" sz="1400" i="1" dirty="0"/>
                  <a:t>)</a:t>
                </a:r>
                <a:endParaRPr lang="fr-CA" sz="1800" i="1" dirty="0"/>
              </a:p>
            </p:txBody>
          </p:sp>
          <p:pic>
            <p:nvPicPr>
              <p:cNvPr id="8" name="Image 7" descr="Une image contenant objet, lumière&#10;&#10;Description générée automatiquement">
                <a:extLst>
                  <a:ext uri="{FF2B5EF4-FFF2-40B4-BE49-F238E27FC236}">
                    <a16:creationId xmlns:a16="http://schemas.microsoft.com/office/drawing/2014/main" id="{99F2109A-D15D-4FF9-9472-A7074D30BED9}"/>
                  </a:ext>
                </a:extLst>
              </p:cNvPr>
              <p:cNvPicPr>
                <a:picLocks noChangeAspect="1"/>
              </p:cNvPicPr>
              <p:nvPr/>
            </p:nvPicPr>
            <p:blipFill>
              <a:blip r:embed="rId4"/>
              <a:stretch>
                <a:fillRect/>
              </a:stretch>
            </p:blipFill>
            <p:spPr>
              <a:xfrm>
                <a:off x="592807" y="1913426"/>
                <a:ext cx="712365" cy="712365"/>
              </a:xfrm>
              <a:prstGeom prst="rect">
                <a:avLst/>
              </a:prstGeom>
            </p:spPr>
          </p:pic>
        </p:grpSp>
        <p:grpSp>
          <p:nvGrpSpPr>
            <p:cNvPr id="24" name="Groupe 23">
              <a:extLst>
                <a:ext uri="{FF2B5EF4-FFF2-40B4-BE49-F238E27FC236}">
                  <a16:creationId xmlns:a16="http://schemas.microsoft.com/office/drawing/2014/main" id="{6BA72225-AEEC-426F-AE58-B09C66ECC81B}"/>
                </a:ext>
              </a:extLst>
            </p:cNvPr>
            <p:cNvGrpSpPr/>
            <p:nvPr/>
          </p:nvGrpSpPr>
          <p:grpSpPr>
            <a:xfrm>
              <a:off x="2340687" y="1233014"/>
              <a:ext cx="3747895" cy="712365"/>
              <a:chOff x="592807" y="1297750"/>
              <a:chExt cx="3747895" cy="712365"/>
            </a:xfrm>
          </p:grpSpPr>
          <p:pic>
            <p:nvPicPr>
              <p:cNvPr id="6" name="Image 5" descr="Une image contenant lampe&#10;&#10;Description générée automatiquement">
                <a:extLst>
                  <a:ext uri="{FF2B5EF4-FFF2-40B4-BE49-F238E27FC236}">
                    <a16:creationId xmlns:a16="http://schemas.microsoft.com/office/drawing/2014/main" id="{CB5D508E-1B66-4322-8636-D2BDFD4630E8}"/>
                  </a:ext>
                </a:extLst>
              </p:cNvPr>
              <p:cNvPicPr>
                <a:picLocks noChangeAspect="1"/>
              </p:cNvPicPr>
              <p:nvPr/>
            </p:nvPicPr>
            <p:blipFill>
              <a:blip r:embed="rId5"/>
              <a:stretch>
                <a:fillRect/>
              </a:stretch>
            </p:blipFill>
            <p:spPr>
              <a:xfrm>
                <a:off x="592807" y="1297750"/>
                <a:ext cx="712365" cy="712365"/>
              </a:xfrm>
              <a:prstGeom prst="rect">
                <a:avLst/>
              </a:prstGeom>
            </p:spPr>
          </p:pic>
          <p:sp>
            <p:nvSpPr>
              <p:cNvPr id="23" name="Espace réservé du texte 3">
                <a:extLst>
                  <a:ext uri="{FF2B5EF4-FFF2-40B4-BE49-F238E27FC236}">
                    <a16:creationId xmlns:a16="http://schemas.microsoft.com/office/drawing/2014/main" id="{2DBF08D8-E38B-479B-B686-8212FD0F8637}"/>
                  </a:ext>
                </a:extLst>
              </p:cNvPr>
              <p:cNvSpPr txBox="1">
                <a:spLocks/>
              </p:cNvSpPr>
              <p:nvPr/>
            </p:nvSpPr>
            <p:spPr>
              <a:xfrm>
                <a:off x="1417737" y="1500043"/>
                <a:ext cx="2922965"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2000" dirty="0"/>
                  <a:t>Power Platform </a:t>
                </a:r>
                <a:r>
                  <a:rPr lang="fr-CA" sz="2000" dirty="0" err="1"/>
                  <a:t>Enthusiast</a:t>
                </a:r>
                <a:endParaRPr lang="fr-CA" sz="2000" dirty="0"/>
              </a:p>
            </p:txBody>
          </p:sp>
        </p:grpSp>
      </p:grpSp>
      <p:sp>
        <p:nvSpPr>
          <p:cNvPr id="26" name="Espace réservé du texte 3">
            <a:extLst>
              <a:ext uri="{FF2B5EF4-FFF2-40B4-BE49-F238E27FC236}">
                <a16:creationId xmlns:a16="http://schemas.microsoft.com/office/drawing/2014/main" id="{FD91F175-6140-40A1-B4C9-C647E10DBE48}"/>
              </a:ext>
            </a:extLst>
          </p:cNvPr>
          <p:cNvSpPr txBox="1">
            <a:spLocks/>
          </p:cNvSpPr>
          <p:nvPr/>
        </p:nvSpPr>
        <p:spPr>
          <a:xfrm>
            <a:off x="8838851" y="3886821"/>
            <a:ext cx="2922965" cy="30777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CA" sz="2000" i="1" dirty="0"/>
              <a:t>Raphaël Pothin</a:t>
            </a:r>
          </a:p>
        </p:txBody>
      </p:sp>
      <p:pic>
        <p:nvPicPr>
          <p:cNvPr id="9" name="Image 8" descr="Une image contenant bleu, tissu&#10;&#10;Description générée automatiquement">
            <a:extLst>
              <a:ext uri="{FF2B5EF4-FFF2-40B4-BE49-F238E27FC236}">
                <a16:creationId xmlns:a16="http://schemas.microsoft.com/office/drawing/2014/main" id="{9AEB2A8E-8B22-4F56-9E0A-BB3F2E8411CA}"/>
              </a:ext>
            </a:extLst>
          </p:cNvPr>
          <p:cNvPicPr>
            <a:picLocks noChangeAspect="1"/>
          </p:cNvPicPr>
          <p:nvPr/>
        </p:nvPicPr>
        <p:blipFill>
          <a:blip r:embed="rId6"/>
          <a:stretch>
            <a:fillRect/>
          </a:stretch>
        </p:blipFill>
        <p:spPr>
          <a:xfrm>
            <a:off x="9174715" y="4526745"/>
            <a:ext cx="2251240" cy="2251240"/>
          </a:xfrm>
          <a:prstGeom prst="rect">
            <a:avLst/>
          </a:prstGeom>
        </p:spPr>
      </p:pic>
      <p:grpSp>
        <p:nvGrpSpPr>
          <p:cNvPr id="27" name="Groupe 26">
            <a:extLst>
              <a:ext uri="{FF2B5EF4-FFF2-40B4-BE49-F238E27FC236}">
                <a16:creationId xmlns:a16="http://schemas.microsoft.com/office/drawing/2014/main" id="{9559C7F0-C972-40B2-B894-901C659A183A}"/>
              </a:ext>
            </a:extLst>
          </p:cNvPr>
          <p:cNvGrpSpPr/>
          <p:nvPr/>
        </p:nvGrpSpPr>
        <p:grpSpPr>
          <a:xfrm>
            <a:off x="1458659" y="3636192"/>
            <a:ext cx="9085266" cy="2604701"/>
            <a:chOff x="2340687" y="3752304"/>
            <a:chExt cx="9085266" cy="2604701"/>
          </a:xfrm>
        </p:grpSpPr>
        <p:grpSp>
          <p:nvGrpSpPr>
            <p:cNvPr id="28" name="Groupe 27">
              <a:extLst>
                <a:ext uri="{FF2B5EF4-FFF2-40B4-BE49-F238E27FC236}">
                  <a16:creationId xmlns:a16="http://schemas.microsoft.com/office/drawing/2014/main" id="{DA0A536E-064A-4868-9ADA-F157275E6708}"/>
                </a:ext>
              </a:extLst>
            </p:cNvPr>
            <p:cNvGrpSpPr/>
            <p:nvPr/>
          </p:nvGrpSpPr>
          <p:grpSpPr>
            <a:xfrm>
              <a:off x="2442491" y="4424208"/>
              <a:ext cx="8983462" cy="508755"/>
              <a:chOff x="694611" y="4182484"/>
              <a:chExt cx="8983462" cy="508755"/>
            </a:xfrm>
          </p:grpSpPr>
          <p:pic>
            <p:nvPicPr>
              <p:cNvPr id="44" name="Image 43" descr="Une image contenant dessin&#10;&#10;Description générée automatiquement">
                <a:extLst>
                  <a:ext uri="{FF2B5EF4-FFF2-40B4-BE49-F238E27FC236}">
                    <a16:creationId xmlns:a16="http://schemas.microsoft.com/office/drawing/2014/main" id="{B6B670D1-8769-4163-B793-8F4D85B3A0A5}"/>
                  </a:ext>
                </a:extLst>
              </p:cNvPr>
              <p:cNvPicPr>
                <a:picLocks noChangeAspect="1"/>
              </p:cNvPicPr>
              <p:nvPr/>
            </p:nvPicPr>
            <p:blipFill>
              <a:blip r:embed="rId7"/>
              <a:stretch>
                <a:fillRect/>
              </a:stretch>
            </p:blipFill>
            <p:spPr>
              <a:xfrm>
                <a:off x="694611" y="4182484"/>
                <a:ext cx="508755" cy="508755"/>
              </a:xfrm>
              <a:prstGeom prst="rect">
                <a:avLst/>
              </a:prstGeom>
            </p:spPr>
          </p:pic>
          <p:sp>
            <p:nvSpPr>
              <p:cNvPr id="45" name="Espace réservé du texte 3">
                <a:extLst>
                  <a:ext uri="{FF2B5EF4-FFF2-40B4-BE49-F238E27FC236}">
                    <a16:creationId xmlns:a16="http://schemas.microsoft.com/office/drawing/2014/main" id="{1884C875-B1F8-45E3-916E-4EBCA833DE57}"/>
                  </a:ext>
                </a:extLst>
              </p:cNvPr>
              <p:cNvSpPr txBox="1">
                <a:spLocks/>
              </p:cNvSpPr>
              <p:nvPr/>
            </p:nvSpPr>
            <p:spPr>
              <a:xfrm>
                <a:off x="1417735" y="4315585"/>
                <a:ext cx="8260338"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600" dirty="0">
                    <a:hlinkClick r:id="rId8"/>
                  </a:rPr>
                  <a:t>Raphael POTHIN</a:t>
                </a:r>
                <a:endParaRPr lang="fr-CA" sz="1600" dirty="0"/>
              </a:p>
            </p:txBody>
          </p:sp>
        </p:grpSp>
        <p:grpSp>
          <p:nvGrpSpPr>
            <p:cNvPr id="34" name="Groupe 33">
              <a:extLst>
                <a:ext uri="{FF2B5EF4-FFF2-40B4-BE49-F238E27FC236}">
                  <a16:creationId xmlns:a16="http://schemas.microsoft.com/office/drawing/2014/main" id="{42BFD872-D178-48F9-9B79-9E5BC8EBB583}"/>
                </a:ext>
              </a:extLst>
            </p:cNvPr>
            <p:cNvGrpSpPr/>
            <p:nvPr/>
          </p:nvGrpSpPr>
          <p:grpSpPr>
            <a:xfrm>
              <a:off x="2340687" y="3752304"/>
              <a:ext cx="5917963" cy="2604701"/>
              <a:chOff x="2340687" y="3752304"/>
              <a:chExt cx="5917963" cy="2604701"/>
            </a:xfrm>
          </p:grpSpPr>
          <p:grpSp>
            <p:nvGrpSpPr>
              <p:cNvPr id="35" name="Groupe 34">
                <a:extLst>
                  <a:ext uri="{FF2B5EF4-FFF2-40B4-BE49-F238E27FC236}">
                    <a16:creationId xmlns:a16="http://schemas.microsoft.com/office/drawing/2014/main" id="{C44B2E14-ADDE-462D-B555-935BF19903BB}"/>
                  </a:ext>
                </a:extLst>
              </p:cNvPr>
              <p:cNvGrpSpPr/>
              <p:nvPr/>
            </p:nvGrpSpPr>
            <p:grpSpPr>
              <a:xfrm>
                <a:off x="2442491" y="3752304"/>
                <a:ext cx="3646090" cy="507917"/>
                <a:chOff x="694611" y="3281932"/>
                <a:chExt cx="3646090" cy="507917"/>
              </a:xfrm>
            </p:grpSpPr>
            <p:pic>
              <p:nvPicPr>
                <p:cNvPr id="42" name="Image 41" descr="Une image contenant périphérique&#10;&#10;Description générée automatiquement">
                  <a:extLst>
                    <a:ext uri="{FF2B5EF4-FFF2-40B4-BE49-F238E27FC236}">
                      <a16:creationId xmlns:a16="http://schemas.microsoft.com/office/drawing/2014/main" id="{339B328A-285A-4226-A9E4-1B80852D5191}"/>
                    </a:ext>
                  </a:extLst>
                </p:cNvPr>
                <p:cNvPicPr>
                  <a:picLocks noChangeAspect="1"/>
                </p:cNvPicPr>
                <p:nvPr/>
              </p:nvPicPr>
              <p:blipFill>
                <a:blip r:embed="rId9"/>
                <a:stretch>
                  <a:fillRect/>
                </a:stretch>
              </p:blipFill>
              <p:spPr>
                <a:xfrm>
                  <a:off x="694611" y="3281932"/>
                  <a:ext cx="508755" cy="507917"/>
                </a:xfrm>
                <a:prstGeom prst="rect">
                  <a:avLst/>
                </a:prstGeom>
              </p:spPr>
            </p:pic>
            <p:sp>
              <p:nvSpPr>
                <p:cNvPr id="43" name="Espace réservé du texte 3">
                  <a:extLst>
                    <a:ext uri="{FF2B5EF4-FFF2-40B4-BE49-F238E27FC236}">
                      <a16:creationId xmlns:a16="http://schemas.microsoft.com/office/drawing/2014/main" id="{F12EE9C6-F67A-4BC2-A124-856428B753D5}"/>
                    </a:ext>
                  </a:extLst>
                </p:cNvPr>
                <p:cNvSpPr txBox="1">
                  <a:spLocks/>
                </p:cNvSpPr>
                <p:nvPr/>
              </p:nvSpPr>
              <p:spPr>
                <a:xfrm>
                  <a:off x="1417736" y="3416449"/>
                  <a:ext cx="2922965"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600" dirty="0">
                      <a:hlinkClick r:id="rId10"/>
                    </a:rPr>
                    <a:t>@</a:t>
                  </a:r>
                  <a:r>
                    <a:rPr lang="fr-CA" sz="1600" dirty="0" err="1">
                      <a:hlinkClick r:id="rId10"/>
                    </a:rPr>
                    <a:t>RaphaelPothin</a:t>
                  </a:r>
                  <a:endParaRPr lang="fr-CA" sz="1600" dirty="0"/>
                </a:p>
              </p:txBody>
            </p:sp>
          </p:grpSp>
          <p:grpSp>
            <p:nvGrpSpPr>
              <p:cNvPr id="36" name="Groupe 35">
                <a:extLst>
                  <a:ext uri="{FF2B5EF4-FFF2-40B4-BE49-F238E27FC236}">
                    <a16:creationId xmlns:a16="http://schemas.microsoft.com/office/drawing/2014/main" id="{54C5A254-FF7E-4DCB-A7B8-C2A2E3EF93AF}"/>
                  </a:ext>
                </a:extLst>
              </p:cNvPr>
              <p:cNvGrpSpPr/>
              <p:nvPr/>
            </p:nvGrpSpPr>
            <p:grpSpPr>
              <a:xfrm>
                <a:off x="2442491" y="5096951"/>
                <a:ext cx="5816159" cy="507917"/>
                <a:chOff x="694611" y="4740903"/>
                <a:chExt cx="5816159" cy="507917"/>
              </a:xfrm>
            </p:grpSpPr>
            <p:pic>
              <p:nvPicPr>
                <p:cNvPr id="40" name="Image 39" descr="Une image contenant dessin, signe&#10;&#10;Description générée automatiquement">
                  <a:extLst>
                    <a:ext uri="{FF2B5EF4-FFF2-40B4-BE49-F238E27FC236}">
                      <a16:creationId xmlns:a16="http://schemas.microsoft.com/office/drawing/2014/main" id="{A56E997D-AFE2-49C2-9694-0A684F7C6994}"/>
                    </a:ext>
                  </a:extLst>
                </p:cNvPr>
                <p:cNvPicPr>
                  <a:picLocks noChangeAspect="1"/>
                </p:cNvPicPr>
                <p:nvPr/>
              </p:nvPicPr>
              <p:blipFill>
                <a:blip r:embed="rId11"/>
                <a:stretch>
                  <a:fillRect/>
                </a:stretch>
              </p:blipFill>
              <p:spPr>
                <a:xfrm>
                  <a:off x="694611" y="4740903"/>
                  <a:ext cx="507917" cy="507917"/>
                </a:xfrm>
                <a:prstGeom prst="rect">
                  <a:avLst/>
                </a:prstGeom>
              </p:spPr>
            </p:pic>
            <p:sp>
              <p:nvSpPr>
                <p:cNvPr id="41" name="Espace réservé du texte 3">
                  <a:extLst>
                    <a:ext uri="{FF2B5EF4-FFF2-40B4-BE49-F238E27FC236}">
                      <a16:creationId xmlns:a16="http://schemas.microsoft.com/office/drawing/2014/main" id="{009695F3-28D2-4447-B608-7D03B4878908}"/>
                    </a:ext>
                  </a:extLst>
                </p:cNvPr>
                <p:cNvSpPr txBox="1">
                  <a:spLocks/>
                </p:cNvSpPr>
                <p:nvPr/>
              </p:nvSpPr>
              <p:spPr>
                <a:xfrm>
                  <a:off x="1417735" y="4871750"/>
                  <a:ext cx="5093035"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600" dirty="0">
                      <a:hlinkClick r:id="rId12"/>
                    </a:rPr>
                    <a:t>Raphaël Pothin</a:t>
                  </a:r>
                  <a:endParaRPr lang="fr-CA" sz="1600" dirty="0"/>
                </a:p>
              </p:txBody>
            </p:sp>
          </p:grpSp>
          <p:grpSp>
            <p:nvGrpSpPr>
              <p:cNvPr id="37" name="Groupe 36">
                <a:extLst>
                  <a:ext uri="{FF2B5EF4-FFF2-40B4-BE49-F238E27FC236}">
                    <a16:creationId xmlns:a16="http://schemas.microsoft.com/office/drawing/2014/main" id="{F90F4602-6714-4556-B16F-DD99A616C97B}"/>
                  </a:ext>
                </a:extLst>
              </p:cNvPr>
              <p:cNvGrpSpPr/>
              <p:nvPr/>
            </p:nvGrpSpPr>
            <p:grpSpPr>
              <a:xfrm>
                <a:off x="2340687" y="5644640"/>
                <a:ext cx="3747893" cy="712365"/>
                <a:chOff x="2340687" y="5775489"/>
                <a:chExt cx="3747893" cy="712365"/>
              </a:xfrm>
            </p:grpSpPr>
            <p:pic>
              <p:nvPicPr>
                <p:cNvPr id="38" name="Image 37" descr="Une image contenant objet, horloge, mètre&#10;&#10;Description générée automatiquement">
                  <a:extLst>
                    <a:ext uri="{FF2B5EF4-FFF2-40B4-BE49-F238E27FC236}">
                      <a16:creationId xmlns:a16="http://schemas.microsoft.com/office/drawing/2014/main" id="{D1EE7D2F-145A-4CB9-8F16-47FB099B6697}"/>
                    </a:ext>
                  </a:extLst>
                </p:cNvPr>
                <p:cNvPicPr>
                  <a:picLocks noChangeAspect="1"/>
                </p:cNvPicPr>
                <p:nvPr/>
              </p:nvPicPr>
              <p:blipFill>
                <a:blip r:embed="rId13"/>
                <a:stretch>
                  <a:fillRect/>
                </a:stretch>
              </p:blipFill>
              <p:spPr>
                <a:xfrm>
                  <a:off x="2340687" y="5775489"/>
                  <a:ext cx="712365" cy="712365"/>
                </a:xfrm>
                <a:prstGeom prst="rect">
                  <a:avLst/>
                </a:prstGeom>
              </p:spPr>
            </p:pic>
            <p:sp>
              <p:nvSpPr>
                <p:cNvPr id="39" name="Espace réservé du texte 3">
                  <a:extLst>
                    <a:ext uri="{FF2B5EF4-FFF2-40B4-BE49-F238E27FC236}">
                      <a16:creationId xmlns:a16="http://schemas.microsoft.com/office/drawing/2014/main" id="{079013F7-5CD7-4FAA-865C-787570F3F01B}"/>
                    </a:ext>
                  </a:extLst>
                </p:cNvPr>
                <p:cNvSpPr txBox="1">
                  <a:spLocks/>
                </p:cNvSpPr>
                <p:nvPr/>
              </p:nvSpPr>
              <p:spPr>
                <a:xfrm>
                  <a:off x="3165615" y="6008560"/>
                  <a:ext cx="2922965" cy="24622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sz="1600" dirty="0">
                      <a:hlinkClick r:id="rId14"/>
                    </a:rPr>
                    <a:t>raphael.pothin@gmail.com</a:t>
                  </a:r>
                  <a:endParaRPr lang="fr-CA" sz="1600" dirty="0"/>
                </a:p>
              </p:txBody>
            </p:sp>
          </p:grpSp>
        </p:grpSp>
      </p:grpSp>
    </p:spTree>
    <p:extLst>
      <p:ext uri="{BB962C8B-B14F-4D97-AF65-F5344CB8AC3E}">
        <p14:creationId xmlns:p14="http://schemas.microsoft.com/office/powerpoint/2010/main" val="17259020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485DE1-D35C-4139-A207-4F507A58CE3F}"/>
              </a:ext>
            </a:extLst>
          </p:cNvPr>
          <p:cNvSpPr>
            <a:spLocks noGrp="1"/>
          </p:cNvSpPr>
          <p:nvPr>
            <p:ph type="title"/>
          </p:nvPr>
        </p:nvSpPr>
        <p:spPr/>
        <p:txBody>
          <a:bodyPr/>
          <a:lstStyle/>
          <a:p>
            <a:r>
              <a:rPr lang="en-US" dirty="0"/>
              <a:t>Sad news</a:t>
            </a:r>
            <a:endParaRPr lang="fr-CA" dirty="0"/>
          </a:p>
        </p:txBody>
      </p:sp>
      <p:pic>
        <p:nvPicPr>
          <p:cNvPr id="3" name="Image 2">
            <a:extLst>
              <a:ext uri="{FF2B5EF4-FFF2-40B4-BE49-F238E27FC236}">
                <a16:creationId xmlns:a16="http://schemas.microsoft.com/office/drawing/2014/main" id="{35C602D4-55C5-42BD-ADCE-9416EA774893}"/>
              </a:ext>
            </a:extLst>
          </p:cNvPr>
          <p:cNvPicPr>
            <a:picLocks noChangeAspect="1"/>
          </p:cNvPicPr>
          <p:nvPr/>
        </p:nvPicPr>
        <p:blipFill>
          <a:blip r:embed="rId3"/>
          <a:stretch>
            <a:fillRect/>
          </a:stretch>
        </p:blipFill>
        <p:spPr>
          <a:xfrm>
            <a:off x="800100" y="1172833"/>
            <a:ext cx="10591800" cy="5095958"/>
          </a:xfrm>
          <a:prstGeom prst="rect">
            <a:avLst/>
          </a:prstGeom>
        </p:spPr>
      </p:pic>
    </p:spTree>
    <p:extLst>
      <p:ext uri="{BB962C8B-B14F-4D97-AF65-F5344CB8AC3E}">
        <p14:creationId xmlns:p14="http://schemas.microsoft.com/office/powerpoint/2010/main" val="24005375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 coins arrondis 14">
            <a:extLst>
              <a:ext uri="{FF2B5EF4-FFF2-40B4-BE49-F238E27FC236}">
                <a16:creationId xmlns:a16="http://schemas.microsoft.com/office/drawing/2014/main" id="{E6A52764-1A8F-4C33-9A8E-EC6E859852E7}"/>
              </a:ext>
            </a:extLst>
          </p:cNvPr>
          <p:cNvSpPr/>
          <p:nvPr/>
        </p:nvSpPr>
        <p:spPr bwMode="auto">
          <a:xfrm>
            <a:off x="5592278" y="1251284"/>
            <a:ext cx="5938787" cy="5014762"/>
          </a:xfrm>
          <a:prstGeom prst="round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1" forceAA="0" compatLnSpc="1">
            <a:prstTxWarp prst="textNoShape">
              <a:avLst/>
            </a:prstTxWarp>
            <a:noAutofit/>
          </a:bodyPr>
          <a:lstStyle/>
          <a:p>
            <a:pPr algn="l" defTabSz="932472" fontAlgn="base">
              <a:spcBef>
                <a:spcPct val="0"/>
              </a:spcBef>
              <a:spcAft>
                <a:spcPct val="0"/>
              </a:spcAft>
            </a:pPr>
            <a:r>
              <a:rPr lang="en-CA" sz="2000" b="1" dirty="0">
                <a:solidFill>
                  <a:schemeClr val="tx1"/>
                </a:solidFill>
                <a:ea typeface="Segoe UI" pitchFamily="34" charset="0"/>
                <a:cs typeface="Segoe UI" pitchFamily="34" charset="0"/>
              </a:rPr>
              <a:t>People in charge of Rose’s onboarding</a:t>
            </a:r>
            <a:endParaRPr lang="fr-CA" sz="2000" b="1" dirty="0" err="1">
              <a:solidFill>
                <a:schemeClr val="tx1"/>
              </a:solidFill>
              <a:ea typeface="Segoe UI" pitchFamily="34" charset="0"/>
              <a:cs typeface="Segoe UI" pitchFamily="34" charset="0"/>
            </a:endParaRPr>
          </a:p>
        </p:txBody>
      </p:sp>
      <p:sp>
        <p:nvSpPr>
          <p:cNvPr id="2" name="Titre 1">
            <a:extLst>
              <a:ext uri="{FF2B5EF4-FFF2-40B4-BE49-F238E27FC236}">
                <a16:creationId xmlns:a16="http://schemas.microsoft.com/office/drawing/2014/main" id="{E0001A43-42E6-46A4-9F21-262B11299AA2}"/>
              </a:ext>
            </a:extLst>
          </p:cNvPr>
          <p:cNvSpPr>
            <a:spLocks noGrp="1"/>
          </p:cNvSpPr>
          <p:nvPr>
            <p:ph type="title"/>
          </p:nvPr>
        </p:nvSpPr>
        <p:spPr>
          <a:xfrm>
            <a:off x="588263" y="457200"/>
            <a:ext cx="11018520" cy="553998"/>
          </a:xfrm>
        </p:spPr>
        <p:txBody>
          <a:bodyPr/>
          <a:lstStyle/>
          <a:p>
            <a:r>
              <a:rPr lang="en-US" dirty="0"/>
              <a:t>People involved in our onboarding scenario</a:t>
            </a:r>
            <a:endParaRPr lang="fr-CA" dirty="0"/>
          </a:p>
        </p:txBody>
      </p:sp>
      <p:grpSp>
        <p:nvGrpSpPr>
          <p:cNvPr id="6" name="Groupe 5">
            <a:extLst>
              <a:ext uri="{FF2B5EF4-FFF2-40B4-BE49-F238E27FC236}">
                <a16:creationId xmlns:a16="http://schemas.microsoft.com/office/drawing/2014/main" id="{1F3F64C4-D1B2-48CA-9A9F-32A700EEE8FB}"/>
              </a:ext>
            </a:extLst>
          </p:cNvPr>
          <p:cNvGrpSpPr/>
          <p:nvPr/>
        </p:nvGrpSpPr>
        <p:grpSpPr>
          <a:xfrm>
            <a:off x="1148752" y="2108578"/>
            <a:ext cx="3445239" cy="3300174"/>
            <a:chOff x="879414" y="2036546"/>
            <a:chExt cx="3445239" cy="3300174"/>
          </a:xfrm>
        </p:grpSpPr>
        <p:pic>
          <p:nvPicPr>
            <p:cNvPr id="4" name="Image 3" descr="Une image contenant chapeau&#10;&#10;Description générée automatiquement">
              <a:extLst>
                <a:ext uri="{FF2B5EF4-FFF2-40B4-BE49-F238E27FC236}">
                  <a16:creationId xmlns:a16="http://schemas.microsoft.com/office/drawing/2014/main" id="{77A413FA-5BB3-4AFA-9297-DA3580076A86}"/>
                </a:ext>
              </a:extLst>
            </p:cNvPr>
            <p:cNvPicPr>
              <a:picLocks noChangeAspect="1"/>
            </p:cNvPicPr>
            <p:nvPr/>
          </p:nvPicPr>
          <p:blipFill rotWithShape="1">
            <a:blip r:embed="rId2"/>
            <a:srcRect r="7105"/>
            <a:stretch/>
          </p:blipFill>
          <p:spPr>
            <a:xfrm>
              <a:off x="1469456" y="2036546"/>
              <a:ext cx="2265146" cy="2438400"/>
            </a:xfrm>
            <a:prstGeom prst="rect">
              <a:avLst/>
            </a:prstGeom>
          </p:spPr>
        </p:pic>
        <p:sp>
          <p:nvSpPr>
            <p:cNvPr id="5" name="ZoneTexte 4">
              <a:extLst>
                <a:ext uri="{FF2B5EF4-FFF2-40B4-BE49-F238E27FC236}">
                  <a16:creationId xmlns:a16="http://schemas.microsoft.com/office/drawing/2014/main" id="{461E74C6-CA4D-4206-9C04-BF5C05079DE1}"/>
                </a:ext>
              </a:extLst>
            </p:cNvPr>
            <p:cNvSpPr txBox="1"/>
            <p:nvPr/>
          </p:nvSpPr>
          <p:spPr>
            <a:xfrm>
              <a:off x="879414" y="4474946"/>
              <a:ext cx="3445239" cy="861774"/>
            </a:xfrm>
            <a:prstGeom prst="rect">
              <a:avLst/>
            </a:prstGeom>
            <a:noFill/>
          </p:spPr>
          <p:txBody>
            <a:bodyPr wrap="none" lIns="0" tIns="0" rIns="0" bIns="0" rtlCol="0">
              <a:spAutoFit/>
            </a:bodyPr>
            <a:lstStyle/>
            <a:p>
              <a:pPr algn="ctr"/>
              <a:r>
                <a:rPr lang="en-CA" sz="3200" b="1" dirty="0">
                  <a:gradFill>
                    <a:gsLst>
                      <a:gs pos="2917">
                        <a:schemeClr val="tx1"/>
                      </a:gs>
                      <a:gs pos="30000">
                        <a:schemeClr val="tx1"/>
                      </a:gs>
                    </a:gsLst>
                    <a:lin ang="5400000" scaled="0"/>
                  </a:gradFill>
                </a:rPr>
                <a:t>Rose</a:t>
              </a:r>
              <a:endParaRPr lang="en-CA" sz="3200" dirty="0">
                <a:gradFill>
                  <a:gsLst>
                    <a:gs pos="2917">
                      <a:schemeClr val="tx1"/>
                    </a:gs>
                    <a:gs pos="30000">
                      <a:schemeClr val="tx1"/>
                    </a:gs>
                  </a:gsLst>
                  <a:lin ang="5400000" scaled="0"/>
                </a:gradFill>
              </a:endParaRPr>
            </a:p>
            <a:p>
              <a:pPr algn="ctr"/>
              <a:r>
                <a:rPr lang="en-CA" sz="2400" i="1" dirty="0">
                  <a:gradFill>
                    <a:gsLst>
                      <a:gs pos="2917">
                        <a:schemeClr val="tx1"/>
                      </a:gs>
                      <a:gs pos="30000">
                        <a:schemeClr val="tx1"/>
                      </a:gs>
                    </a:gsLst>
                    <a:lin ang="5400000" scaled="0"/>
                  </a:gradFill>
                </a:rPr>
                <a:t>New Employee - Test Pilot</a:t>
              </a:r>
              <a:endParaRPr lang="fr-CA" sz="2800" i="1" dirty="0" err="1">
                <a:gradFill>
                  <a:gsLst>
                    <a:gs pos="2917">
                      <a:schemeClr val="tx1"/>
                    </a:gs>
                    <a:gs pos="30000">
                      <a:schemeClr val="tx1"/>
                    </a:gs>
                  </a:gsLst>
                  <a:lin ang="5400000" scaled="0"/>
                </a:gradFill>
              </a:endParaRPr>
            </a:p>
          </p:txBody>
        </p:sp>
      </p:grpSp>
      <p:grpSp>
        <p:nvGrpSpPr>
          <p:cNvPr id="10" name="Groupe 9">
            <a:extLst>
              <a:ext uri="{FF2B5EF4-FFF2-40B4-BE49-F238E27FC236}">
                <a16:creationId xmlns:a16="http://schemas.microsoft.com/office/drawing/2014/main" id="{BCC08D35-86C0-40D6-A60F-B88D2D5C67ED}"/>
              </a:ext>
            </a:extLst>
          </p:cNvPr>
          <p:cNvGrpSpPr/>
          <p:nvPr/>
        </p:nvGrpSpPr>
        <p:grpSpPr>
          <a:xfrm>
            <a:off x="8919410" y="2257925"/>
            <a:ext cx="2265146" cy="3300174"/>
            <a:chOff x="4876800" y="2209800"/>
            <a:chExt cx="2265146" cy="3300174"/>
          </a:xfrm>
        </p:grpSpPr>
        <p:pic>
          <p:nvPicPr>
            <p:cNvPr id="8" name="Image 7" descr="Une image contenant chapeau, lumière&#10;&#10;Description générée automatiquement">
              <a:extLst>
                <a:ext uri="{FF2B5EF4-FFF2-40B4-BE49-F238E27FC236}">
                  <a16:creationId xmlns:a16="http://schemas.microsoft.com/office/drawing/2014/main" id="{EC2B9675-9ECD-459F-AA6F-D15C8EFD8D62}"/>
                </a:ext>
              </a:extLst>
            </p:cNvPr>
            <p:cNvPicPr>
              <a:picLocks noChangeAspect="1"/>
            </p:cNvPicPr>
            <p:nvPr/>
          </p:nvPicPr>
          <p:blipFill rotWithShape="1">
            <a:blip r:embed="rId3"/>
            <a:srcRect r="7105"/>
            <a:stretch/>
          </p:blipFill>
          <p:spPr>
            <a:xfrm>
              <a:off x="4876800" y="2209800"/>
              <a:ext cx="2265146" cy="2438400"/>
            </a:xfrm>
            <a:prstGeom prst="rect">
              <a:avLst/>
            </a:prstGeom>
          </p:spPr>
        </p:pic>
        <p:sp>
          <p:nvSpPr>
            <p:cNvPr id="9" name="ZoneTexte 8">
              <a:extLst>
                <a:ext uri="{FF2B5EF4-FFF2-40B4-BE49-F238E27FC236}">
                  <a16:creationId xmlns:a16="http://schemas.microsoft.com/office/drawing/2014/main" id="{22D01442-C6E3-448C-8200-2BCA1D08AE30}"/>
                </a:ext>
              </a:extLst>
            </p:cNvPr>
            <p:cNvSpPr txBox="1"/>
            <p:nvPr/>
          </p:nvSpPr>
          <p:spPr>
            <a:xfrm>
              <a:off x="5018108" y="4648200"/>
              <a:ext cx="1982530" cy="861774"/>
            </a:xfrm>
            <a:prstGeom prst="rect">
              <a:avLst/>
            </a:prstGeom>
            <a:noFill/>
          </p:spPr>
          <p:txBody>
            <a:bodyPr wrap="none" lIns="0" tIns="0" rIns="0" bIns="0" rtlCol="0">
              <a:spAutoFit/>
            </a:bodyPr>
            <a:lstStyle/>
            <a:p>
              <a:pPr algn="ctr"/>
              <a:r>
                <a:rPr lang="en-CA" sz="3200" b="1" dirty="0">
                  <a:gradFill>
                    <a:gsLst>
                      <a:gs pos="2917">
                        <a:schemeClr val="tx1"/>
                      </a:gs>
                      <a:gs pos="30000">
                        <a:schemeClr val="tx1"/>
                      </a:gs>
                    </a:gsLst>
                    <a:lin ang="5400000" scaled="0"/>
                  </a:gradFill>
                </a:rPr>
                <a:t>Morgane</a:t>
              </a:r>
              <a:endParaRPr lang="en-CA" sz="3200" dirty="0">
                <a:gradFill>
                  <a:gsLst>
                    <a:gs pos="2917">
                      <a:schemeClr val="tx1"/>
                    </a:gs>
                    <a:gs pos="30000">
                      <a:schemeClr val="tx1"/>
                    </a:gs>
                  </a:gsLst>
                  <a:lin ang="5400000" scaled="0"/>
                </a:gradFill>
              </a:endParaRPr>
            </a:p>
            <a:p>
              <a:pPr algn="ctr"/>
              <a:r>
                <a:rPr lang="en-CA" sz="2400" i="1" dirty="0">
                  <a:gradFill>
                    <a:gsLst>
                      <a:gs pos="2917">
                        <a:schemeClr val="tx1"/>
                      </a:gs>
                      <a:gs pos="30000">
                        <a:schemeClr val="tx1"/>
                      </a:gs>
                    </a:gsLst>
                    <a:lin ang="5400000" scaled="0"/>
                  </a:gradFill>
                </a:rPr>
                <a:t>Team Manager</a:t>
              </a:r>
              <a:endParaRPr lang="fr-CA" sz="2800" i="1" dirty="0" err="1">
                <a:gradFill>
                  <a:gsLst>
                    <a:gs pos="2917">
                      <a:schemeClr val="tx1"/>
                    </a:gs>
                    <a:gs pos="30000">
                      <a:schemeClr val="tx1"/>
                    </a:gs>
                  </a:gsLst>
                  <a:lin ang="5400000" scaled="0"/>
                </a:gradFill>
              </a:endParaRPr>
            </a:p>
          </p:txBody>
        </p:sp>
      </p:grpSp>
      <p:grpSp>
        <p:nvGrpSpPr>
          <p:cNvPr id="14" name="Groupe 13">
            <a:extLst>
              <a:ext uri="{FF2B5EF4-FFF2-40B4-BE49-F238E27FC236}">
                <a16:creationId xmlns:a16="http://schemas.microsoft.com/office/drawing/2014/main" id="{877427F1-85D8-43E7-B502-8FAB7783029D}"/>
              </a:ext>
            </a:extLst>
          </p:cNvPr>
          <p:cNvGrpSpPr/>
          <p:nvPr/>
        </p:nvGrpSpPr>
        <p:grpSpPr>
          <a:xfrm>
            <a:off x="6096000" y="2257925"/>
            <a:ext cx="2372060" cy="3300174"/>
            <a:chOff x="4823344" y="2209800"/>
            <a:chExt cx="2372060" cy="3300174"/>
          </a:xfrm>
        </p:grpSpPr>
        <p:pic>
          <p:nvPicPr>
            <p:cNvPr id="12" name="Image 11" descr="Une image contenant tasse, café, table, alimentation&#10;&#10;Description générée automatiquement">
              <a:extLst>
                <a:ext uri="{FF2B5EF4-FFF2-40B4-BE49-F238E27FC236}">
                  <a16:creationId xmlns:a16="http://schemas.microsoft.com/office/drawing/2014/main" id="{C838AE60-E27C-471E-8A31-02F402657DFD}"/>
                </a:ext>
              </a:extLst>
            </p:cNvPr>
            <p:cNvPicPr>
              <a:picLocks noChangeAspect="1"/>
            </p:cNvPicPr>
            <p:nvPr/>
          </p:nvPicPr>
          <p:blipFill rotWithShape="1">
            <a:blip r:embed="rId4"/>
            <a:srcRect r="7105"/>
            <a:stretch/>
          </p:blipFill>
          <p:spPr>
            <a:xfrm>
              <a:off x="4876800" y="2209800"/>
              <a:ext cx="2265146" cy="2438400"/>
            </a:xfrm>
            <a:prstGeom prst="rect">
              <a:avLst/>
            </a:prstGeom>
          </p:spPr>
        </p:pic>
        <p:sp>
          <p:nvSpPr>
            <p:cNvPr id="13" name="ZoneTexte 12">
              <a:extLst>
                <a:ext uri="{FF2B5EF4-FFF2-40B4-BE49-F238E27FC236}">
                  <a16:creationId xmlns:a16="http://schemas.microsoft.com/office/drawing/2014/main" id="{C57B984B-BA94-41E4-9A4A-D45C9BA14838}"/>
                </a:ext>
              </a:extLst>
            </p:cNvPr>
            <p:cNvSpPr txBox="1"/>
            <p:nvPr/>
          </p:nvSpPr>
          <p:spPr>
            <a:xfrm>
              <a:off x="4823344" y="4648200"/>
              <a:ext cx="2372060" cy="861774"/>
            </a:xfrm>
            <a:prstGeom prst="rect">
              <a:avLst/>
            </a:prstGeom>
            <a:noFill/>
          </p:spPr>
          <p:txBody>
            <a:bodyPr wrap="none" lIns="0" tIns="0" rIns="0" bIns="0" rtlCol="0">
              <a:spAutoFit/>
            </a:bodyPr>
            <a:lstStyle/>
            <a:p>
              <a:pPr algn="ctr"/>
              <a:r>
                <a:rPr lang="en-CA" sz="3200" b="1" dirty="0">
                  <a:gradFill>
                    <a:gsLst>
                      <a:gs pos="2917">
                        <a:schemeClr val="tx1"/>
                      </a:gs>
                      <a:gs pos="30000">
                        <a:schemeClr val="tx1"/>
                      </a:gs>
                    </a:gsLst>
                    <a:lin ang="5400000" scaled="0"/>
                  </a:gradFill>
                </a:rPr>
                <a:t>Raphael</a:t>
              </a:r>
              <a:endParaRPr lang="en-CA" sz="3200" dirty="0">
                <a:gradFill>
                  <a:gsLst>
                    <a:gs pos="2917">
                      <a:schemeClr val="tx1"/>
                    </a:gs>
                    <a:gs pos="30000">
                      <a:schemeClr val="tx1"/>
                    </a:gs>
                  </a:gsLst>
                  <a:lin ang="5400000" scaled="0"/>
                </a:gradFill>
              </a:endParaRPr>
            </a:p>
            <a:p>
              <a:pPr algn="ctr"/>
              <a:r>
                <a:rPr lang="en-CA" sz="2400" i="1" dirty="0">
                  <a:gradFill>
                    <a:gsLst>
                      <a:gs pos="2917">
                        <a:schemeClr val="tx1"/>
                      </a:gs>
                      <a:gs pos="30000">
                        <a:schemeClr val="tx1"/>
                      </a:gs>
                    </a:gsLst>
                    <a:lin ang="5400000" scaled="0"/>
                  </a:gradFill>
                </a:rPr>
                <a:t>HR Team Member</a:t>
              </a:r>
              <a:endParaRPr lang="fr-CA" sz="2800" i="1" dirty="0" err="1">
                <a:gradFill>
                  <a:gsLst>
                    <a:gs pos="2917">
                      <a:schemeClr val="tx1"/>
                    </a:gs>
                    <a:gs pos="30000">
                      <a:schemeClr val="tx1"/>
                    </a:gs>
                  </a:gsLst>
                  <a:lin ang="5400000" scaled="0"/>
                </a:gradFill>
              </a:endParaRPr>
            </a:p>
          </p:txBody>
        </p:sp>
      </p:grpSp>
      <p:sp>
        <p:nvSpPr>
          <p:cNvPr id="16" name="Rectangle 15">
            <a:extLst>
              <a:ext uri="{FF2B5EF4-FFF2-40B4-BE49-F238E27FC236}">
                <a16:creationId xmlns:a16="http://schemas.microsoft.com/office/drawing/2014/main" id="{348424E4-A880-4157-9444-14D479A3D49F}"/>
              </a:ext>
            </a:extLst>
          </p:cNvPr>
          <p:cNvSpPr/>
          <p:nvPr/>
        </p:nvSpPr>
        <p:spPr>
          <a:xfrm>
            <a:off x="10051983" y="6506132"/>
            <a:ext cx="2066912" cy="276999"/>
          </a:xfrm>
          <a:prstGeom prst="rect">
            <a:avLst/>
          </a:prstGeom>
        </p:spPr>
        <p:txBody>
          <a:bodyPr wrap="none">
            <a:spAutoFit/>
          </a:bodyPr>
          <a:lstStyle/>
          <a:p>
            <a:r>
              <a:rPr lang="fr-CA" sz="1200" dirty="0"/>
              <a:t>http://www.icons-land.com/</a:t>
            </a:r>
          </a:p>
        </p:txBody>
      </p:sp>
    </p:spTree>
    <p:extLst>
      <p:ext uri="{BB962C8B-B14F-4D97-AF65-F5344CB8AC3E}">
        <p14:creationId xmlns:p14="http://schemas.microsoft.com/office/powerpoint/2010/main" val="24660864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A5340-64F0-48AD-AA5D-B1F9A515AD79}"/>
              </a:ext>
            </a:extLst>
          </p:cNvPr>
          <p:cNvSpPr>
            <a:spLocks noGrp="1"/>
          </p:cNvSpPr>
          <p:nvPr>
            <p:ph type="title"/>
          </p:nvPr>
        </p:nvSpPr>
        <p:spPr/>
        <p:txBody>
          <a:bodyPr/>
          <a:lstStyle/>
          <a:p>
            <a:r>
              <a:rPr lang="en-CA" dirty="0"/>
              <a:t>Our onboarding scenario</a:t>
            </a:r>
            <a:endParaRPr lang="fr-CA" dirty="0"/>
          </a:p>
        </p:txBody>
      </p:sp>
      <p:grpSp>
        <p:nvGrpSpPr>
          <p:cNvPr id="108" name="Groupe 107">
            <a:extLst>
              <a:ext uri="{FF2B5EF4-FFF2-40B4-BE49-F238E27FC236}">
                <a16:creationId xmlns:a16="http://schemas.microsoft.com/office/drawing/2014/main" id="{829B0A67-2F47-4E30-ACF4-A75F44138AFD}"/>
              </a:ext>
            </a:extLst>
          </p:cNvPr>
          <p:cNvGrpSpPr/>
          <p:nvPr/>
        </p:nvGrpSpPr>
        <p:grpSpPr>
          <a:xfrm>
            <a:off x="5597949" y="2361231"/>
            <a:ext cx="3041583" cy="2824936"/>
            <a:chOff x="5476775" y="4033064"/>
            <a:chExt cx="3041583" cy="2824936"/>
          </a:xfrm>
        </p:grpSpPr>
        <p:sp>
          <p:nvSpPr>
            <p:cNvPr id="98" name="Rectangle : coins arrondis 97">
              <a:extLst>
                <a:ext uri="{FF2B5EF4-FFF2-40B4-BE49-F238E27FC236}">
                  <a16:creationId xmlns:a16="http://schemas.microsoft.com/office/drawing/2014/main" id="{FCCC98D1-EB20-41E6-9D11-11F181C30029}"/>
                </a:ext>
              </a:extLst>
            </p:cNvPr>
            <p:cNvSpPr/>
            <p:nvPr/>
          </p:nvSpPr>
          <p:spPr bwMode="auto">
            <a:xfrm>
              <a:off x="5476775" y="4033064"/>
              <a:ext cx="3041583" cy="2824936"/>
            </a:xfrm>
            <a:prstGeom prst="round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e 96">
              <a:extLst>
                <a:ext uri="{FF2B5EF4-FFF2-40B4-BE49-F238E27FC236}">
                  <a16:creationId xmlns:a16="http://schemas.microsoft.com/office/drawing/2014/main" id="{4DDAA8AC-E32C-4D38-ADF6-1CCF3BCD20B7}"/>
                </a:ext>
              </a:extLst>
            </p:cNvPr>
            <p:cNvGrpSpPr/>
            <p:nvPr/>
          </p:nvGrpSpPr>
          <p:grpSpPr>
            <a:xfrm>
              <a:off x="5701996" y="4297055"/>
              <a:ext cx="2580410" cy="2336956"/>
              <a:chOff x="5701996" y="4297055"/>
              <a:chExt cx="2580410" cy="2336956"/>
            </a:xfrm>
          </p:grpSpPr>
          <p:sp>
            <p:nvSpPr>
              <p:cNvPr id="38" name="Ellipse 37">
                <a:extLst>
                  <a:ext uri="{FF2B5EF4-FFF2-40B4-BE49-F238E27FC236}">
                    <a16:creationId xmlns:a16="http://schemas.microsoft.com/office/drawing/2014/main" id="{0014EB0E-5855-4744-918B-DF8054B1DE95}"/>
                  </a:ext>
                </a:extLst>
              </p:cNvPr>
              <p:cNvSpPr/>
              <p:nvPr/>
            </p:nvSpPr>
            <p:spPr bwMode="auto">
              <a:xfrm>
                <a:off x="5701996" y="4297055"/>
                <a:ext cx="2580410" cy="10539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New employee information gathering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Ellipse 39">
                <a:extLst>
                  <a:ext uri="{FF2B5EF4-FFF2-40B4-BE49-F238E27FC236}">
                    <a16:creationId xmlns:a16="http://schemas.microsoft.com/office/drawing/2014/main" id="{A6459159-B88D-444E-9F25-22EF008E375B}"/>
                  </a:ext>
                </a:extLst>
              </p:cNvPr>
              <p:cNvSpPr/>
              <p:nvPr/>
            </p:nvSpPr>
            <p:spPr bwMode="auto">
              <a:xfrm>
                <a:off x="5916130" y="5685110"/>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preparation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2" name="Ellipse 111">
            <a:extLst>
              <a:ext uri="{FF2B5EF4-FFF2-40B4-BE49-F238E27FC236}">
                <a16:creationId xmlns:a16="http://schemas.microsoft.com/office/drawing/2014/main" id="{F7F490F7-7524-4BB7-94A0-EB160B626796}"/>
              </a:ext>
            </a:extLst>
          </p:cNvPr>
          <p:cNvSpPr/>
          <p:nvPr/>
        </p:nvSpPr>
        <p:spPr bwMode="auto">
          <a:xfrm>
            <a:off x="9289377" y="337314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First day</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3" name="Connecteur droit avec flèche 112">
            <a:extLst>
              <a:ext uri="{FF2B5EF4-FFF2-40B4-BE49-F238E27FC236}">
                <a16:creationId xmlns:a16="http://schemas.microsoft.com/office/drawing/2014/main" id="{E09CC213-EF42-48D2-B786-EF2CD3B718A8}"/>
              </a:ext>
            </a:extLst>
          </p:cNvPr>
          <p:cNvCxnSpPr>
            <a:cxnSpLocks/>
            <a:stCxn id="98" idx="3"/>
            <a:endCxn id="112" idx="2"/>
          </p:cNvCxnSpPr>
          <p:nvPr/>
        </p:nvCxnSpPr>
        <p:spPr>
          <a:xfrm>
            <a:off x="8639532" y="3773699"/>
            <a:ext cx="649845" cy="2"/>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Ellipse 113">
            <a:extLst>
              <a:ext uri="{FF2B5EF4-FFF2-40B4-BE49-F238E27FC236}">
                <a16:creationId xmlns:a16="http://schemas.microsoft.com/office/drawing/2014/main" id="{EB87311B-A24F-4D15-A9F0-C340772A38EF}"/>
              </a:ext>
            </a:extLst>
          </p:cNvPr>
          <p:cNvSpPr/>
          <p:nvPr/>
        </p:nvSpPr>
        <p:spPr bwMode="auto">
          <a:xfrm>
            <a:off x="9497543" y="5446562"/>
            <a:ext cx="2260653"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Feedbacks on the onboarding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5" name="Connecteur : en arc 114">
            <a:extLst>
              <a:ext uri="{FF2B5EF4-FFF2-40B4-BE49-F238E27FC236}">
                <a16:creationId xmlns:a16="http://schemas.microsoft.com/office/drawing/2014/main" id="{9FD08CC7-D51E-4400-84E8-53F42012D341}"/>
              </a:ext>
            </a:extLst>
          </p:cNvPr>
          <p:cNvCxnSpPr>
            <a:cxnSpLocks/>
            <a:stCxn id="112" idx="4"/>
            <a:endCxn id="114" idx="0"/>
          </p:cNvCxnSpPr>
          <p:nvPr/>
        </p:nvCxnSpPr>
        <p:spPr>
          <a:xfrm rot="16200000" flipH="1">
            <a:off x="9735778" y="4554470"/>
            <a:ext cx="1272306" cy="511877"/>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24" name="Ellipse 123">
            <a:extLst>
              <a:ext uri="{FF2B5EF4-FFF2-40B4-BE49-F238E27FC236}">
                <a16:creationId xmlns:a16="http://schemas.microsoft.com/office/drawing/2014/main" id="{EEC4EF97-FE11-4A51-9DBE-63AD4F10FC6A}"/>
              </a:ext>
            </a:extLst>
          </p:cNvPr>
          <p:cNvSpPr/>
          <p:nvPr/>
        </p:nvSpPr>
        <p:spPr bwMode="auto">
          <a:xfrm>
            <a:off x="2173419" y="147661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Job Offer</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Ellipse 124">
            <a:extLst>
              <a:ext uri="{FF2B5EF4-FFF2-40B4-BE49-F238E27FC236}">
                <a16:creationId xmlns:a16="http://schemas.microsoft.com/office/drawing/2014/main" id="{E5C65A5C-37ED-4005-9B7C-F671E718259C}"/>
              </a:ext>
            </a:extLst>
          </p:cNvPr>
          <p:cNvSpPr/>
          <p:nvPr/>
        </p:nvSpPr>
        <p:spPr bwMode="auto">
          <a:xfrm>
            <a:off x="2587057" y="3299249"/>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configuration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6" name="Connecteur : en arc 125">
            <a:extLst>
              <a:ext uri="{FF2B5EF4-FFF2-40B4-BE49-F238E27FC236}">
                <a16:creationId xmlns:a16="http://schemas.microsoft.com/office/drawing/2014/main" id="{638AD34F-0308-409D-A4A7-23F76E0973A2}"/>
              </a:ext>
            </a:extLst>
          </p:cNvPr>
          <p:cNvCxnSpPr>
            <a:cxnSpLocks/>
            <a:stCxn id="124" idx="4"/>
            <a:endCxn id="125" idx="0"/>
          </p:cNvCxnSpPr>
          <p:nvPr/>
        </p:nvCxnSpPr>
        <p:spPr>
          <a:xfrm rot="16200000" flipH="1">
            <a:off x="2820820" y="2456940"/>
            <a:ext cx="1021523" cy="663093"/>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Connecteur droit avec flèche 126">
            <a:extLst>
              <a:ext uri="{FF2B5EF4-FFF2-40B4-BE49-F238E27FC236}">
                <a16:creationId xmlns:a16="http://schemas.microsoft.com/office/drawing/2014/main" id="{A05042EA-F832-436A-98BB-4DFC5639A963}"/>
              </a:ext>
            </a:extLst>
          </p:cNvPr>
          <p:cNvCxnSpPr>
            <a:cxnSpLocks/>
            <a:stCxn id="125" idx="6"/>
            <a:endCxn id="98" idx="1"/>
          </p:cNvCxnSpPr>
          <p:nvPr/>
        </p:nvCxnSpPr>
        <p:spPr>
          <a:xfrm flipV="1">
            <a:off x="4739198" y="3773699"/>
            <a:ext cx="858751" cy="1"/>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34" name="Ellipse 133">
            <a:extLst>
              <a:ext uri="{FF2B5EF4-FFF2-40B4-BE49-F238E27FC236}">
                <a16:creationId xmlns:a16="http://schemas.microsoft.com/office/drawing/2014/main" id="{397569A7-C89E-49B7-BAD6-01C2A488B574}"/>
              </a:ext>
            </a:extLst>
          </p:cNvPr>
          <p:cNvSpPr/>
          <p:nvPr/>
        </p:nvSpPr>
        <p:spPr bwMode="auto">
          <a:xfrm>
            <a:off x="1098264" y="5431522"/>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Talent Sourcing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Ellipse 134">
            <a:extLst>
              <a:ext uri="{FF2B5EF4-FFF2-40B4-BE49-F238E27FC236}">
                <a16:creationId xmlns:a16="http://schemas.microsoft.com/office/drawing/2014/main" id="{40EB42B1-3DF8-4646-A726-844FA489AB69}"/>
              </a:ext>
            </a:extLst>
          </p:cNvPr>
          <p:cNvSpPr/>
          <p:nvPr/>
        </p:nvSpPr>
        <p:spPr bwMode="auto">
          <a:xfrm>
            <a:off x="57117" y="2879104"/>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Interviews</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6" name="Connecteur : en arc 135">
            <a:extLst>
              <a:ext uri="{FF2B5EF4-FFF2-40B4-BE49-F238E27FC236}">
                <a16:creationId xmlns:a16="http://schemas.microsoft.com/office/drawing/2014/main" id="{929951CC-CC30-43D5-B2DE-769F2334C65D}"/>
              </a:ext>
            </a:extLst>
          </p:cNvPr>
          <p:cNvCxnSpPr>
            <a:cxnSpLocks/>
            <a:stCxn id="134" idx="0"/>
            <a:endCxn id="135" idx="4"/>
          </p:cNvCxnSpPr>
          <p:nvPr/>
        </p:nvCxnSpPr>
        <p:spPr>
          <a:xfrm rot="16200000" flipV="1">
            <a:off x="528654" y="4035295"/>
            <a:ext cx="1751307" cy="1041147"/>
          </a:xfrm>
          <a:prstGeom prst="curvedConnector3">
            <a:avLst>
              <a:gd name="adj1" fmla="val 50000"/>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7" name="Connecteur : en arc 136">
            <a:extLst>
              <a:ext uri="{FF2B5EF4-FFF2-40B4-BE49-F238E27FC236}">
                <a16:creationId xmlns:a16="http://schemas.microsoft.com/office/drawing/2014/main" id="{BC0913C4-E464-482D-B541-293114E42FC0}"/>
              </a:ext>
            </a:extLst>
          </p:cNvPr>
          <p:cNvCxnSpPr>
            <a:cxnSpLocks/>
            <a:stCxn id="135" idx="0"/>
            <a:endCxn id="124" idx="2"/>
          </p:cNvCxnSpPr>
          <p:nvPr/>
        </p:nvCxnSpPr>
        <p:spPr>
          <a:xfrm rot="5400000" flipH="1" flipV="1">
            <a:off x="1027610" y="1733295"/>
            <a:ext cx="1001933" cy="1289686"/>
          </a:xfrm>
          <a:prstGeom prst="curvedConnector2">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pic>
        <p:nvPicPr>
          <p:cNvPr id="156" name="Image 155" descr="Une image contenant chapeau&#10;&#10;Description générée automatiquement">
            <a:extLst>
              <a:ext uri="{FF2B5EF4-FFF2-40B4-BE49-F238E27FC236}">
                <a16:creationId xmlns:a16="http://schemas.microsoft.com/office/drawing/2014/main" id="{8FC04FCA-A69A-4A0F-93B0-09316655A0EE}"/>
              </a:ext>
            </a:extLst>
          </p:cNvPr>
          <p:cNvPicPr>
            <a:picLocks noChangeAspect="1"/>
          </p:cNvPicPr>
          <p:nvPr/>
        </p:nvPicPr>
        <p:blipFill rotWithShape="1">
          <a:blip r:embed="rId3"/>
          <a:srcRect r="7105"/>
          <a:stretch/>
        </p:blipFill>
        <p:spPr>
          <a:xfrm>
            <a:off x="3511912" y="1201626"/>
            <a:ext cx="629475" cy="677622"/>
          </a:xfrm>
          <a:prstGeom prst="rect">
            <a:avLst/>
          </a:prstGeom>
        </p:spPr>
      </p:pic>
      <p:pic>
        <p:nvPicPr>
          <p:cNvPr id="157" name="Image 156" descr="Une image contenant chapeau&#10;&#10;Description générée automatiquement">
            <a:extLst>
              <a:ext uri="{FF2B5EF4-FFF2-40B4-BE49-F238E27FC236}">
                <a16:creationId xmlns:a16="http://schemas.microsoft.com/office/drawing/2014/main" id="{86B0C99F-B264-4210-8C04-16A290B5E6A9}"/>
              </a:ext>
            </a:extLst>
          </p:cNvPr>
          <p:cNvPicPr>
            <a:picLocks noChangeAspect="1"/>
          </p:cNvPicPr>
          <p:nvPr/>
        </p:nvPicPr>
        <p:blipFill rotWithShape="1">
          <a:blip r:embed="rId3"/>
          <a:srcRect r="7105"/>
          <a:stretch/>
        </p:blipFill>
        <p:spPr>
          <a:xfrm>
            <a:off x="10627870" y="3096077"/>
            <a:ext cx="629475" cy="677622"/>
          </a:xfrm>
          <a:prstGeom prst="rect">
            <a:avLst/>
          </a:prstGeom>
        </p:spPr>
      </p:pic>
      <p:pic>
        <p:nvPicPr>
          <p:cNvPr id="159" name="Image 158" descr="Une image contenant chapeau&#10;&#10;Description générée automatiquement">
            <a:extLst>
              <a:ext uri="{FF2B5EF4-FFF2-40B4-BE49-F238E27FC236}">
                <a16:creationId xmlns:a16="http://schemas.microsoft.com/office/drawing/2014/main" id="{1C991A63-4158-4BF3-A30B-E9A847C65812}"/>
              </a:ext>
            </a:extLst>
          </p:cNvPr>
          <p:cNvPicPr>
            <a:picLocks noChangeAspect="1"/>
          </p:cNvPicPr>
          <p:nvPr/>
        </p:nvPicPr>
        <p:blipFill rotWithShape="1">
          <a:blip r:embed="rId3"/>
          <a:srcRect r="7105"/>
          <a:stretch/>
        </p:blipFill>
        <p:spPr>
          <a:xfrm>
            <a:off x="11443458" y="5154456"/>
            <a:ext cx="629475" cy="677622"/>
          </a:xfrm>
          <a:prstGeom prst="rect">
            <a:avLst/>
          </a:prstGeom>
        </p:spPr>
      </p:pic>
      <p:pic>
        <p:nvPicPr>
          <p:cNvPr id="160" name="Image 159" descr="Une image contenant tasse, café, table, alimentation&#10;&#10;Description générée automatiquement">
            <a:extLst>
              <a:ext uri="{FF2B5EF4-FFF2-40B4-BE49-F238E27FC236}">
                <a16:creationId xmlns:a16="http://schemas.microsoft.com/office/drawing/2014/main" id="{8C63DEB5-532E-442A-AD39-EBAFE6D16046}"/>
              </a:ext>
            </a:extLst>
          </p:cNvPr>
          <p:cNvPicPr>
            <a:picLocks noChangeAspect="1"/>
          </p:cNvPicPr>
          <p:nvPr/>
        </p:nvPicPr>
        <p:blipFill rotWithShape="1">
          <a:blip r:embed="rId4"/>
          <a:srcRect r="7105"/>
          <a:stretch/>
        </p:blipFill>
        <p:spPr>
          <a:xfrm>
            <a:off x="4425429" y="3098164"/>
            <a:ext cx="627537" cy="675535"/>
          </a:xfrm>
          <a:prstGeom prst="rect">
            <a:avLst/>
          </a:prstGeom>
        </p:spPr>
      </p:pic>
      <p:pic>
        <p:nvPicPr>
          <p:cNvPr id="161" name="Image 160" descr="Une image contenant tasse, café, table, alimentation&#10;&#10;Description générée automatiquement">
            <a:extLst>
              <a:ext uri="{FF2B5EF4-FFF2-40B4-BE49-F238E27FC236}">
                <a16:creationId xmlns:a16="http://schemas.microsoft.com/office/drawing/2014/main" id="{E4CCDD33-3A9A-42D4-8D93-521F0E16DB0B}"/>
              </a:ext>
            </a:extLst>
          </p:cNvPr>
          <p:cNvPicPr>
            <a:picLocks noChangeAspect="1"/>
          </p:cNvPicPr>
          <p:nvPr/>
        </p:nvPicPr>
        <p:blipFill rotWithShape="1">
          <a:blip r:embed="rId4"/>
          <a:srcRect r="7105"/>
          <a:stretch/>
        </p:blipFill>
        <p:spPr>
          <a:xfrm>
            <a:off x="5784889" y="4472640"/>
            <a:ext cx="627537" cy="675535"/>
          </a:xfrm>
          <a:prstGeom prst="rect">
            <a:avLst/>
          </a:prstGeom>
        </p:spPr>
      </p:pic>
      <p:pic>
        <p:nvPicPr>
          <p:cNvPr id="162" name="Image 161" descr="Une image contenant chapeau, lumière&#10;&#10;Description générée automatiquement">
            <a:extLst>
              <a:ext uri="{FF2B5EF4-FFF2-40B4-BE49-F238E27FC236}">
                <a16:creationId xmlns:a16="http://schemas.microsoft.com/office/drawing/2014/main" id="{D3A70AD8-97C4-410B-930D-D7116F5F662E}"/>
              </a:ext>
            </a:extLst>
          </p:cNvPr>
          <p:cNvPicPr>
            <a:picLocks noChangeAspect="1"/>
          </p:cNvPicPr>
          <p:nvPr/>
        </p:nvPicPr>
        <p:blipFill rotWithShape="1">
          <a:blip r:embed="rId5"/>
          <a:srcRect r="7105"/>
          <a:stretch/>
        </p:blipFill>
        <p:spPr>
          <a:xfrm>
            <a:off x="7876042" y="4472640"/>
            <a:ext cx="628033" cy="676069"/>
          </a:xfrm>
          <a:prstGeom prst="rect">
            <a:avLst/>
          </a:prstGeom>
        </p:spPr>
      </p:pic>
      <p:sp>
        <p:nvSpPr>
          <p:cNvPr id="163" name="Rectangle 162">
            <a:extLst>
              <a:ext uri="{FF2B5EF4-FFF2-40B4-BE49-F238E27FC236}">
                <a16:creationId xmlns:a16="http://schemas.microsoft.com/office/drawing/2014/main" id="{00FC6147-5467-4843-849F-BEF512880BF6}"/>
              </a:ext>
            </a:extLst>
          </p:cNvPr>
          <p:cNvSpPr/>
          <p:nvPr/>
        </p:nvSpPr>
        <p:spPr>
          <a:xfrm>
            <a:off x="10051983" y="6506132"/>
            <a:ext cx="2066912" cy="276999"/>
          </a:xfrm>
          <a:prstGeom prst="rect">
            <a:avLst/>
          </a:prstGeom>
        </p:spPr>
        <p:txBody>
          <a:bodyPr wrap="none">
            <a:spAutoFit/>
          </a:bodyPr>
          <a:lstStyle/>
          <a:p>
            <a:r>
              <a:rPr lang="fr-CA" sz="1200" dirty="0"/>
              <a:t>http://www.icons-land.com/</a:t>
            </a:r>
          </a:p>
        </p:txBody>
      </p:sp>
    </p:spTree>
    <p:extLst>
      <p:ext uri="{BB962C8B-B14F-4D97-AF65-F5344CB8AC3E}">
        <p14:creationId xmlns:p14="http://schemas.microsoft.com/office/powerpoint/2010/main" val="7832827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A5340-64F0-48AD-AA5D-B1F9A515AD79}"/>
              </a:ext>
            </a:extLst>
          </p:cNvPr>
          <p:cNvSpPr>
            <a:spLocks noGrp="1"/>
          </p:cNvSpPr>
          <p:nvPr>
            <p:ph type="title"/>
          </p:nvPr>
        </p:nvSpPr>
        <p:spPr/>
        <p:txBody>
          <a:bodyPr/>
          <a:lstStyle/>
          <a:p>
            <a:r>
              <a:rPr lang="en-CA" dirty="0"/>
              <a:t>Our onboarding scenario</a:t>
            </a:r>
            <a:endParaRPr lang="fr-CA" dirty="0"/>
          </a:p>
        </p:txBody>
      </p:sp>
      <p:grpSp>
        <p:nvGrpSpPr>
          <p:cNvPr id="108" name="Groupe 107">
            <a:extLst>
              <a:ext uri="{FF2B5EF4-FFF2-40B4-BE49-F238E27FC236}">
                <a16:creationId xmlns:a16="http://schemas.microsoft.com/office/drawing/2014/main" id="{829B0A67-2F47-4E30-ACF4-A75F44138AFD}"/>
              </a:ext>
            </a:extLst>
          </p:cNvPr>
          <p:cNvGrpSpPr/>
          <p:nvPr/>
        </p:nvGrpSpPr>
        <p:grpSpPr>
          <a:xfrm>
            <a:off x="5597949" y="2361231"/>
            <a:ext cx="3041583" cy="2824936"/>
            <a:chOff x="5476775" y="4033064"/>
            <a:chExt cx="3041583" cy="2824936"/>
          </a:xfrm>
        </p:grpSpPr>
        <p:sp>
          <p:nvSpPr>
            <p:cNvPr id="98" name="Rectangle : coins arrondis 97">
              <a:extLst>
                <a:ext uri="{FF2B5EF4-FFF2-40B4-BE49-F238E27FC236}">
                  <a16:creationId xmlns:a16="http://schemas.microsoft.com/office/drawing/2014/main" id="{FCCC98D1-EB20-41E6-9D11-11F181C30029}"/>
                </a:ext>
              </a:extLst>
            </p:cNvPr>
            <p:cNvSpPr/>
            <p:nvPr/>
          </p:nvSpPr>
          <p:spPr bwMode="auto">
            <a:xfrm>
              <a:off x="5476775" y="4033064"/>
              <a:ext cx="3041583" cy="2824936"/>
            </a:xfrm>
            <a:prstGeom prst="round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e 96">
              <a:extLst>
                <a:ext uri="{FF2B5EF4-FFF2-40B4-BE49-F238E27FC236}">
                  <a16:creationId xmlns:a16="http://schemas.microsoft.com/office/drawing/2014/main" id="{4DDAA8AC-E32C-4D38-ADF6-1CCF3BCD20B7}"/>
                </a:ext>
              </a:extLst>
            </p:cNvPr>
            <p:cNvGrpSpPr/>
            <p:nvPr/>
          </p:nvGrpSpPr>
          <p:grpSpPr>
            <a:xfrm>
              <a:off x="5701996" y="4297055"/>
              <a:ext cx="2580410" cy="2336956"/>
              <a:chOff x="5701996" y="4297055"/>
              <a:chExt cx="2580410" cy="2336956"/>
            </a:xfrm>
          </p:grpSpPr>
          <p:sp>
            <p:nvSpPr>
              <p:cNvPr id="38" name="Ellipse 37">
                <a:extLst>
                  <a:ext uri="{FF2B5EF4-FFF2-40B4-BE49-F238E27FC236}">
                    <a16:creationId xmlns:a16="http://schemas.microsoft.com/office/drawing/2014/main" id="{0014EB0E-5855-4744-918B-DF8054B1DE95}"/>
                  </a:ext>
                </a:extLst>
              </p:cNvPr>
              <p:cNvSpPr/>
              <p:nvPr/>
            </p:nvSpPr>
            <p:spPr bwMode="auto">
              <a:xfrm>
                <a:off x="5701996" y="4297055"/>
                <a:ext cx="2580410" cy="10539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New employee information gathering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Ellipse 39">
                <a:extLst>
                  <a:ext uri="{FF2B5EF4-FFF2-40B4-BE49-F238E27FC236}">
                    <a16:creationId xmlns:a16="http://schemas.microsoft.com/office/drawing/2014/main" id="{A6459159-B88D-444E-9F25-22EF008E375B}"/>
                  </a:ext>
                </a:extLst>
              </p:cNvPr>
              <p:cNvSpPr/>
              <p:nvPr/>
            </p:nvSpPr>
            <p:spPr bwMode="auto">
              <a:xfrm>
                <a:off x="5916130" y="5685110"/>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preparation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2" name="Ellipse 111">
            <a:extLst>
              <a:ext uri="{FF2B5EF4-FFF2-40B4-BE49-F238E27FC236}">
                <a16:creationId xmlns:a16="http://schemas.microsoft.com/office/drawing/2014/main" id="{F7F490F7-7524-4BB7-94A0-EB160B626796}"/>
              </a:ext>
            </a:extLst>
          </p:cNvPr>
          <p:cNvSpPr/>
          <p:nvPr/>
        </p:nvSpPr>
        <p:spPr bwMode="auto">
          <a:xfrm>
            <a:off x="9289377" y="337314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First day</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3" name="Connecteur droit avec flèche 112">
            <a:extLst>
              <a:ext uri="{FF2B5EF4-FFF2-40B4-BE49-F238E27FC236}">
                <a16:creationId xmlns:a16="http://schemas.microsoft.com/office/drawing/2014/main" id="{E09CC213-EF42-48D2-B786-EF2CD3B718A8}"/>
              </a:ext>
            </a:extLst>
          </p:cNvPr>
          <p:cNvCxnSpPr>
            <a:cxnSpLocks/>
            <a:stCxn id="98" idx="3"/>
            <a:endCxn id="112" idx="2"/>
          </p:cNvCxnSpPr>
          <p:nvPr/>
        </p:nvCxnSpPr>
        <p:spPr>
          <a:xfrm>
            <a:off x="8639532" y="3773699"/>
            <a:ext cx="649845" cy="2"/>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Ellipse 113">
            <a:extLst>
              <a:ext uri="{FF2B5EF4-FFF2-40B4-BE49-F238E27FC236}">
                <a16:creationId xmlns:a16="http://schemas.microsoft.com/office/drawing/2014/main" id="{EB87311B-A24F-4D15-A9F0-C340772A38EF}"/>
              </a:ext>
            </a:extLst>
          </p:cNvPr>
          <p:cNvSpPr/>
          <p:nvPr/>
        </p:nvSpPr>
        <p:spPr bwMode="auto">
          <a:xfrm>
            <a:off x="9497543" y="5446562"/>
            <a:ext cx="2260653"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Feedbacks on the onboarding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5" name="Connecteur : en arc 114">
            <a:extLst>
              <a:ext uri="{FF2B5EF4-FFF2-40B4-BE49-F238E27FC236}">
                <a16:creationId xmlns:a16="http://schemas.microsoft.com/office/drawing/2014/main" id="{9FD08CC7-D51E-4400-84E8-53F42012D341}"/>
              </a:ext>
            </a:extLst>
          </p:cNvPr>
          <p:cNvCxnSpPr>
            <a:cxnSpLocks/>
            <a:stCxn id="112" idx="4"/>
            <a:endCxn id="114" idx="0"/>
          </p:cNvCxnSpPr>
          <p:nvPr/>
        </p:nvCxnSpPr>
        <p:spPr>
          <a:xfrm rot="16200000" flipH="1">
            <a:off x="9735778" y="4554470"/>
            <a:ext cx="1272306" cy="511877"/>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24" name="Ellipse 123">
            <a:extLst>
              <a:ext uri="{FF2B5EF4-FFF2-40B4-BE49-F238E27FC236}">
                <a16:creationId xmlns:a16="http://schemas.microsoft.com/office/drawing/2014/main" id="{EEC4EF97-FE11-4A51-9DBE-63AD4F10FC6A}"/>
              </a:ext>
            </a:extLst>
          </p:cNvPr>
          <p:cNvSpPr/>
          <p:nvPr/>
        </p:nvSpPr>
        <p:spPr bwMode="auto">
          <a:xfrm>
            <a:off x="2173419" y="1476615"/>
            <a:ext cx="1653231" cy="801111"/>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Job Offer</a:t>
            </a:r>
            <a:endParaRPr lang="fr-CA" sz="1400" dirty="0" err="1">
              <a:solidFill>
                <a:schemeClr val="tx1"/>
              </a:solidFill>
              <a:ea typeface="Segoe UI" pitchFamily="34" charset="0"/>
              <a:cs typeface="Segoe UI" pitchFamily="34" charset="0"/>
            </a:endParaRPr>
          </a:p>
        </p:txBody>
      </p:sp>
      <p:sp>
        <p:nvSpPr>
          <p:cNvPr id="125" name="Ellipse 124">
            <a:extLst>
              <a:ext uri="{FF2B5EF4-FFF2-40B4-BE49-F238E27FC236}">
                <a16:creationId xmlns:a16="http://schemas.microsoft.com/office/drawing/2014/main" id="{E5C65A5C-37ED-4005-9B7C-F671E718259C}"/>
              </a:ext>
            </a:extLst>
          </p:cNvPr>
          <p:cNvSpPr/>
          <p:nvPr/>
        </p:nvSpPr>
        <p:spPr bwMode="auto">
          <a:xfrm>
            <a:off x="2587057" y="3299249"/>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configuration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6" name="Connecteur : en arc 125">
            <a:extLst>
              <a:ext uri="{FF2B5EF4-FFF2-40B4-BE49-F238E27FC236}">
                <a16:creationId xmlns:a16="http://schemas.microsoft.com/office/drawing/2014/main" id="{638AD34F-0308-409D-A4A7-23F76E0973A2}"/>
              </a:ext>
            </a:extLst>
          </p:cNvPr>
          <p:cNvCxnSpPr>
            <a:cxnSpLocks/>
            <a:stCxn id="124" idx="4"/>
            <a:endCxn id="125" idx="0"/>
          </p:cNvCxnSpPr>
          <p:nvPr/>
        </p:nvCxnSpPr>
        <p:spPr>
          <a:xfrm rot="16200000" flipH="1">
            <a:off x="2820820" y="2456940"/>
            <a:ext cx="1021523" cy="663093"/>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Connecteur droit avec flèche 126">
            <a:extLst>
              <a:ext uri="{FF2B5EF4-FFF2-40B4-BE49-F238E27FC236}">
                <a16:creationId xmlns:a16="http://schemas.microsoft.com/office/drawing/2014/main" id="{A05042EA-F832-436A-98BB-4DFC5639A963}"/>
              </a:ext>
            </a:extLst>
          </p:cNvPr>
          <p:cNvCxnSpPr>
            <a:cxnSpLocks/>
            <a:stCxn id="125" idx="6"/>
            <a:endCxn id="98" idx="1"/>
          </p:cNvCxnSpPr>
          <p:nvPr/>
        </p:nvCxnSpPr>
        <p:spPr>
          <a:xfrm flipV="1">
            <a:off x="4739198" y="3773699"/>
            <a:ext cx="858751" cy="1"/>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35" name="Ellipse 134">
            <a:extLst>
              <a:ext uri="{FF2B5EF4-FFF2-40B4-BE49-F238E27FC236}">
                <a16:creationId xmlns:a16="http://schemas.microsoft.com/office/drawing/2014/main" id="{40EB42B1-3DF8-4646-A726-844FA489AB69}"/>
              </a:ext>
            </a:extLst>
          </p:cNvPr>
          <p:cNvSpPr/>
          <p:nvPr/>
        </p:nvSpPr>
        <p:spPr bwMode="auto">
          <a:xfrm>
            <a:off x="57117" y="2879104"/>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Interviews</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7" name="Connecteur : en arc 136">
            <a:extLst>
              <a:ext uri="{FF2B5EF4-FFF2-40B4-BE49-F238E27FC236}">
                <a16:creationId xmlns:a16="http://schemas.microsoft.com/office/drawing/2014/main" id="{BC0913C4-E464-482D-B541-293114E42FC0}"/>
              </a:ext>
            </a:extLst>
          </p:cNvPr>
          <p:cNvCxnSpPr>
            <a:cxnSpLocks/>
            <a:stCxn id="135" idx="0"/>
            <a:endCxn id="124" idx="2"/>
          </p:cNvCxnSpPr>
          <p:nvPr/>
        </p:nvCxnSpPr>
        <p:spPr>
          <a:xfrm rot="5400000" flipH="1" flipV="1">
            <a:off x="1027610" y="1733295"/>
            <a:ext cx="1001933" cy="1289686"/>
          </a:xfrm>
          <a:prstGeom prst="curvedConnector2">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pic>
        <p:nvPicPr>
          <p:cNvPr id="156" name="Image 155" descr="Une image contenant chapeau&#10;&#10;Description générée automatiquement">
            <a:extLst>
              <a:ext uri="{FF2B5EF4-FFF2-40B4-BE49-F238E27FC236}">
                <a16:creationId xmlns:a16="http://schemas.microsoft.com/office/drawing/2014/main" id="{8FC04FCA-A69A-4A0F-93B0-09316655A0EE}"/>
              </a:ext>
            </a:extLst>
          </p:cNvPr>
          <p:cNvPicPr>
            <a:picLocks noChangeAspect="1"/>
          </p:cNvPicPr>
          <p:nvPr/>
        </p:nvPicPr>
        <p:blipFill rotWithShape="1">
          <a:blip r:embed="rId3"/>
          <a:srcRect r="7105"/>
          <a:stretch/>
        </p:blipFill>
        <p:spPr>
          <a:xfrm>
            <a:off x="3511912" y="1201626"/>
            <a:ext cx="629475" cy="677622"/>
          </a:xfrm>
          <a:prstGeom prst="rect">
            <a:avLst/>
          </a:prstGeom>
        </p:spPr>
      </p:pic>
      <p:pic>
        <p:nvPicPr>
          <p:cNvPr id="157" name="Image 156" descr="Une image contenant chapeau&#10;&#10;Description générée automatiquement">
            <a:extLst>
              <a:ext uri="{FF2B5EF4-FFF2-40B4-BE49-F238E27FC236}">
                <a16:creationId xmlns:a16="http://schemas.microsoft.com/office/drawing/2014/main" id="{86B0C99F-B264-4210-8C04-16A290B5E6A9}"/>
              </a:ext>
            </a:extLst>
          </p:cNvPr>
          <p:cNvPicPr>
            <a:picLocks noChangeAspect="1"/>
          </p:cNvPicPr>
          <p:nvPr/>
        </p:nvPicPr>
        <p:blipFill rotWithShape="1">
          <a:blip r:embed="rId3"/>
          <a:srcRect r="7105"/>
          <a:stretch/>
        </p:blipFill>
        <p:spPr>
          <a:xfrm>
            <a:off x="10627870" y="3096077"/>
            <a:ext cx="629475" cy="677622"/>
          </a:xfrm>
          <a:prstGeom prst="rect">
            <a:avLst/>
          </a:prstGeom>
        </p:spPr>
      </p:pic>
      <p:pic>
        <p:nvPicPr>
          <p:cNvPr id="159" name="Image 158" descr="Une image contenant chapeau&#10;&#10;Description générée automatiquement">
            <a:extLst>
              <a:ext uri="{FF2B5EF4-FFF2-40B4-BE49-F238E27FC236}">
                <a16:creationId xmlns:a16="http://schemas.microsoft.com/office/drawing/2014/main" id="{1C991A63-4158-4BF3-A30B-E9A847C65812}"/>
              </a:ext>
            </a:extLst>
          </p:cNvPr>
          <p:cNvPicPr>
            <a:picLocks noChangeAspect="1"/>
          </p:cNvPicPr>
          <p:nvPr/>
        </p:nvPicPr>
        <p:blipFill rotWithShape="1">
          <a:blip r:embed="rId3"/>
          <a:srcRect r="7105"/>
          <a:stretch/>
        </p:blipFill>
        <p:spPr>
          <a:xfrm>
            <a:off x="11443458" y="5154456"/>
            <a:ext cx="629475" cy="677622"/>
          </a:xfrm>
          <a:prstGeom prst="rect">
            <a:avLst/>
          </a:prstGeom>
        </p:spPr>
      </p:pic>
      <p:pic>
        <p:nvPicPr>
          <p:cNvPr id="160" name="Image 159" descr="Une image contenant tasse, café, table, alimentation&#10;&#10;Description générée automatiquement">
            <a:extLst>
              <a:ext uri="{FF2B5EF4-FFF2-40B4-BE49-F238E27FC236}">
                <a16:creationId xmlns:a16="http://schemas.microsoft.com/office/drawing/2014/main" id="{8C63DEB5-532E-442A-AD39-EBAFE6D16046}"/>
              </a:ext>
            </a:extLst>
          </p:cNvPr>
          <p:cNvPicPr>
            <a:picLocks noChangeAspect="1"/>
          </p:cNvPicPr>
          <p:nvPr/>
        </p:nvPicPr>
        <p:blipFill rotWithShape="1">
          <a:blip r:embed="rId4"/>
          <a:srcRect r="7105"/>
          <a:stretch/>
        </p:blipFill>
        <p:spPr>
          <a:xfrm>
            <a:off x="4425429" y="3098164"/>
            <a:ext cx="627537" cy="675535"/>
          </a:xfrm>
          <a:prstGeom prst="rect">
            <a:avLst/>
          </a:prstGeom>
        </p:spPr>
      </p:pic>
      <p:pic>
        <p:nvPicPr>
          <p:cNvPr id="161" name="Image 160" descr="Une image contenant tasse, café, table, alimentation&#10;&#10;Description générée automatiquement">
            <a:extLst>
              <a:ext uri="{FF2B5EF4-FFF2-40B4-BE49-F238E27FC236}">
                <a16:creationId xmlns:a16="http://schemas.microsoft.com/office/drawing/2014/main" id="{E4CCDD33-3A9A-42D4-8D93-521F0E16DB0B}"/>
              </a:ext>
            </a:extLst>
          </p:cNvPr>
          <p:cNvPicPr>
            <a:picLocks noChangeAspect="1"/>
          </p:cNvPicPr>
          <p:nvPr/>
        </p:nvPicPr>
        <p:blipFill rotWithShape="1">
          <a:blip r:embed="rId4"/>
          <a:srcRect r="7105"/>
          <a:stretch/>
        </p:blipFill>
        <p:spPr>
          <a:xfrm>
            <a:off x="5784889" y="4472640"/>
            <a:ext cx="627537" cy="675535"/>
          </a:xfrm>
          <a:prstGeom prst="rect">
            <a:avLst/>
          </a:prstGeom>
        </p:spPr>
      </p:pic>
      <p:pic>
        <p:nvPicPr>
          <p:cNvPr id="162" name="Image 161" descr="Une image contenant chapeau, lumière&#10;&#10;Description générée automatiquement">
            <a:extLst>
              <a:ext uri="{FF2B5EF4-FFF2-40B4-BE49-F238E27FC236}">
                <a16:creationId xmlns:a16="http://schemas.microsoft.com/office/drawing/2014/main" id="{D3A70AD8-97C4-410B-930D-D7116F5F662E}"/>
              </a:ext>
            </a:extLst>
          </p:cNvPr>
          <p:cNvPicPr>
            <a:picLocks noChangeAspect="1"/>
          </p:cNvPicPr>
          <p:nvPr/>
        </p:nvPicPr>
        <p:blipFill rotWithShape="1">
          <a:blip r:embed="rId5"/>
          <a:srcRect r="7105"/>
          <a:stretch/>
        </p:blipFill>
        <p:spPr>
          <a:xfrm>
            <a:off x="7876042" y="4472640"/>
            <a:ext cx="628033" cy="676069"/>
          </a:xfrm>
          <a:prstGeom prst="rect">
            <a:avLst/>
          </a:prstGeom>
        </p:spPr>
      </p:pic>
      <p:sp>
        <p:nvSpPr>
          <p:cNvPr id="163" name="Rectangle 162">
            <a:extLst>
              <a:ext uri="{FF2B5EF4-FFF2-40B4-BE49-F238E27FC236}">
                <a16:creationId xmlns:a16="http://schemas.microsoft.com/office/drawing/2014/main" id="{00FC6147-5467-4843-849F-BEF512880BF6}"/>
              </a:ext>
            </a:extLst>
          </p:cNvPr>
          <p:cNvSpPr/>
          <p:nvPr/>
        </p:nvSpPr>
        <p:spPr>
          <a:xfrm>
            <a:off x="10051983" y="6506132"/>
            <a:ext cx="2066912" cy="276999"/>
          </a:xfrm>
          <a:prstGeom prst="rect">
            <a:avLst/>
          </a:prstGeom>
        </p:spPr>
        <p:txBody>
          <a:bodyPr wrap="none">
            <a:spAutoFit/>
          </a:bodyPr>
          <a:lstStyle/>
          <a:p>
            <a:r>
              <a:rPr lang="fr-CA" sz="1200" dirty="0"/>
              <a:t>http://www.icons-land.com/</a:t>
            </a:r>
          </a:p>
        </p:txBody>
      </p:sp>
      <p:sp>
        <p:nvSpPr>
          <p:cNvPr id="27" name="Ellipse 26">
            <a:extLst>
              <a:ext uri="{FF2B5EF4-FFF2-40B4-BE49-F238E27FC236}">
                <a16:creationId xmlns:a16="http://schemas.microsoft.com/office/drawing/2014/main" id="{8E165206-1787-4D08-AE51-CD450E0A718B}"/>
              </a:ext>
            </a:extLst>
          </p:cNvPr>
          <p:cNvSpPr/>
          <p:nvPr/>
        </p:nvSpPr>
        <p:spPr bwMode="auto">
          <a:xfrm>
            <a:off x="1098264" y="5431522"/>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Talent Sourcing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Connecteur : en arc 27">
            <a:extLst>
              <a:ext uri="{FF2B5EF4-FFF2-40B4-BE49-F238E27FC236}">
                <a16:creationId xmlns:a16="http://schemas.microsoft.com/office/drawing/2014/main" id="{B0EC1FE9-12DA-4C48-B1A4-91360CCEC3C5}"/>
              </a:ext>
            </a:extLst>
          </p:cNvPr>
          <p:cNvCxnSpPr>
            <a:cxnSpLocks/>
            <a:stCxn id="27" idx="0"/>
            <a:endCxn id="135" idx="4"/>
          </p:cNvCxnSpPr>
          <p:nvPr/>
        </p:nvCxnSpPr>
        <p:spPr>
          <a:xfrm rot="16200000" flipV="1">
            <a:off x="528654" y="4035295"/>
            <a:ext cx="1751307" cy="1041147"/>
          </a:xfrm>
          <a:prstGeom prst="curvedConnector3">
            <a:avLst>
              <a:gd name="adj1" fmla="val 50000"/>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4025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9F8094-C377-43D7-8BCF-724D86D48672}"/>
              </a:ext>
            </a:extLst>
          </p:cNvPr>
          <p:cNvSpPr>
            <a:spLocks noGrp="1"/>
          </p:cNvSpPr>
          <p:nvPr>
            <p:ph type="title"/>
          </p:nvPr>
        </p:nvSpPr>
        <p:spPr/>
        <p:txBody>
          <a:bodyPr/>
          <a:lstStyle/>
          <a:p>
            <a:r>
              <a:rPr lang="en-CA" dirty="0"/>
              <a:t>Job Offer reception for signature</a:t>
            </a:r>
            <a:endParaRPr lang="fr-CA" dirty="0"/>
          </a:p>
        </p:txBody>
      </p:sp>
      <p:pic>
        <p:nvPicPr>
          <p:cNvPr id="7" name="Image 6" descr="Une image contenant signe, horloge, train&#10;&#10;Description générée automatiquement">
            <a:extLst>
              <a:ext uri="{FF2B5EF4-FFF2-40B4-BE49-F238E27FC236}">
                <a16:creationId xmlns:a16="http://schemas.microsoft.com/office/drawing/2014/main" id="{68EACF00-0585-4A40-B83C-E5FCCF6557D7}"/>
              </a:ext>
            </a:extLst>
          </p:cNvPr>
          <p:cNvPicPr>
            <a:picLocks noChangeAspect="1"/>
          </p:cNvPicPr>
          <p:nvPr/>
        </p:nvPicPr>
        <p:blipFill>
          <a:blip r:embed="rId3"/>
          <a:stretch>
            <a:fillRect/>
          </a:stretch>
        </p:blipFill>
        <p:spPr>
          <a:xfrm>
            <a:off x="4477986" y="1486064"/>
            <a:ext cx="1869237" cy="1869237"/>
          </a:xfrm>
          <a:prstGeom prst="rect">
            <a:avLst/>
          </a:prstGeom>
        </p:spPr>
      </p:pic>
      <p:pic>
        <p:nvPicPr>
          <p:cNvPr id="9" name="Image 8" descr="Une image contenant horloge&#10;&#10;Description générée automatiquement">
            <a:extLst>
              <a:ext uri="{FF2B5EF4-FFF2-40B4-BE49-F238E27FC236}">
                <a16:creationId xmlns:a16="http://schemas.microsoft.com/office/drawing/2014/main" id="{B6CF1EB1-54B0-456F-9F47-2D3547F13296}"/>
              </a:ext>
            </a:extLst>
          </p:cNvPr>
          <p:cNvPicPr>
            <a:picLocks noChangeAspect="1"/>
          </p:cNvPicPr>
          <p:nvPr/>
        </p:nvPicPr>
        <p:blipFill>
          <a:blip r:embed="rId4"/>
          <a:stretch>
            <a:fillRect/>
          </a:stretch>
        </p:blipFill>
        <p:spPr>
          <a:xfrm>
            <a:off x="9117364" y="1486064"/>
            <a:ext cx="1869238" cy="1869238"/>
          </a:xfrm>
          <a:prstGeom prst="rect">
            <a:avLst/>
          </a:prstGeom>
        </p:spPr>
      </p:pic>
      <p:grpSp>
        <p:nvGrpSpPr>
          <p:cNvPr id="10" name="Groupe 9">
            <a:extLst>
              <a:ext uri="{FF2B5EF4-FFF2-40B4-BE49-F238E27FC236}">
                <a16:creationId xmlns:a16="http://schemas.microsoft.com/office/drawing/2014/main" id="{A8A2875F-46A7-4056-BA16-3141D8A2DAB5}"/>
              </a:ext>
            </a:extLst>
          </p:cNvPr>
          <p:cNvGrpSpPr/>
          <p:nvPr/>
        </p:nvGrpSpPr>
        <p:grpSpPr>
          <a:xfrm>
            <a:off x="435370" y="1201483"/>
            <a:ext cx="3445239" cy="3300174"/>
            <a:chOff x="879414" y="2036546"/>
            <a:chExt cx="3445239" cy="3300174"/>
          </a:xfrm>
        </p:grpSpPr>
        <p:pic>
          <p:nvPicPr>
            <p:cNvPr id="11" name="Image 10" descr="Une image contenant chapeau&#10;&#10;Description générée automatiquement">
              <a:extLst>
                <a:ext uri="{FF2B5EF4-FFF2-40B4-BE49-F238E27FC236}">
                  <a16:creationId xmlns:a16="http://schemas.microsoft.com/office/drawing/2014/main" id="{BC8B6302-300C-4261-9BAB-5B2111305C5F}"/>
                </a:ext>
              </a:extLst>
            </p:cNvPr>
            <p:cNvPicPr>
              <a:picLocks noChangeAspect="1"/>
            </p:cNvPicPr>
            <p:nvPr/>
          </p:nvPicPr>
          <p:blipFill rotWithShape="1">
            <a:blip r:embed="rId5"/>
            <a:srcRect r="7105"/>
            <a:stretch/>
          </p:blipFill>
          <p:spPr>
            <a:xfrm>
              <a:off x="1469456" y="2036546"/>
              <a:ext cx="2265146" cy="2438400"/>
            </a:xfrm>
            <a:prstGeom prst="rect">
              <a:avLst/>
            </a:prstGeom>
          </p:spPr>
        </p:pic>
        <p:sp>
          <p:nvSpPr>
            <p:cNvPr id="12" name="ZoneTexte 11">
              <a:extLst>
                <a:ext uri="{FF2B5EF4-FFF2-40B4-BE49-F238E27FC236}">
                  <a16:creationId xmlns:a16="http://schemas.microsoft.com/office/drawing/2014/main" id="{68BF987B-3ECB-4827-A717-5A82DE4D513D}"/>
                </a:ext>
              </a:extLst>
            </p:cNvPr>
            <p:cNvSpPr txBox="1"/>
            <p:nvPr/>
          </p:nvSpPr>
          <p:spPr>
            <a:xfrm>
              <a:off x="879414" y="4474946"/>
              <a:ext cx="3445239" cy="861774"/>
            </a:xfrm>
            <a:prstGeom prst="rect">
              <a:avLst/>
            </a:prstGeom>
            <a:noFill/>
          </p:spPr>
          <p:txBody>
            <a:bodyPr wrap="none" lIns="0" tIns="0" rIns="0" bIns="0" rtlCol="0">
              <a:spAutoFit/>
            </a:bodyPr>
            <a:lstStyle/>
            <a:p>
              <a:pPr algn="ctr"/>
              <a:r>
                <a:rPr lang="en-CA" sz="3200" b="1" dirty="0">
                  <a:gradFill>
                    <a:gsLst>
                      <a:gs pos="2917">
                        <a:schemeClr val="tx1"/>
                      </a:gs>
                      <a:gs pos="30000">
                        <a:schemeClr val="tx1"/>
                      </a:gs>
                    </a:gsLst>
                    <a:lin ang="5400000" scaled="0"/>
                  </a:gradFill>
                </a:rPr>
                <a:t>Rose</a:t>
              </a:r>
              <a:endParaRPr lang="en-CA" sz="3200" dirty="0">
                <a:gradFill>
                  <a:gsLst>
                    <a:gs pos="2917">
                      <a:schemeClr val="tx1"/>
                    </a:gs>
                    <a:gs pos="30000">
                      <a:schemeClr val="tx1"/>
                    </a:gs>
                  </a:gsLst>
                  <a:lin ang="5400000" scaled="0"/>
                </a:gradFill>
              </a:endParaRPr>
            </a:p>
            <a:p>
              <a:pPr algn="ctr"/>
              <a:r>
                <a:rPr lang="en-CA" sz="2400" i="1" dirty="0">
                  <a:gradFill>
                    <a:gsLst>
                      <a:gs pos="2917">
                        <a:schemeClr val="tx1"/>
                      </a:gs>
                      <a:gs pos="30000">
                        <a:schemeClr val="tx1"/>
                      </a:gs>
                    </a:gsLst>
                    <a:lin ang="5400000" scaled="0"/>
                  </a:gradFill>
                </a:rPr>
                <a:t>New Employee - Test Pilot</a:t>
              </a:r>
              <a:endParaRPr lang="fr-CA" sz="2800" i="1" dirty="0" err="1">
                <a:gradFill>
                  <a:gsLst>
                    <a:gs pos="2917">
                      <a:schemeClr val="tx1"/>
                    </a:gs>
                    <a:gs pos="30000">
                      <a:schemeClr val="tx1"/>
                    </a:gs>
                  </a:gsLst>
                  <a:lin ang="5400000" scaled="0"/>
                </a:gradFill>
              </a:endParaRPr>
            </a:p>
          </p:txBody>
        </p:sp>
      </p:grpSp>
      <p:sp>
        <p:nvSpPr>
          <p:cNvPr id="13" name="Rectangle 12">
            <a:extLst>
              <a:ext uri="{FF2B5EF4-FFF2-40B4-BE49-F238E27FC236}">
                <a16:creationId xmlns:a16="http://schemas.microsoft.com/office/drawing/2014/main" id="{AA3C1A3B-F118-4D5A-AF21-190CBD62C23A}"/>
              </a:ext>
            </a:extLst>
          </p:cNvPr>
          <p:cNvSpPr/>
          <p:nvPr/>
        </p:nvSpPr>
        <p:spPr>
          <a:xfrm>
            <a:off x="10051983" y="6506132"/>
            <a:ext cx="2066912" cy="276999"/>
          </a:xfrm>
          <a:prstGeom prst="rect">
            <a:avLst/>
          </a:prstGeom>
        </p:spPr>
        <p:txBody>
          <a:bodyPr wrap="none">
            <a:spAutoFit/>
          </a:bodyPr>
          <a:lstStyle/>
          <a:p>
            <a:r>
              <a:rPr lang="fr-CA" sz="1200" dirty="0"/>
              <a:t>http://www.icons-land.com/</a:t>
            </a:r>
          </a:p>
        </p:txBody>
      </p:sp>
      <p:sp>
        <p:nvSpPr>
          <p:cNvPr id="14" name="Flèche : droite 13">
            <a:extLst>
              <a:ext uri="{FF2B5EF4-FFF2-40B4-BE49-F238E27FC236}">
                <a16:creationId xmlns:a16="http://schemas.microsoft.com/office/drawing/2014/main" id="{4DA473AD-2F49-45C2-86D8-F4D5216545B3}"/>
              </a:ext>
            </a:extLst>
          </p:cNvPr>
          <p:cNvSpPr/>
          <p:nvPr/>
        </p:nvSpPr>
        <p:spPr bwMode="auto">
          <a:xfrm>
            <a:off x="6697577" y="2143683"/>
            <a:ext cx="2069432" cy="553998"/>
          </a:xfrm>
          <a:prstGeom prst="rightArrow">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e 2">
            <a:extLst>
              <a:ext uri="{FF2B5EF4-FFF2-40B4-BE49-F238E27FC236}">
                <a16:creationId xmlns:a16="http://schemas.microsoft.com/office/drawing/2014/main" id="{3C2D7C52-A96D-4EBA-9F92-5A261311D7EA}"/>
              </a:ext>
            </a:extLst>
          </p:cNvPr>
          <p:cNvGrpSpPr/>
          <p:nvPr/>
        </p:nvGrpSpPr>
        <p:grpSpPr>
          <a:xfrm>
            <a:off x="3559976" y="4478309"/>
            <a:ext cx="8333957" cy="1787254"/>
            <a:chOff x="3576744" y="4217313"/>
            <a:chExt cx="8333957" cy="1787254"/>
          </a:xfrm>
        </p:grpSpPr>
        <p:grpSp>
          <p:nvGrpSpPr>
            <p:cNvPr id="20" name="Groupe 19">
              <a:extLst>
                <a:ext uri="{FF2B5EF4-FFF2-40B4-BE49-F238E27FC236}">
                  <a16:creationId xmlns:a16="http://schemas.microsoft.com/office/drawing/2014/main" id="{DC684D11-B5AE-4C50-8FC8-864F85051E9F}"/>
                </a:ext>
              </a:extLst>
            </p:cNvPr>
            <p:cNvGrpSpPr/>
            <p:nvPr/>
          </p:nvGrpSpPr>
          <p:grpSpPr>
            <a:xfrm>
              <a:off x="6797368" y="4217313"/>
              <a:ext cx="5113333" cy="1787254"/>
              <a:chOff x="5767697" y="3974114"/>
              <a:chExt cx="5113333" cy="1787254"/>
            </a:xfrm>
          </p:grpSpPr>
          <p:pic>
            <p:nvPicPr>
              <p:cNvPr id="16" name="Image 15">
                <a:extLst>
                  <a:ext uri="{FF2B5EF4-FFF2-40B4-BE49-F238E27FC236}">
                    <a16:creationId xmlns:a16="http://schemas.microsoft.com/office/drawing/2014/main" id="{DE712602-DA2F-4E81-BD83-50A62599E787}"/>
                  </a:ext>
                </a:extLst>
              </p:cNvPr>
              <p:cNvPicPr>
                <a:picLocks noChangeAspect="1"/>
              </p:cNvPicPr>
              <p:nvPr/>
            </p:nvPicPr>
            <p:blipFill rotWithShape="1">
              <a:blip r:embed="rId6"/>
              <a:srcRect l="18464" t="25419" r="18287" b="27319"/>
              <a:stretch/>
            </p:blipFill>
            <p:spPr>
              <a:xfrm>
                <a:off x="5767697" y="4169343"/>
                <a:ext cx="1869237" cy="1396793"/>
              </a:xfrm>
              <a:prstGeom prst="rect">
                <a:avLst/>
              </a:prstGeom>
            </p:spPr>
          </p:pic>
          <p:pic>
            <p:nvPicPr>
              <p:cNvPr id="18" name="Image 17" descr="Une image contenant alimentation&#10;&#10;Description générée automatiquement">
                <a:extLst>
                  <a:ext uri="{FF2B5EF4-FFF2-40B4-BE49-F238E27FC236}">
                    <a16:creationId xmlns:a16="http://schemas.microsoft.com/office/drawing/2014/main" id="{30C52F17-CAE1-401C-B77C-009A2DE7B3F3}"/>
                  </a:ext>
                </a:extLst>
              </p:cNvPr>
              <p:cNvPicPr>
                <a:picLocks noChangeAspect="1"/>
              </p:cNvPicPr>
              <p:nvPr/>
            </p:nvPicPr>
            <p:blipFill rotWithShape="1">
              <a:blip r:embed="rId7"/>
              <a:srcRect l="25715" t="7141" r="23641" b="6796"/>
              <a:stretch/>
            </p:blipFill>
            <p:spPr>
              <a:xfrm>
                <a:off x="9011793" y="3974114"/>
                <a:ext cx="1869237" cy="1787254"/>
              </a:xfrm>
              <a:prstGeom prst="rect">
                <a:avLst/>
              </a:prstGeom>
            </p:spPr>
          </p:pic>
          <p:sp>
            <p:nvSpPr>
              <p:cNvPr id="19" name="Signe Plus 18">
                <a:extLst>
                  <a:ext uri="{FF2B5EF4-FFF2-40B4-BE49-F238E27FC236}">
                    <a16:creationId xmlns:a16="http://schemas.microsoft.com/office/drawing/2014/main" id="{5A6175BB-BBC5-4310-92E3-916E1055F332}"/>
                  </a:ext>
                </a:extLst>
              </p:cNvPr>
              <p:cNvSpPr/>
              <p:nvPr/>
            </p:nvSpPr>
            <p:spPr bwMode="auto">
              <a:xfrm>
                <a:off x="7867163" y="4410539"/>
                <a:ext cx="914400" cy="914400"/>
              </a:xfrm>
              <a:prstGeom prst="mathPlus">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Signe Plus 14">
              <a:extLst>
                <a:ext uri="{FF2B5EF4-FFF2-40B4-BE49-F238E27FC236}">
                  <a16:creationId xmlns:a16="http://schemas.microsoft.com/office/drawing/2014/main" id="{F0F341D6-3EC1-46F9-B029-5BB37C2214C3}"/>
                </a:ext>
              </a:extLst>
            </p:cNvPr>
            <p:cNvSpPr/>
            <p:nvPr/>
          </p:nvSpPr>
          <p:spPr bwMode="auto">
            <a:xfrm>
              <a:off x="5646428" y="4648200"/>
              <a:ext cx="914400" cy="914400"/>
            </a:xfrm>
            <a:prstGeom prst="mathPlus">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Image 16">
              <a:extLst>
                <a:ext uri="{FF2B5EF4-FFF2-40B4-BE49-F238E27FC236}">
                  <a16:creationId xmlns:a16="http://schemas.microsoft.com/office/drawing/2014/main" id="{EAE06DA3-06FF-4D4F-93A3-FB5EA04094CC}"/>
                </a:ext>
              </a:extLst>
            </p:cNvPr>
            <p:cNvPicPr>
              <a:picLocks noChangeAspect="1"/>
            </p:cNvPicPr>
            <p:nvPr/>
          </p:nvPicPr>
          <p:blipFill rotWithShape="1">
            <a:blip r:embed="rId8"/>
            <a:srcRect l="8984" t="49712" r="51421" b="10473"/>
            <a:stretch/>
          </p:blipFill>
          <p:spPr>
            <a:xfrm>
              <a:off x="3576744" y="4412542"/>
              <a:ext cx="1833144" cy="1396793"/>
            </a:xfrm>
            <a:prstGeom prst="rect">
              <a:avLst/>
            </a:prstGeom>
          </p:spPr>
        </p:pic>
      </p:grpSp>
    </p:spTree>
    <p:extLst>
      <p:ext uri="{BB962C8B-B14F-4D97-AF65-F5344CB8AC3E}">
        <p14:creationId xmlns:p14="http://schemas.microsoft.com/office/powerpoint/2010/main" val="1470585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A5340-64F0-48AD-AA5D-B1F9A515AD79}"/>
              </a:ext>
            </a:extLst>
          </p:cNvPr>
          <p:cNvSpPr>
            <a:spLocks noGrp="1"/>
          </p:cNvSpPr>
          <p:nvPr>
            <p:ph type="title"/>
          </p:nvPr>
        </p:nvSpPr>
        <p:spPr/>
        <p:txBody>
          <a:bodyPr/>
          <a:lstStyle/>
          <a:p>
            <a:r>
              <a:rPr lang="en-CA" dirty="0"/>
              <a:t>Our onboarding scenario</a:t>
            </a:r>
            <a:endParaRPr lang="fr-CA" dirty="0"/>
          </a:p>
        </p:txBody>
      </p:sp>
      <p:grpSp>
        <p:nvGrpSpPr>
          <p:cNvPr id="108" name="Groupe 107">
            <a:extLst>
              <a:ext uri="{FF2B5EF4-FFF2-40B4-BE49-F238E27FC236}">
                <a16:creationId xmlns:a16="http://schemas.microsoft.com/office/drawing/2014/main" id="{829B0A67-2F47-4E30-ACF4-A75F44138AFD}"/>
              </a:ext>
            </a:extLst>
          </p:cNvPr>
          <p:cNvGrpSpPr/>
          <p:nvPr/>
        </p:nvGrpSpPr>
        <p:grpSpPr>
          <a:xfrm>
            <a:off x="5597949" y="2361231"/>
            <a:ext cx="3041583" cy="2824936"/>
            <a:chOff x="5476775" y="4033064"/>
            <a:chExt cx="3041583" cy="2824936"/>
          </a:xfrm>
        </p:grpSpPr>
        <p:sp>
          <p:nvSpPr>
            <p:cNvPr id="98" name="Rectangle : coins arrondis 97">
              <a:extLst>
                <a:ext uri="{FF2B5EF4-FFF2-40B4-BE49-F238E27FC236}">
                  <a16:creationId xmlns:a16="http://schemas.microsoft.com/office/drawing/2014/main" id="{FCCC98D1-EB20-41E6-9D11-11F181C30029}"/>
                </a:ext>
              </a:extLst>
            </p:cNvPr>
            <p:cNvSpPr/>
            <p:nvPr/>
          </p:nvSpPr>
          <p:spPr bwMode="auto">
            <a:xfrm>
              <a:off x="5476775" y="4033064"/>
              <a:ext cx="3041583" cy="2824936"/>
            </a:xfrm>
            <a:prstGeom prst="round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fr-CA"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e 96">
              <a:extLst>
                <a:ext uri="{FF2B5EF4-FFF2-40B4-BE49-F238E27FC236}">
                  <a16:creationId xmlns:a16="http://schemas.microsoft.com/office/drawing/2014/main" id="{4DDAA8AC-E32C-4D38-ADF6-1CCF3BCD20B7}"/>
                </a:ext>
              </a:extLst>
            </p:cNvPr>
            <p:cNvGrpSpPr/>
            <p:nvPr/>
          </p:nvGrpSpPr>
          <p:grpSpPr>
            <a:xfrm>
              <a:off x="5701996" y="4297055"/>
              <a:ext cx="2580410" cy="2336956"/>
              <a:chOff x="5701996" y="4297055"/>
              <a:chExt cx="2580410" cy="2336956"/>
            </a:xfrm>
          </p:grpSpPr>
          <p:sp>
            <p:nvSpPr>
              <p:cNvPr id="38" name="Ellipse 37">
                <a:extLst>
                  <a:ext uri="{FF2B5EF4-FFF2-40B4-BE49-F238E27FC236}">
                    <a16:creationId xmlns:a16="http://schemas.microsoft.com/office/drawing/2014/main" id="{0014EB0E-5855-4744-918B-DF8054B1DE95}"/>
                  </a:ext>
                </a:extLst>
              </p:cNvPr>
              <p:cNvSpPr/>
              <p:nvPr/>
            </p:nvSpPr>
            <p:spPr bwMode="auto">
              <a:xfrm>
                <a:off x="5701996" y="4297055"/>
                <a:ext cx="2580410" cy="10539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New employee information gathering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Ellipse 39">
                <a:extLst>
                  <a:ext uri="{FF2B5EF4-FFF2-40B4-BE49-F238E27FC236}">
                    <a16:creationId xmlns:a16="http://schemas.microsoft.com/office/drawing/2014/main" id="{A6459159-B88D-444E-9F25-22EF008E375B}"/>
                  </a:ext>
                </a:extLst>
              </p:cNvPr>
              <p:cNvSpPr/>
              <p:nvPr/>
            </p:nvSpPr>
            <p:spPr bwMode="auto">
              <a:xfrm>
                <a:off x="5916130" y="5685110"/>
                <a:ext cx="2152141"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Onboarding preparation</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2" name="Ellipse 111">
            <a:extLst>
              <a:ext uri="{FF2B5EF4-FFF2-40B4-BE49-F238E27FC236}">
                <a16:creationId xmlns:a16="http://schemas.microsoft.com/office/drawing/2014/main" id="{F7F490F7-7524-4BB7-94A0-EB160B626796}"/>
              </a:ext>
            </a:extLst>
          </p:cNvPr>
          <p:cNvSpPr/>
          <p:nvPr/>
        </p:nvSpPr>
        <p:spPr bwMode="auto">
          <a:xfrm>
            <a:off x="9289377" y="337314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First day</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3" name="Connecteur droit avec flèche 112">
            <a:extLst>
              <a:ext uri="{FF2B5EF4-FFF2-40B4-BE49-F238E27FC236}">
                <a16:creationId xmlns:a16="http://schemas.microsoft.com/office/drawing/2014/main" id="{E09CC213-EF42-48D2-B786-EF2CD3B718A8}"/>
              </a:ext>
            </a:extLst>
          </p:cNvPr>
          <p:cNvCxnSpPr>
            <a:cxnSpLocks/>
            <a:stCxn id="98" idx="3"/>
            <a:endCxn id="112" idx="2"/>
          </p:cNvCxnSpPr>
          <p:nvPr/>
        </p:nvCxnSpPr>
        <p:spPr>
          <a:xfrm>
            <a:off x="8639532" y="3773699"/>
            <a:ext cx="649845" cy="2"/>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Ellipse 113">
            <a:extLst>
              <a:ext uri="{FF2B5EF4-FFF2-40B4-BE49-F238E27FC236}">
                <a16:creationId xmlns:a16="http://schemas.microsoft.com/office/drawing/2014/main" id="{EB87311B-A24F-4D15-A9F0-C340772A38EF}"/>
              </a:ext>
            </a:extLst>
          </p:cNvPr>
          <p:cNvSpPr/>
          <p:nvPr/>
        </p:nvSpPr>
        <p:spPr bwMode="auto">
          <a:xfrm>
            <a:off x="9497543" y="5446562"/>
            <a:ext cx="2260653" cy="94890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Feedbacks on the onboarding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5" name="Connecteur : en arc 114">
            <a:extLst>
              <a:ext uri="{FF2B5EF4-FFF2-40B4-BE49-F238E27FC236}">
                <a16:creationId xmlns:a16="http://schemas.microsoft.com/office/drawing/2014/main" id="{9FD08CC7-D51E-4400-84E8-53F42012D341}"/>
              </a:ext>
            </a:extLst>
          </p:cNvPr>
          <p:cNvCxnSpPr>
            <a:cxnSpLocks/>
            <a:stCxn id="112" idx="4"/>
            <a:endCxn id="114" idx="0"/>
          </p:cNvCxnSpPr>
          <p:nvPr/>
        </p:nvCxnSpPr>
        <p:spPr>
          <a:xfrm rot="16200000" flipH="1">
            <a:off x="9735778" y="4554470"/>
            <a:ext cx="1272306" cy="511877"/>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24" name="Ellipse 123">
            <a:extLst>
              <a:ext uri="{FF2B5EF4-FFF2-40B4-BE49-F238E27FC236}">
                <a16:creationId xmlns:a16="http://schemas.microsoft.com/office/drawing/2014/main" id="{EEC4EF97-FE11-4A51-9DBE-63AD4F10FC6A}"/>
              </a:ext>
            </a:extLst>
          </p:cNvPr>
          <p:cNvSpPr/>
          <p:nvPr/>
        </p:nvSpPr>
        <p:spPr bwMode="auto">
          <a:xfrm>
            <a:off x="2173419" y="1476615"/>
            <a:ext cx="1653231" cy="80111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Job Offer</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Ellipse 124">
            <a:extLst>
              <a:ext uri="{FF2B5EF4-FFF2-40B4-BE49-F238E27FC236}">
                <a16:creationId xmlns:a16="http://schemas.microsoft.com/office/drawing/2014/main" id="{E5C65A5C-37ED-4005-9B7C-F671E718259C}"/>
              </a:ext>
            </a:extLst>
          </p:cNvPr>
          <p:cNvSpPr/>
          <p:nvPr/>
        </p:nvSpPr>
        <p:spPr bwMode="auto">
          <a:xfrm>
            <a:off x="2587057" y="3299249"/>
            <a:ext cx="2152141" cy="948901"/>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Onboarding configuration</a:t>
            </a:r>
            <a:endParaRPr lang="fr-CA" sz="1400" dirty="0" err="1">
              <a:solidFill>
                <a:schemeClr val="tx1"/>
              </a:solidFill>
              <a:ea typeface="Segoe UI" pitchFamily="34" charset="0"/>
              <a:cs typeface="Segoe UI" pitchFamily="34" charset="0"/>
            </a:endParaRPr>
          </a:p>
        </p:txBody>
      </p:sp>
      <p:cxnSp>
        <p:nvCxnSpPr>
          <p:cNvPr id="126" name="Connecteur : en arc 125">
            <a:extLst>
              <a:ext uri="{FF2B5EF4-FFF2-40B4-BE49-F238E27FC236}">
                <a16:creationId xmlns:a16="http://schemas.microsoft.com/office/drawing/2014/main" id="{638AD34F-0308-409D-A4A7-23F76E0973A2}"/>
              </a:ext>
            </a:extLst>
          </p:cNvPr>
          <p:cNvCxnSpPr>
            <a:cxnSpLocks/>
            <a:stCxn id="124" idx="4"/>
            <a:endCxn id="125" idx="0"/>
          </p:cNvCxnSpPr>
          <p:nvPr/>
        </p:nvCxnSpPr>
        <p:spPr>
          <a:xfrm rot="16200000" flipH="1">
            <a:off x="2820820" y="2456940"/>
            <a:ext cx="1021523" cy="663093"/>
          </a:xfrm>
          <a:prstGeom prst="curvedConnector3">
            <a:avLst>
              <a:gd name="adj1" fmla="val 50000"/>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7" name="Connecteur droit avec flèche 126">
            <a:extLst>
              <a:ext uri="{FF2B5EF4-FFF2-40B4-BE49-F238E27FC236}">
                <a16:creationId xmlns:a16="http://schemas.microsoft.com/office/drawing/2014/main" id="{A05042EA-F832-436A-98BB-4DFC5639A963}"/>
              </a:ext>
            </a:extLst>
          </p:cNvPr>
          <p:cNvCxnSpPr>
            <a:cxnSpLocks/>
            <a:stCxn id="125" idx="6"/>
            <a:endCxn id="98" idx="1"/>
          </p:cNvCxnSpPr>
          <p:nvPr/>
        </p:nvCxnSpPr>
        <p:spPr>
          <a:xfrm flipV="1">
            <a:off x="4739198" y="3773699"/>
            <a:ext cx="858751" cy="1"/>
          </a:xfrm>
          <a:prstGeom prst="straightConnector1">
            <a:avLst/>
          </a:prstGeom>
          <a:ln w="25400">
            <a:solidFill>
              <a:srgbClr val="005B9E"/>
            </a:solidFill>
            <a:prstDash val="solid"/>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35" name="Ellipse 134">
            <a:extLst>
              <a:ext uri="{FF2B5EF4-FFF2-40B4-BE49-F238E27FC236}">
                <a16:creationId xmlns:a16="http://schemas.microsoft.com/office/drawing/2014/main" id="{40EB42B1-3DF8-4646-A726-844FA489AB69}"/>
              </a:ext>
            </a:extLst>
          </p:cNvPr>
          <p:cNvSpPr/>
          <p:nvPr/>
        </p:nvSpPr>
        <p:spPr bwMode="auto">
          <a:xfrm>
            <a:off x="57117" y="2879104"/>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Interviews</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37" name="Connecteur : en arc 136">
            <a:extLst>
              <a:ext uri="{FF2B5EF4-FFF2-40B4-BE49-F238E27FC236}">
                <a16:creationId xmlns:a16="http://schemas.microsoft.com/office/drawing/2014/main" id="{BC0913C4-E464-482D-B541-293114E42FC0}"/>
              </a:ext>
            </a:extLst>
          </p:cNvPr>
          <p:cNvCxnSpPr>
            <a:cxnSpLocks/>
            <a:stCxn id="135" idx="0"/>
            <a:endCxn id="124" idx="2"/>
          </p:cNvCxnSpPr>
          <p:nvPr/>
        </p:nvCxnSpPr>
        <p:spPr>
          <a:xfrm rot="5400000" flipH="1" flipV="1">
            <a:off x="1027610" y="1733295"/>
            <a:ext cx="1001933" cy="1289686"/>
          </a:xfrm>
          <a:prstGeom prst="curvedConnector2">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pic>
        <p:nvPicPr>
          <p:cNvPr id="156" name="Image 155" descr="Une image contenant chapeau&#10;&#10;Description générée automatiquement">
            <a:extLst>
              <a:ext uri="{FF2B5EF4-FFF2-40B4-BE49-F238E27FC236}">
                <a16:creationId xmlns:a16="http://schemas.microsoft.com/office/drawing/2014/main" id="{8FC04FCA-A69A-4A0F-93B0-09316655A0EE}"/>
              </a:ext>
            </a:extLst>
          </p:cNvPr>
          <p:cNvPicPr>
            <a:picLocks noChangeAspect="1"/>
          </p:cNvPicPr>
          <p:nvPr/>
        </p:nvPicPr>
        <p:blipFill rotWithShape="1">
          <a:blip r:embed="rId3"/>
          <a:srcRect r="7105"/>
          <a:stretch/>
        </p:blipFill>
        <p:spPr>
          <a:xfrm>
            <a:off x="3511912" y="1201626"/>
            <a:ext cx="629475" cy="677622"/>
          </a:xfrm>
          <a:prstGeom prst="rect">
            <a:avLst/>
          </a:prstGeom>
        </p:spPr>
      </p:pic>
      <p:pic>
        <p:nvPicPr>
          <p:cNvPr id="157" name="Image 156" descr="Une image contenant chapeau&#10;&#10;Description générée automatiquement">
            <a:extLst>
              <a:ext uri="{FF2B5EF4-FFF2-40B4-BE49-F238E27FC236}">
                <a16:creationId xmlns:a16="http://schemas.microsoft.com/office/drawing/2014/main" id="{86B0C99F-B264-4210-8C04-16A290B5E6A9}"/>
              </a:ext>
            </a:extLst>
          </p:cNvPr>
          <p:cNvPicPr>
            <a:picLocks noChangeAspect="1"/>
          </p:cNvPicPr>
          <p:nvPr/>
        </p:nvPicPr>
        <p:blipFill rotWithShape="1">
          <a:blip r:embed="rId3"/>
          <a:srcRect r="7105"/>
          <a:stretch/>
        </p:blipFill>
        <p:spPr>
          <a:xfrm>
            <a:off x="10627870" y="3096077"/>
            <a:ext cx="629475" cy="677622"/>
          </a:xfrm>
          <a:prstGeom prst="rect">
            <a:avLst/>
          </a:prstGeom>
        </p:spPr>
      </p:pic>
      <p:pic>
        <p:nvPicPr>
          <p:cNvPr id="159" name="Image 158" descr="Une image contenant chapeau&#10;&#10;Description générée automatiquement">
            <a:extLst>
              <a:ext uri="{FF2B5EF4-FFF2-40B4-BE49-F238E27FC236}">
                <a16:creationId xmlns:a16="http://schemas.microsoft.com/office/drawing/2014/main" id="{1C991A63-4158-4BF3-A30B-E9A847C65812}"/>
              </a:ext>
            </a:extLst>
          </p:cNvPr>
          <p:cNvPicPr>
            <a:picLocks noChangeAspect="1"/>
          </p:cNvPicPr>
          <p:nvPr/>
        </p:nvPicPr>
        <p:blipFill rotWithShape="1">
          <a:blip r:embed="rId3"/>
          <a:srcRect r="7105"/>
          <a:stretch/>
        </p:blipFill>
        <p:spPr>
          <a:xfrm>
            <a:off x="11443458" y="5154456"/>
            <a:ext cx="629475" cy="677622"/>
          </a:xfrm>
          <a:prstGeom prst="rect">
            <a:avLst/>
          </a:prstGeom>
        </p:spPr>
      </p:pic>
      <p:pic>
        <p:nvPicPr>
          <p:cNvPr id="160" name="Image 159" descr="Une image contenant tasse, café, table, alimentation&#10;&#10;Description générée automatiquement">
            <a:extLst>
              <a:ext uri="{FF2B5EF4-FFF2-40B4-BE49-F238E27FC236}">
                <a16:creationId xmlns:a16="http://schemas.microsoft.com/office/drawing/2014/main" id="{8C63DEB5-532E-442A-AD39-EBAFE6D16046}"/>
              </a:ext>
            </a:extLst>
          </p:cNvPr>
          <p:cNvPicPr>
            <a:picLocks noChangeAspect="1"/>
          </p:cNvPicPr>
          <p:nvPr/>
        </p:nvPicPr>
        <p:blipFill rotWithShape="1">
          <a:blip r:embed="rId4"/>
          <a:srcRect r="7105"/>
          <a:stretch/>
        </p:blipFill>
        <p:spPr>
          <a:xfrm>
            <a:off x="4425429" y="3098164"/>
            <a:ext cx="627537" cy="675535"/>
          </a:xfrm>
          <a:prstGeom prst="rect">
            <a:avLst/>
          </a:prstGeom>
        </p:spPr>
      </p:pic>
      <p:pic>
        <p:nvPicPr>
          <p:cNvPr id="161" name="Image 160" descr="Une image contenant tasse, café, table, alimentation&#10;&#10;Description générée automatiquement">
            <a:extLst>
              <a:ext uri="{FF2B5EF4-FFF2-40B4-BE49-F238E27FC236}">
                <a16:creationId xmlns:a16="http://schemas.microsoft.com/office/drawing/2014/main" id="{E4CCDD33-3A9A-42D4-8D93-521F0E16DB0B}"/>
              </a:ext>
            </a:extLst>
          </p:cNvPr>
          <p:cNvPicPr>
            <a:picLocks noChangeAspect="1"/>
          </p:cNvPicPr>
          <p:nvPr/>
        </p:nvPicPr>
        <p:blipFill rotWithShape="1">
          <a:blip r:embed="rId4"/>
          <a:srcRect r="7105"/>
          <a:stretch/>
        </p:blipFill>
        <p:spPr>
          <a:xfrm>
            <a:off x="5784889" y="4472640"/>
            <a:ext cx="627537" cy="675535"/>
          </a:xfrm>
          <a:prstGeom prst="rect">
            <a:avLst/>
          </a:prstGeom>
        </p:spPr>
      </p:pic>
      <p:pic>
        <p:nvPicPr>
          <p:cNvPr id="162" name="Image 161" descr="Une image contenant chapeau, lumière&#10;&#10;Description générée automatiquement">
            <a:extLst>
              <a:ext uri="{FF2B5EF4-FFF2-40B4-BE49-F238E27FC236}">
                <a16:creationId xmlns:a16="http://schemas.microsoft.com/office/drawing/2014/main" id="{D3A70AD8-97C4-410B-930D-D7116F5F662E}"/>
              </a:ext>
            </a:extLst>
          </p:cNvPr>
          <p:cNvPicPr>
            <a:picLocks noChangeAspect="1"/>
          </p:cNvPicPr>
          <p:nvPr/>
        </p:nvPicPr>
        <p:blipFill rotWithShape="1">
          <a:blip r:embed="rId5"/>
          <a:srcRect r="7105"/>
          <a:stretch/>
        </p:blipFill>
        <p:spPr>
          <a:xfrm>
            <a:off x="7876042" y="4472640"/>
            <a:ext cx="628033" cy="676069"/>
          </a:xfrm>
          <a:prstGeom prst="rect">
            <a:avLst/>
          </a:prstGeom>
        </p:spPr>
      </p:pic>
      <p:sp>
        <p:nvSpPr>
          <p:cNvPr id="163" name="Rectangle 162">
            <a:extLst>
              <a:ext uri="{FF2B5EF4-FFF2-40B4-BE49-F238E27FC236}">
                <a16:creationId xmlns:a16="http://schemas.microsoft.com/office/drawing/2014/main" id="{00FC6147-5467-4843-849F-BEF512880BF6}"/>
              </a:ext>
            </a:extLst>
          </p:cNvPr>
          <p:cNvSpPr/>
          <p:nvPr/>
        </p:nvSpPr>
        <p:spPr>
          <a:xfrm>
            <a:off x="10051983" y="6506132"/>
            <a:ext cx="2066912" cy="276999"/>
          </a:xfrm>
          <a:prstGeom prst="rect">
            <a:avLst/>
          </a:prstGeom>
        </p:spPr>
        <p:txBody>
          <a:bodyPr wrap="none">
            <a:spAutoFit/>
          </a:bodyPr>
          <a:lstStyle/>
          <a:p>
            <a:r>
              <a:rPr lang="fr-CA" sz="1200" dirty="0"/>
              <a:t>http://www.icons-land.com/</a:t>
            </a:r>
          </a:p>
        </p:txBody>
      </p:sp>
      <p:sp>
        <p:nvSpPr>
          <p:cNvPr id="27" name="Ellipse 26">
            <a:extLst>
              <a:ext uri="{FF2B5EF4-FFF2-40B4-BE49-F238E27FC236}">
                <a16:creationId xmlns:a16="http://schemas.microsoft.com/office/drawing/2014/main" id="{B9FB5757-2CB3-482F-8D53-2EEF4F279D00}"/>
              </a:ext>
            </a:extLst>
          </p:cNvPr>
          <p:cNvSpPr/>
          <p:nvPr/>
        </p:nvSpPr>
        <p:spPr bwMode="auto">
          <a:xfrm>
            <a:off x="1098264" y="5431522"/>
            <a:ext cx="1653231" cy="801111"/>
          </a:xfrm>
          <a:prstGeom prst="ellipse">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Talent Sourcing</a:t>
            </a:r>
            <a:endParaRPr lang="fr-CA" sz="1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Connecteur : en arc 27">
            <a:extLst>
              <a:ext uri="{FF2B5EF4-FFF2-40B4-BE49-F238E27FC236}">
                <a16:creationId xmlns:a16="http://schemas.microsoft.com/office/drawing/2014/main" id="{72FAAA37-F9A9-4082-99E1-180BE0C217DA}"/>
              </a:ext>
            </a:extLst>
          </p:cNvPr>
          <p:cNvCxnSpPr>
            <a:cxnSpLocks/>
            <a:stCxn id="27" idx="0"/>
            <a:endCxn id="135" idx="4"/>
          </p:cNvCxnSpPr>
          <p:nvPr/>
        </p:nvCxnSpPr>
        <p:spPr>
          <a:xfrm rot="16200000" flipV="1">
            <a:off x="528654" y="4035295"/>
            <a:ext cx="1751307" cy="1041147"/>
          </a:xfrm>
          <a:prstGeom prst="curvedConnector3">
            <a:avLst>
              <a:gd name="adj1" fmla="val 50000"/>
            </a:avLst>
          </a:prstGeom>
          <a:ln w="25400">
            <a:solidFill>
              <a:srgbClr val="005B9E"/>
            </a:solidFill>
            <a:prstDash val="dash"/>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536238"/>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16dc66bd-df5a-4495-a5c9-5e296f49988a" xsi:nil="true"/>
    <MediaServiceTranscript xmlns="16dc66bd-df5a-4495-a5c9-5e296f49988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3D2391BFF58241AEB203BD95DC1F89" ma:contentTypeVersion="17" ma:contentTypeDescription="Create a new document." ma:contentTypeScope="" ma:versionID="8ec581d6c997ba8fdfd9901fdcef9afd">
  <xsd:schema xmlns:xsd="http://www.w3.org/2001/XMLSchema" xmlns:xs="http://www.w3.org/2001/XMLSchema" xmlns:p="http://schemas.microsoft.com/office/2006/metadata/properties" xmlns:ns1="http://schemas.microsoft.com/sharepoint/v3" xmlns:ns2="16dc66bd-df5a-4495-a5c9-5e296f49988a" xmlns:ns3="12239fb0-26c0-4a37-b790-6c81fba9d0fc" targetNamespace="http://schemas.microsoft.com/office/2006/metadata/properties" ma:root="true" ma:fieldsID="db6400918fff18b1f0872009fae373a7" ns1:_="" ns2:_="" ns3:_="">
    <xsd:import namespace="http://schemas.microsoft.com/sharepoint/v3"/>
    <xsd:import namespace="16dc66bd-df5a-4495-a5c9-5e296f49988a"/>
    <xsd:import namespace="12239fb0-26c0-4a37-b790-6c81fba9d0f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3:LastSharedByUser" minOccurs="0"/>
                <xsd:element ref="ns3:LastSharedByTime"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element ref="ns2:MediaServiceTranscri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dc66bd-df5a-4495-a5c9-5e296f49988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Transcript" ma:index="24" nillable="true" ma:displayName="MediaServiceTranscript" ma:hidden="true" ma:internalName="MediaServiceTranscript"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239fb0-26c0-4a37-b790-6c81fba9d0fc"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dcmitype/"/>
    <ds:schemaRef ds:uri="http://schemas.openxmlformats.org/package/2006/metadata/core-properties"/>
    <ds:schemaRef ds:uri="http://www.w3.org/XML/1998/namespace"/>
    <ds:schemaRef ds:uri="http://schemas.microsoft.com/office/infopath/2007/PartnerControls"/>
    <ds:schemaRef ds:uri="16dc66bd-df5a-4495-a5c9-5e296f49988a"/>
    <ds:schemaRef ds:uri="12239fb0-26c0-4a37-b790-6c81fba9d0fc"/>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08551A26-ACE4-447E-BA18-96822AF6D2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6dc66bd-df5a-4495-a5c9-5e296f49988a"/>
    <ds:schemaRef ds:uri="12239fb0-26c0-4a37-b790-6c81fba9d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10848</TotalTime>
  <Words>1143</Words>
  <Application>Microsoft Office PowerPoint</Application>
  <PresentationFormat>Grand écran</PresentationFormat>
  <Paragraphs>159</Paragraphs>
  <Slides>18</Slides>
  <Notes>15</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18</vt:i4>
      </vt:variant>
    </vt:vector>
  </HeadingPairs>
  <TitlesOfParts>
    <vt:vector size="26" baseType="lpstr">
      <vt:lpstr>Arial</vt:lpstr>
      <vt:lpstr>Calibri</vt:lpstr>
      <vt:lpstr>Calibri Light</vt:lpstr>
      <vt:lpstr>Segoe UI</vt:lpstr>
      <vt:lpstr>Segoe UI Semibold</vt:lpstr>
      <vt:lpstr>Wingdings</vt:lpstr>
      <vt:lpstr>White Template</vt:lpstr>
      <vt:lpstr>Office Theme</vt:lpstr>
      <vt:lpstr>Replace Dynamics 365 Talent Onboard with the Power Platform</vt:lpstr>
      <vt:lpstr>Join us at the Microsoft Offices in downtown Tampa on Feb 22, 2020!</vt:lpstr>
      <vt:lpstr>Who am I?</vt:lpstr>
      <vt:lpstr>Sad news</vt:lpstr>
      <vt:lpstr>People involved in our onboarding scenario</vt:lpstr>
      <vt:lpstr>Our onboarding scenario</vt:lpstr>
      <vt:lpstr>Our onboarding scenario</vt:lpstr>
      <vt:lpstr>Job Offer reception for signature</vt:lpstr>
      <vt:lpstr>Our onboarding scenario</vt:lpstr>
      <vt:lpstr>Onboarding configuration</vt:lpstr>
      <vt:lpstr>Our onboarding scenario</vt:lpstr>
      <vt:lpstr>Before the first day</vt:lpstr>
      <vt:lpstr>Our onboarding scenario</vt:lpstr>
      <vt:lpstr>The first days at the company </vt:lpstr>
      <vt:lpstr>Our onboarding scenario</vt:lpstr>
      <vt:lpstr>The end of the onboarding phase</vt:lpstr>
      <vt:lpstr>Questions?</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Raphael Pothin</cp:lastModifiedBy>
  <cp:revision>113</cp:revision>
  <dcterms:created xsi:type="dcterms:W3CDTF">2019-08-09T15:41:27Z</dcterms:created>
  <dcterms:modified xsi:type="dcterms:W3CDTF">2020-02-26T18:42:36Z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0x010100A33D2391BFF58241AEB203BD95DC1F89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