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4" r:id="rId4"/>
    <p:sldMasterId id="2147483680" r:id="rId5"/>
    <p:sldMasterId id="2147483694" r:id="rId6"/>
  </p:sldMasterIdLst>
  <p:notesMasterIdLst>
    <p:notesMasterId r:id="rId40"/>
  </p:notesMasterIdLst>
  <p:handoutMasterIdLst>
    <p:handoutMasterId r:id="rId41"/>
  </p:handoutMasterIdLst>
  <p:sldIdLst>
    <p:sldId id="2834" r:id="rId7"/>
    <p:sldId id="2783" r:id="rId8"/>
    <p:sldId id="2837" r:id="rId9"/>
    <p:sldId id="2820" r:id="rId10"/>
    <p:sldId id="2839" r:id="rId11"/>
    <p:sldId id="2844" r:id="rId12"/>
    <p:sldId id="2786" r:id="rId13"/>
    <p:sldId id="2821" r:id="rId14"/>
    <p:sldId id="2855" r:id="rId15"/>
    <p:sldId id="2847" r:id="rId16"/>
    <p:sldId id="2854" r:id="rId17"/>
    <p:sldId id="2841" r:id="rId18"/>
    <p:sldId id="2868" r:id="rId19"/>
    <p:sldId id="2869" r:id="rId20"/>
    <p:sldId id="2870" r:id="rId21"/>
    <p:sldId id="2871" r:id="rId22"/>
    <p:sldId id="2867" r:id="rId23"/>
    <p:sldId id="2831" r:id="rId24"/>
    <p:sldId id="2849" r:id="rId25"/>
    <p:sldId id="2845" r:id="rId26"/>
    <p:sldId id="2856" r:id="rId27"/>
    <p:sldId id="2851" r:id="rId28"/>
    <p:sldId id="2857" r:id="rId29"/>
    <p:sldId id="2859" r:id="rId30"/>
    <p:sldId id="2860" r:id="rId31"/>
    <p:sldId id="2861" r:id="rId32"/>
    <p:sldId id="2862" r:id="rId33"/>
    <p:sldId id="2863" r:id="rId34"/>
    <p:sldId id="2865" r:id="rId35"/>
    <p:sldId id="2864" r:id="rId36"/>
    <p:sldId id="2842" r:id="rId37"/>
    <p:sldId id="2846" r:id="rId38"/>
    <p:sldId id="2811" r:id="rId39"/>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MS PGothic" pitchFamily="34" charset="-128"/>
        <a:cs typeface="+mn-cs"/>
      </a:defRPr>
    </a:lvl5pPr>
    <a:lvl6pPr marL="2286000" algn="l" defTabSz="914400" rtl="0" eaLnBrk="1" latinLnBrk="0" hangingPunct="1">
      <a:defRPr sz="2400" kern="1200">
        <a:solidFill>
          <a:schemeClr val="tx1"/>
        </a:solidFill>
        <a:latin typeface="Arial" pitchFamily="34" charset="0"/>
        <a:ea typeface="MS PGothic" pitchFamily="34" charset="-128"/>
        <a:cs typeface="+mn-cs"/>
      </a:defRPr>
    </a:lvl6pPr>
    <a:lvl7pPr marL="2743200" algn="l" defTabSz="914400" rtl="0" eaLnBrk="1" latinLnBrk="0" hangingPunct="1">
      <a:defRPr sz="2400" kern="1200">
        <a:solidFill>
          <a:schemeClr val="tx1"/>
        </a:solidFill>
        <a:latin typeface="Arial" pitchFamily="34" charset="0"/>
        <a:ea typeface="MS PGothic" pitchFamily="34" charset="-128"/>
        <a:cs typeface="+mn-cs"/>
      </a:defRPr>
    </a:lvl7pPr>
    <a:lvl8pPr marL="3200400" algn="l" defTabSz="914400" rtl="0" eaLnBrk="1" latinLnBrk="0" hangingPunct="1">
      <a:defRPr sz="2400" kern="1200">
        <a:solidFill>
          <a:schemeClr val="tx1"/>
        </a:solidFill>
        <a:latin typeface="Arial" pitchFamily="34" charset="0"/>
        <a:ea typeface="MS PGothic" pitchFamily="34" charset="-128"/>
        <a:cs typeface="+mn-cs"/>
      </a:defRPr>
    </a:lvl8pPr>
    <a:lvl9pPr marL="3657600" algn="l" defTabSz="914400" rtl="0" eaLnBrk="1" latinLnBrk="0" hangingPunct="1">
      <a:defRPr sz="2400"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lmus, Michael" initials="HM" lastIdx="5" clrIdx="0"/>
  <p:cmAuthor id="1" name="Helmus, Mike" initials="HM" lastIdx="9" clrIdx="1"/>
  <p:cmAuthor id="2" name="Robinson, Sandy" initials="RS" lastIdx="8" clrIdx="2"/>
  <p:cmAuthor id="3" name="Dodge, Carolyn" initials="DC" lastIdx="7" clrIdx="3">
    <p:extLst>
      <p:ext uri="{19B8F6BF-5375-455C-9EA6-DF929625EA0E}">
        <p15:presenceInfo xmlns:p15="http://schemas.microsoft.com/office/powerpoint/2012/main" userId="S-1-5-21-1565289161-109596775-8547516-94613" providerId="AD"/>
      </p:ext>
    </p:extLst>
  </p:cmAuthor>
  <p:cmAuthor id="4" name="Roderick Powell" initials="RP" lastIdx="4" clrIdx="4">
    <p:extLst>
      <p:ext uri="{19B8F6BF-5375-455C-9EA6-DF929625EA0E}">
        <p15:presenceInfo xmlns:p15="http://schemas.microsoft.com/office/powerpoint/2012/main" userId="cb5a37dd4c78c58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3864"/>
    <a:srgbClr val="FFCDCD"/>
    <a:srgbClr val="FF6D6D"/>
    <a:srgbClr val="00A249"/>
    <a:srgbClr val="FF9933"/>
    <a:srgbClr val="FFFFFF"/>
    <a:srgbClr val="00AC4E"/>
    <a:srgbClr val="FF8989"/>
    <a:srgbClr val="009A46"/>
    <a:srgbClr val="009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1" autoAdjust="0"/>
    <p:restoredTop sz="94249" autoAdjust="0"/>
  </p:normalViewPr>
  <p:slideViewPr>
    <p:cSldViewPr>
      <p:cViewPr varScale="1">
        <p:scale>
          <a:sx n="63" d="100"/>
          <a:sy n="63" d="100"/>
        </p:scale>
        <p:origin x="1256" y="52"/>
      </p:cViewPr>
      <p:guideLst>
        <p:guide orient="horz" pos="2160"/>
        <p:guide pos="2880"/>
      </p:guideLst>
    </p:cSldViewPr>
  </p:slideViewPr>
  <p:outlineViewPr>
    <p:cViewPr>
      <p:scale>
        <a:sx n="33" d="100"/>
        <a:sy n="33" d="100"/>
      </p:scale>
      <p:origin x="0" y="17922"/>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78" d="100"/>
          <a:sy n="78" d="100"/>
        </p:scale>
        <p:origin x="-2298"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5" y="14"/>
            <a:ext cx="3034190" cy="463251"/>
          </a:xfrm>
          <a:prstGeom prst="rect">
            <a:avLst/>
          </a:prstGeom>
          <a:noFill/>
          <a:ln w="9525">
            <a:noFill/>
            <a:miter lim="800000"/>
            <a:headEnd/>
            <a:tailEnd/>
          </a:ln>
        </p:spPr>
        <p:txBody>
          <a:bodyPr vert="horz" wrap="square" lIns="89045" tIns="44522" rIns="89045" bIns="44522" numCol="1" anchor="t" anchorCtr="0" compatLnSpc="1">
            <a:prstTxWarp prst="textNoShape">
              <a:avLst/>
            </a:prstTxWarp>
          </a:bodyPr>
          <a:lstStyle>
            <a:lvl1pPr defTabSz="888984" eaLnBrk="0" hangingPunct="0">
              <a:defRPr sz="1100">
                <a:latin typeface="Arial" charset="0"/>
                <a:ea typeface="MS PGothic"/>
                <a:cs typeface="MS PGothic"/>
              </a:defRPr>
            </a:lvl1pPr>
          </a:lstStyle>
          <a:p>
            <a:pPr>
              <a:defRPr/>
            </a:pPr>
            <a:endParaRPr lang="en-US" dirty="0"/>
          </a:p>
        </p:txBody>
      </p:sp>
      <p:sp>
        <p:nvSpPr>
          <p:cNvPr id="109571" name="Rectangle 3"/>
          <p:cNvSpPr>
            <a:spLocks noGrp="1" noChangeArrowheads="1"/>
          </p:cNvSpPr>
          <p:nvPr>
            <p:ph type="dt" sz="quarter" idx="1"/>
          </p:nvPr>
        </p:nvSpPr>
        <p:spPr bwMode="auto">
          <a:xfrm>
            <a:off x="3974662" y="14"/>
            <a:ext cx="3034190" cy="463251"/>
          </a:xfrm>
          <a:prstGeom prst="rect">
            <a:avLst/>
          </a:prstGeom>
          <a:noFill/>
          <a:ln w="9525">
            <a:noFill/>
            <a:miter lim="800000"/>
            <a:headEnd/>
            <a:tailEnd/>
          </a:ln>
        </p:spPr>
        <p:txBody>
          <a:bodyPr vert="horz" wrap="square" lIns="89045" tIns="44522" rIns="89045" bIns="44522" numCol="1" anchor="t" anchorCtr="0" compatLnSpc="1">
            <a:prstTxWarp prst="textNoShape">
              <a:avLst/>
            </a:prstTxWarp>
          </a:bodyPr>
          <a:lstStyle>
            <a:lvl1pPr algn="r" defTabSz="888984" eaLnBrk="0" hangingPunct="0">
              <a:defRPr sz="1100">
                <a:latin typeface="Arial" charset="0"/>
                <a:ea typeface="MS PGothic"/>
                <a:cs typeface="MS PGothic"/>
              </a:defRPr>
            </a:lvl1pPr>
          </a:lstStyle>
          <a:p>
            <a:pPr>
              <a:defRPr/>
            </a:pPr>
            <a:endParaRPr lang="en-US" dirty="0"/>
          </a:p>
        </p:txBody>
      </p:sp>
      <p:sp>
        <p:nvSpPr>
          <p:cNvPr id="109572" name="Rectangle 4"/>
          <p:cNvSpPr>
            <a:spLocks noGrp="1" noChangeArrowheads="1"/>
          </p:cNvSpPr>
          <p:nvPr>
            <p:ph type="ftr" sz="quarter" idx="2"/>
          </p:nvPr>
        </p:nvSpPr>
        <p:spPr bwMode="auto">
          <a:xfrm>
            <a:off x="5" y="8831604"/>
            <a:ext cx="3034190" cy="463251"/>
          </a:xfrm>
          <a:prstGeom prst="rect">
            <a:avLst/>
          </a:prstGeom>
          <a:noFill/>
          <a:ln w="9525">
            <a:noFill/>
            <a:miter lim="800000"/>
            <a:headEnd/>
            <a:tailEnd/>
          </a:ln>
        </p:spPr>
        <p:txBody>
          <a:bodyPr vert="horz" wrap="square" lIns="89045" tIns="44522" rIns="89045" bIns="44522" numCol="1" anchor="b" anchorCtr="0" compatLnSpc="1">
            <a:prstTxWarp prst="textNoShape">
              <a:avLst/>
            </a:prstTxWarp>
          </a:bodyPr>
          <a:lstStyle>
            <a:lvl1pPr defTabSz="888984" eaLnBrk="0" hangingPunct="0">
              <a:defRPr sz="1100">
                <a:latin typeface="Arial" charset="0"/>
                <a:ea typeface="MS PGothic"/>
                <a:cs typeface="MS PGothic"/>
              </a:defRPr>
            </a:lvl1pPr>
          </a:lstStyle>
          <a:p>
            <a:pPr>
              <a:defRPr/>
            </a:pPr>
            <a:endParaRPr lang="en-US" dirty="0"/>
          </a:p>
        </p:txBody>
      </p:sp>
      <p:sp>
        <p:nvSpPr>
          <p:cNvPr id="109573" name="Rectangle 5"/>
          <p:cNvSpPr>
            <a:spLocks noGrp="1" noChangeArrowheads="1"/>
          </p:cNvSpPr>
          <p:nvPr>
            <p:ph type="sldNum" sz="quarter" idx="3"/>
          </p:nvPr>
        </p:nvSpPr>
        <p:spPr bwMode="auto">
          <a:xfrm>
            <a:off x="3974662" y="8831604"/>
            <a:ext cx="3034190" cy="463251"/>
          </a:xfrm>
          <a:prstGeom prst="rect">
            <a:avLst/>
          </a:prstGeom>
          <a:noFill/>
          <a:ln w="9525">
            <a:noFill/>
            <a:miter lim="800000"/>
            <a:headEnd/>
            <a:tailEnd/>
          </a:ln>
        </p:spPr>
        <p:txBody>
          <a:bodyPr vert="horz" wrap="square" lIns="89045" tIns="44522" rIns="89045" bIns="44522" numCol="1" anchor="b" anchorCtr="0" compatLnSpc="1">
            <a:prstTxWarp prst="textNoShape">
              <a:avLst/>
            </a:prstTxWarp>
          </a:bodyPr>
          <a:lstStyle>
            <a:lvl1pPr algn="r" defTabSz="888984" eaLnBrk="0" hangingPunct="0">
              <a:defRPr sz="1100">
                <a:latin typeface="Arial" charset="0"/>
                <a:ea typeface="MS PGothic"/>
                <a:cs typeface="MS PGothic"/>
              </a:defRPr>
            </a:lvl1pPr>
          </a:lstStyle>
          <a:p>
            <a:pPr>
              <a:defRPr/>
            </a:pPr>
            <a:fld id="{834A1170-D45B-4CBA-8C21-FC48F66187C8}" type="slidenum">
              <a:rPr lang="en-US"/>
              <a:pPr>
                <a:defRPr/>
              </a:pPr>
              <a:t>‹#›</a:t>
            </a:fld>
            <a:endParaRPr lang="en-US" dirty="0"/>
          </a:p>
        </p:txBody>
      </p:sp>
    </p:spTree>
    <p:extLst>
      <p:ext uri="{BB962C8B-B14F-4D97-AF65-F5344CB8AC3E}">
        <p14:creationId xmlns:p14="http://schemas.microsoft.com/office/powerpoint/2010/main" val="1855472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21" y="14"/>
            <a:ext cx="3035754" cy="463251"/>
          </a:xfrm>
          <a:prstGeom prst="rect">
            <a:avLst/>
          </a:prstGeom>
          <a:noFill/>
          <a:ln w="9525">
            <a:noFill/>
            <a:miter lim="800000"/>
            <a:headEnd/>
            <a:tailEnd/>
          </a:ln>
        </p:spPr>
        <p:txBody>
          <a:bodyPr vert="horz" wrap="square" lIns="88307" tIns="44152" rIns="88307" bIns="44152" numCol="1" anchor="t" anchorCtr="0" compatLnSpc="1">
            <a:prstTxWarp prst="textNoShape">
              <a:avLst/>
            </a:prstTxWarp>
          </a:bodyPr>
          <a:lstStyle>
            <a:lvl1pPr defTabSz="884439" eaLnBrk="0" hangingPunct="0">
              <a:defRPr sz="1100">
                <a:latin typeface="Arial" charset="0"/>
                <a:ea typeface="MS PGothic"/>
                <a:cs typeface="MS PGothic"/>
              </a:defRPr>
            </a:lvl1pPr>
          </a:lstStyle>
          <a:p>
            <a:pPr>
              <a:defRPr/>
            </a:pPr>
            <a:endParaRPr lang="en-US" dirty="0"/>
          </a:p>
        </p:txBody>
      </p:sp>
      <p:sp>
        <p:nvSpPr>
          <p:cNvPr id="91139" name="Rectangle 3"/>
          <p:cNvSpPr>
            <a:spLocks noGrp="1" noChangeArrowheads="1"/>
          </p:cNvSpPr>
          <p:nvPr>
            <p:ph type="dt" idx="1"/>
          </p:nvPr>
        </p:nvSpPr>
        <p:spPr bwMode="auto">
          <a:xfrm>
            <a:off x="3969963" y="14"/>
            <a:ext cx="3038884" cy="463251"/>
          </a:xfrm>
          <a:prstGeom prst="rect">
            <a:avLst/>
          </a:prstGeom>
          <a:noFill/>
          <a:ln w="9525">
            <a:noFill/>
            <a:miter lim="800000"/>
            <a:headEnd/>
            <a:tailEnd/>
          </a:ln>
        </p:spPr>
        <p:txBody>
          <a:bodyPr vert="horz" wrap="square" lIns="88307" tIns="44152" rIns="88307" bIns="44152" numCol="1" anchor="t" anchorCtr="0" compatLnSpc="1">
            <a:prstTxWarp prst="textNoShape">
              <a:avLst/>
            </a:prstTxWarp>
          </a:bodyPr>
          <a:lstStyle>
            <a:lvl1pPr algn="r" defTabSz="884439" eaLnBrk="0" hangingPunct="0">
              <a:defRPr sz="1100">
                <a:latin typeface="Arial" charset="0"/>
                <a:ea typeface="MS PGothic"/>
                <a:cs typeface="MS PGothic"/>
              </a:defRPr>
            </a:lvl1pPr>
          </a:lstStyle>
          <a:p>
            <a:pPr>
              <a:defRPr/>
            </a:pPr>
            <a:endParaRPr lang="en-US" dirty="0"/>
          </a:p>
        </p:txBody>
      </p:sp>
      <p:sp>
        <p:nvSpPr>
          <p:cNvPr id="28676" name="Rectangle 4"/>
          <p:cNvSpPr>
            <a:spLocks noGrp="1" noRot="1" noChangeAspect="1" noChangeArrowheads="1" noTextEdit="1"/>
          </p:cNvSpPr>
          <p:nvPr>
            <p:ph type="sldImg" idx="2"/>
          </p:nvPr>
        </p:nvSpPr>
        <p:spPr bwMode="auto">
          <a:xfrm>
            <a:off x="1179513" y="698500"/>
            <a:ext cx="4651375" cy="3489325"/>
          </a:xfrm>
          <a:prstGeom prst="rect">
            <a:avLst/>
          </a:prstGeom>
          <a:noFill/>
          <a:ln w="9525">
            <a:solidFill>
              <a:srgbClr val="000000"/>
            </a:solidFill>
            <a:miter lim="800000"/>
            <a:headEnd/>
            <a:tailEnd/>
          </a:ln>
        </p:spPr>
      </p:sp>
      <p:sp>
        <p:nvSpPr>
          <p:cNvPr id="91141" name="Rectangle 5"/>
          <p:cNvSpPr>
            <a:spLocks noGrp="1" noChangeArrowheads="1"/>
          </p:cNvSpPr>
          <p:nvPr>
            <p:ph type="body" sz="quarter" idx="3"/>
          </p:nvPr>
        </p:nvSpPr>
        <p:spPr bwMode="auto">
          <a:xfrm>
            <a:off x="701041" y="4415798"/>
            <a:ext cx="5608320" cy="4181811"/>
          </a:xfrm>
          <a:prstGeom prst="rect">
            <a:avLst/>
          </a:prstGeom>
          <a:noFill/>
          <a:ln w="9525">
            <a:noFill/>
            <a:miter lim="800000"/>
            <a:headEnd/>
            <a:tailEnd/>
          </a:ln>
        </p:spPr>
        <p:txBody>
          <a:bodyPr vert="horz" wrap="square" lIns="88307" tIns="44152" rIns="88307" bIns="4415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1142" name="Rectangle 6"/>
          <p:cNvSpPr>
            <a:spLocks noGrp="1" noChangeArrowheads="1"/>
          </p:cNvSpPr>
          <p:nvPr>
            <p:ph type="ftr" sz="quarter" idx="4"/>
          </p:nvPr>
        </p:nvSpPr>
        <p:spPr bwMode="auto">
          <a:xfrm>
            <a:off x="21" y="8831604"/>
            <a:ext cx="3035754" cy="463251"/>
          </a:xfrm>
          <a:prstGeom prst="rect">
            <a:avLst/>
          </a:prstGeom>
          <a:noFill/>
          <a:ln w="9525">
            <a:noFill/>
            <a:miter lim="800000"/>
            <a:headEnd/>
            <a:tailEnd/>
          </a:ln>
        </p:spPr>
        <p:txBody>
          <a:bodyPr vert="horz" wrap="square" lIns="88307" tIns="44152" rIns="88307" bIns="44152" numCol="1" anchor="b" anchorCtr="0" compatLnSpc="1">
            <a:prstTxWarp prst="textNoShape">
              <a:avLst/>
            </a:prstTxWarp>
          </a:bodyPr>
          <a:lstStyle>
            <a:lvl1pPr defTabSz="884439" eaLnBrk="0" hangingPunct="0">
              <a:defRPr sz="1100">
                <a:latin typeface="Arial" charset="0"/>
                <a:ea typeface="MS PGothic"/>
                <a:cs typeface="MS PGothic"/>
              </a:defRPr>
            </a:lvl1pPr>
          </a:lstStyle>
          <a:p>
            <a:pPr>
              <a:defRPr/>
            </a:pPr>
            <a:endParaRPr lang="en-US" dirty="0"/>
          </a:p>
        </p:txBody>
      </p:sp>
      <p:sp>
        <p:nvSpPr>
          <p:cNvPr id="91143" name="Rectangle 7"/>
          <p:cNvSpPr>
            <a:spLocks noGrp="1" noChangeArrowheads="1"/>
          </p:cNvSpPr>
          <p:nvPr>
            <p:ph type="sldNum" sz="quarter" idx="5"/>
          </p:nvPr>
        </p:nvSpPr>
        <p:spPr bwMode="auto">
          <a:xfrm>
            <a:off x="3969963" y="8831604"/>
            <a:ext cx="3038884" cy="463251"/>
          </a:xfrm>
          <a:prstGeom prst="rect">
            <a:avLst/>
          </a:prstGeom>
          <a:noFill/>
          <a:ln w="9525">
            <a:noFill/>
            <a:miter lim="800000"/>
            <a:headEnd/>
            <a:tailEnd/>
          </a:ln>
        </p:spPr>
        <p:txBody>
          <a:bodyPr vert="horz" wrap="square" lIns="88307" tIns="44152" rIns="88307" bIns="44152" numCol="1" anchor="b" anchorCtr="0" compatLnSpc="1">
            <a:prstTxWarp prst="textNoShape">
              <a:avLst/>
            </a:prstTxWarp>
          </a:bodyPr>
          <a:lstStyle>
            <a:lvl1pPr algn="r" defTabSz="884439" eaLnBrk="0" hangingPunct="0">
              <a:defRPr sz="1100">
                <a:latin typeface="Arial" charset="0"/>
                <a:ea typeface="MS PGothic"/>
                <a:cs typeface="MS PGothic"/>
              </a:defRPr>
            </a:lvl1pPr>
          </a:lstStyle>
          <a:p>
            <a:pPr>
              <a:defRPr/>
            </a:pPr>
            <a:fld id="{EDB968B1-6293-427D-88A8-50ADEEAE88E0}" type="slidenum">
              <a:rPr lang="en-US"/>
              <a:pPr>
                <a:defRPr/>
              </a:pPr>
              <a:t>‹#›</a:t>
            </a:fld>
            <a:endParaRPr lang="en-US" dirty="0"/>
          </a:p>
        </p:txBody>
      </p:sp>
    </p:spTree>
    <p:extLst>
      <p:ext uri="{BB962C8B-B14F-4D97-AF65-F5344CB8AC3E}">
        <p14:creationId xmlns:p14="http://schemas.microsoft.com/office/powerpoint/2010/main" val="11078922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S PGothic" charset="0"/>
        <a:cs typeface="MS PGothic" charset="0"/>
      </a:defRPr>
    </a:lvl1pPr>
    <a:lvl2pPr marL="457200" algn="l" rtl="0" eaLnBrk="0" fontAlgn="base" hangingPunct="0">
      <a:spcBef>
        <a:spcPct val="30000"/>
      </a:spcBef>
      <a:spcAft>
        <a:spcPct val="0"/>
      </a:spcAft>
      <a:defRPr sz="1200" kern="1200">
        <a:solidFill>
          <a:schemeClr val="tx1"/>
        </a:solidFill>
        <a:latin typeface="Arial" pitchFamily="34" charset="0"/>
        <a:ea typeface="MS PGothic" charset="0"/>
        <a:cs typeface="MS PGothic" charset="0"/>
      </a:defRPr>
    </a:lvl2pPr>
    <a:lvl3pPr marL="914400" algn="l" rtl="0" eaLnBrk="0" fontAlgn="base" hangingPunct="0">
      <a:spcBef>
        <a:spcPct val="30000"/>
      </a:spcBef>
      <a:spcAft>
        <a:spcPct val="0"/>
      </a:spcAft>
      <a:defRPr sz="1200" kern="1200">
        <a:solidFill>
          <a:schemeClr val="tx1"/>
        </a:solidFill>
        <a:latin typeface="Arial" pitchFamily="34" charset="0"/>
        <a:ea typeface="MS PGothic" charset="0"/>
        <a:cs typeface="MS PGothic" charset="0"/>
      </a:defRPr>
    </a:lvl3pPr>
    <a:lvl4pPr marL="1371600" algn="l" rtl="0" eaLnBrk="0" fontAlgn="base" hangingPunct="0">
      <a:spcBef>
        <a:spcPct val="30000"/>
      </a:spcBef>
      <a:spcAft>
        <a:spcPct val="0"/>
      </a:spcAft>
      <a:defRPr sz="1200" kern="1200">
        <a:solidFill>
          <a:schemeClr val="tx1"/>
        </a:solidFill>
        <a:latin typeface="Arial" pitchFamily="34" charset="0"/>
        <a:ea typeface="MS PGothic" charset="0"/>
        <a:cs typeface="MS PGothic" charset="0"/>
      </a:defRPr>
    </a:lvl4pPr>
    <a:lvl5pPr marL="1828800" algn="l" rtl="0" eaLnBrk="0" fontAlgn="base" hangingPunct="0">
      <a:spcBef>
        <a:spcPct val="30000"/>
      </a:spcBef>
      <a:spcAft>
        <a:spcPct val="0"/>
      </a:spcAft>
      <a:defRPr sz="1200" kern="1200">
        <a:solidFill>
          <a:schemeClr val="tx1"/>
        </a:solidFill>
        <a:latin typeface="Arial" pitchFamily="34" charset="0"/>
        <a:ea typeface="MS PGothic" charset="0"/>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B968B1-6293-427D-88A8-50ADEEAE88E0}" type="slidenum">
              <a:rPr lang="en-US" smtClean="0"/>
              <a:pPr>
                <a:defRPr/>
              </a:pPr>
              <a:t>3</a:t>
            </a:fld>
            <a:endParaRPr lang="en-US" dirty="0"/>
          </a:p>
        </p:txBody>
      </p:sp>
    </p:spTree>
    <p:extLst>
      <p:ext uri="{BB962C8B-B14F-4D97-AF65-F5344CB8AC3E}">
        <p14:creationId xmlns:p14="http://schemas.microsoft.com/office/powerpoint/2010/main" val="1551746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B968B1-6293-427D-88A8-50ADEEAE88E0}" type="slidenum">
              <a:rPr lang="en-US" smtClean="0"/>
              <a:pPr>
                <a:defRPr/>
              </a:pPr>
              <a:t>13</a:t>
            </a:fld>
            <a:endParaRPr lang="en-US" dirty="0"/>
          </a:p>
        </p:txBody>
      </p:sp>
    </p:spTree>
    <p:extLst>
      <p:ext uri="{BB962C8B-B14F-4D97-AF65-F5344CB8AC3E}">
        <p14:creationId xmlns:p14="http://schemas.microsoft.com/office/powerpoint/2010/main" val="666489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B968B1-6293-427D-88A8-50ADEEAE88E0}" type="slidenum">
              <a:rPr lang="en-US" smtClean="0"/>
              <a:pPr>
                <a:defRPr/>
              </a:pPr>
              <a:t>14</a:t>
            </a:fld>
            <a:endParaRPr lang="en-US" dirty="0"/>
          </a:p>
        </p:txBody>
      </p:sp>
    </p:spTree>
    <p:extLst>
      <p:ext uri="{BB962C8B-B14F-4D97-AF65-F5344CB8AC3E}">
        <p14:creationId xmlns:p14="http://schemas.microsoft.com/office/powerpoint/2010/main" val="2255483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B968B1-6293-427D-88A8-50ADEEAE88E0}" type="slidenum">
              <a:rPr lang="en-US" smtClean="0"/>
              <a:pPr>
                <a:defRPr/>
              </a:pPr>
              <a:t>15</a:t>
            </a:fld>
            <a:endParaRPr lang="en-US" dirty="0"/>
          </a:p>
        </p:txBody>
      </p:sp>
    </p:spTree>
    <p:extLst>
      <p:ext uri="{BB962C8B-B14F-4D97-AF65-F5344CB8AC3E}">
        <p14:creationId xmlns:p14="http://schemas.microsoft.com/office/powerpoint/2010/main" val="263856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B968B1-6293-427D-88A8-50ADEEAE88E0}" type="slidenum">
              <a:rPr lang="en-US" smtClean="0"/>
              <a:pPr>
                <a:defRPr/>
              </a:pPr>
              <a:t>16</a:t>
            </a:fld>
            <a:endParaRPr lang="en-US" dirty="0"/>
          </a:p>
        </p:txBody>
      </p:sp>
    </p:spTree>
    <p:extLst>
      <p:ext uri="{BB962C8B-B14F-4D97-AF65-F5344CB8AC3E}">
        <p14:creationId xmlns:p14="http://schemas.microsoft.com/office/powerpoint/2010/main" val="332681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B968B1-6293-427D-88A8-50ADEEAE88E0}" type="slidenum">
              <a:rPr lang="en-US" smtClean="0"/>
              <a:pPr>
                <a:defRPr/>
              </a:pPr>
              <a:t>17</a:t>
            </a:fld>
            <a:endParaRPr lang="en-US" dirty="0"/>
          </a:p>
        </p:txBody>
      </p:sp>
    </p:spTree>
    <p:extLst>
      <p:ext uri="{BB962C8B-B14F-4D97-AF65-F5344CB8AC3E}">
        <p14:creationId xmlns:p14="http://schemas.microsoft.com/office/powerpoint/2010/main" val="3300345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B968B1-6293-427D-88A8-50ADEEAE88E0}" type="slidenum">
              <a:rPr lang="en-US" smtClean="0"/>
              <a:pPr>
                <a:defRPr/>
              </a:pPr>
              <a:t>18</a:t>
            </a:fld>
            <a:endParaRPr lang="en-US" dirty="0"/>
          </a:p>
        </p:txBody>
      </p:sp>
    </p:spTree>
    <p:extLst>
      <p:ext uri="{BB962C8B-B14F-4D97-AF65-F5344CB8AC3E}">
        <p14:creationId xmlns:p14="http://schemas.microsoft.com/office/powerpoint/2010/main" val="2444505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B968B1-6293-427D-88A8-50ADEEAE88E0}" type="slidenum">
              <a:rPr lang="en-US" smtClean="0"/>
              <a:pPr>
                <a:defRPr/>
              </a:pPr>
              <a:t>19</a:t>
            </a:fld>
            <a:endParaRPr lang="en-US" dirty="0"/>
          </a:p>
        </p:txBody>
      </p:sp>
    </p:spTree>
    <p:extLst>
      <p:ext uri="{BB962C8B-B14F-4D97-AF65-F5344CB8AC3E}">
        <p14:creationId xmlns:p14="http://schemas.microsoft.com/office/powerpoint/2010/main" val="1086275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B968B1-6293-427D-88A8-50ADEEAE88E0}" type="slidenum">
              <a:rPr lang="en-US" smtClean="0"/>
              <a:pPr>
                <a:defRPr/>
              </a:pPr>
              <a:t>20</a:t>
            </a:fld>
            <a:endParaRPr lang="en-US" dirty="0"/>
          </a:p>
        </p:txBody>
      </p:sp>
    </p:spTree>
    <p:extLst>
      <p:ext uri="{BB962C8B-B14F-4D97-AF65-F5344CB8AC3E}">
        <p14:creationId xmlns:p14="http://schemas.microsoft.com/office/powerpoint/2010/main" val="2683826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B968B1-6293-427D-88A8-50ADEEAE88E0}" type="slidenum">
              <a:rPr lang="en-US" smtClean="0"/>
              <a:pPr>
                <a:defRPr/>
              </a:pPr>
              <a:t>21</a:t>
            </a:fld>
            <a:endParaRPr lang="en-US" dirty="0"/>
          </a:p>
        </p:txBody>
      </p:sp>
    </p:spTree>
    <p:extLst>
      <p:ext uri="{BB962C8B-B14F-4D97-AF65-F5344CB8AC3E}">
        <p14:creationId xmlns:p14="http://schemas.microsoft.com/office/powerpoint/2010/main" val="3831813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B968B1-6293-427D-88A8-50ADEEAE88E0}" type="slidenum">
              <a:rPr lang="en-US" smtClean="0"/>
              <a:pPr>
                <a:defRPr/>
              </a:pPr>
              <a:t>22</a:t>
            </a:fld>
            <a:endParaRPr lang="en-US" dirty="0"/>
          </a:p>
        </p:txBody>
      </p:sp>
    </p:spTree>
    <p:extLst>
      <p:ext uri="{BB962C8B-B14F-4D97-AF65-F5344CB8AC3E}">
        <p14:creationId xmlns:p14="http://schemas.microsoft.com/office/powerpoint/2010/main" val="3007716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B968B1-6293-427D-88A8-50ADEEAE88E0}" type="slidenum">
              <a:rPr lang="en-US" smtClean="0"/>
              <a:pPr>
                <a:defRPr/>
              </a:pPr>
              <a:t>4</a:t>
            </a:fld>
            <a:endParaRPr lang="en-US" dirty="0"/>
          </a:p>
        </p:txBody>
      </p:sp>
    </p:spTree>
    <p:extLst>
      <p:ext uri="{BB962C8B-B14F-4D97-AF65-F5344CB8AC3E}">
        <p14:creationId xmlns:p14="http://schemas.microsoft.com/office/powerpoint/2010/main" val="3928803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B968B1-6293-427D-88A8-50ADEEAE88E0}" type="slidenum">
              <a:rPr lang="en-US" smtClean="0"/>
              <a:pPr>
                <a:defRPr/>
              </a:pPr>
              <a:t>23</a:t>
            </a:fld>
            <a:endParaRPr lang="en-US" dirty="0"/>
          </a:p>
        </p:txBody>
      </p:sp>
    </p:spTree>
    <p:extLst>
      <p:ext uri="{BB962C8B-B14F-4D97-AF65-F5344CB8AC3E}">
        <p14:creationId xmlns:p14="http://schemas.microsoft.com/office/powerpoint/2010/main" val="2953491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B968B1-6293-427D-88A8-50ADEEAE88E0}" type="slidenum">
              <a:rPr lang="en-US" smtClean="0"/>
              <a:pPr>
                <a:defRPr/>
              </a:pPr>
              <a:t>24</a:t>
            </a:fld>
            <a:endParaRPr lang="en-US" dirty="0"/>
          </a:p>
        </p:txBody>
      </p:sp>
    </p:spTree>
    <p:extLst>
      <p:ext uri="{BB962C8B-B14F-4D97-AF65-F5344CB8AC3E}">
        <p14:creationId xmlns:p14="http://schemas.microsoft.com/office/powerpoint/2010/main" val="3563631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B968B1-6293-427D-88A8-50ADEEAE88E0}" type="slidenum">
              <a:rPr lang="en-US" smtClean="0"/>
              <a:pPr>
                <a:defRPr/>
              </a:pPr>
              <a:t>25</a:t>
            </a:fld>
            <a:endParaRPr lang="en-US" dirty="0"/>
          </a:p>
        </p:txBody>
      </p:sp>
    </p:spTree>
    <p:extLst>
      <p:ext uri="{BB962C8B-B14F-4D97-AF65-F5344CB8AC3E}">
        <p14:creationId xmlns:p14="http://schemas.microsoft.com/office/powerpoint/2010/main" val="4206928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B968B1-6293-427D-88A8-50ADEEAE88E0}" type="slidenum">
              <a:rPr lang="en-US" smtClean="0"/>
              <a:pPr>
                <a:defRPr/>
              </a:pPr>
              <a:t>26</a:t>
            </a:fld>
            <a:endParaRPr lang="en-US" dirty="0"/>
          </a:p>
        </p:txBody>
      </p:sp>
    </p:spTree>
    <p:extLst>
      <p:ext uri="{BB962C8B-B14F-4D97-AF65-F5344CB8AC3E}">
        <p14:creationId xmlns:p14="http://schemas.microsoft.com/office/powerpoint/2010/main" val="623868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B968B1-6293-427D-88A8-50ADEEAE88E0}" type="slidenum">
              <a:rPr lang="en-US" smtClean="0"/>
              <a:pPr>
                <a:defRPr/>
              </a:pPr>
              <a:t>27</a:t>
            </a:fld>
            <a:endParaRPr lang="en-US" dirty="0"/>
          </a:p>
        </p:txBody>
      </p:sp>
    </p:spTree>
    <p:extLst>
      <p:ext uri="{BB962C8B-B14F-4D97-AF65-F5344CB8AC3E}">
        <p14:creationId xmlns:p14="http://schemas.microsoft.com/office/powerpoint/2010/main" val="3132043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B968B1-6293-427D-88A8-50ADEEAE88E0}" type="slidenum">
              <a:rPr lang="en-US" smtClean="0"/>
              <a:pPr>
                <a:defRPr/>
              </a:pPr>
              <a:t>28</a:t>
            </a:fld>
            <a:endParaRPr lang="en-US" dirty="0"/>
          </a:p>
        </p:txBody>
      </p:sp>
    </p:spTree>
    <p:extLst>
      <p:ext uri="{BB962C8B-B14F-4D97-AF65-F5344CB8AC3E}">
        <p14:creationId xmlns:p14="http://schemas.microsoft.com/office/powerpoint/2010/main" val="4259559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B968B1-6293-427D-88A8-50ADEEAE88E0}" type="slidenum">
              <a:rPr lang="en-US" smtClean="0"/>
              <a:pPr>
                <a:defRPr/>
              </a:pPr>
              <a:t>29</a:t>
            </a:fld>
            <a:endParaRPr lang="en-US" dirty="0"/>
          </a:p>
        </p:txBody>
      </p:sp>
    </p:spTree>
    <p:extLst>
      <p:ext uri="{BB962C8B-B14F-4D97-AF65-F5344CB8AC3E}">
        <p14:creationId xmlns:p14="http://schemas.microsoft.com/office/powerpoint/2010/main" val="3689877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B968B1-6293-427D-88A8-50ADEEAE88E0}" type="slidenum">
              <a:rPr lang="en-US" smtClean="0"/>
              <a:pPr>
                <a:defRPr/>
              </a:pPr>
              <a:t>30</a:t>
            </a:fld>
            <a:endParaRPr lang="en-US" dirty="0"/>
          </a:p>
        </p:txBody>
      </p:sp>
    </p:spTree>
    <p:extLst>
      <p:ext uri="{BB962C8B-B14F-4D97-AF65-F5344CB8AC3E}">
        <p14:creationId xmlns:p14="http://schemas.microsoft.com/office/powerpoint/2010/main" val="24237518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B968B1-6293-427D-88A8-50ADEEAE88E0}" type="slidenum">
              <a:rPr lang="en-US" smtClean="0"/>
              <a:pPr>
                <a:defRPr/>
              </a:pPr>
              <a:t>32</a:t>
            </a:fld>
            <a:endParaRPr lang="en-US" dirty="0"/>
          </a:p>
        </p:txBody>
      </p:sp>
    </p:spTree>
    <p:extLst>
      <p:ext uri="{BB962C8B-B14F-4D97-AF65-F5344CB8AC3E}">
        <p14:creationId xmlns:p14="http://schemas.microsoft.com/office/powerpoint/2010/main" val="3434479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B968B1-6293-427D-88A8-50ADEEAE88E0}" type="slidenum">
              <a:rPr lang="en-US" smtClean="0"/>
              <a:pPr>
                <a:defRPr/>
              </a:pPr>
              <a:t>6</a:t>
            </a:fld>
            <a:endParaRPr lang="en-US" dirty="0"/>
          </a:p>
        </p:txBody>
      </p:sp>
    </p:spTree>
    <p:extLst>
      <p:ext uri="{BB962C8B-B14F-4D97-AF65-F5344CB8AC3E}">
        <p14:creationId xmlns:p14="http://schemas.microsoft.com/office/powerpoint/2010/main" val="4070090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B968B1-6293-427D-88A8-50ADEEAE88E0}" type="slidenum">
              <a:rPr lang="en-US" smtClean="0"/>
              <a:pPr>
                <a:defRPr/>
              </a:pPr>
              <a:t>7</a:t>
            </a:fld>
            <a:endParaRPr lang="en-US" dirty="0"/>
          </a:p>
        </p:txBody>
      </p:sp>
    </p:spTree>
    <p:extLst>
      <p:ext uri="{BB962C8B-B14F-4D97-AF65-F5344CB8AC3E}">
        <p14:creationId xmlns:p14="http://schemas.microsoft.com/office/powerpoint/2010/main" val="1452353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B968B1-6293-427D-88A8-50ADEEAE88E0}" type="slidenum">
              <a:rPr lang="en-US" smtClean="0"/>
              <a:pPr>
                <a:defRPr/>
              </a:pPr>
              <a:t>8</a:t>
            </a:fld>
            <a:endParaRPr lang="en-US" dirty="0"/>
          </a:p>
        </p:txBody>
      </p:sp>
    </p:spTree>
    <p:extLst>
      <p:ext uri="{BB962C8B-B14F-4D97-AF65-F5344CB8AC3E}">
        <p14:creationId xmlns:p14="http://schemas.microsoft.com/office/powerpoint/2010/main" val="3772104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4472C4">
                  <a:lumMod val="50000"/>
                </a:srgbClr>
              </a:solidFill>
              <a:effectLst/>
              <a:uLnTx/>
              <a:uFillTx/>
              <a:latin typeface="Arial" pitchFamily="34" charset="0"/>
              <a:ea typeface="MS PGothic"/>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EDB968B1-6293-427D-88A8-50ADEEAE88E0}" type="slidenum">
              <a:rPr lang="en-US" smtClean="0"/>
              <a:pPr>
                <a:defRPr/>
              </a:pPr>
              <a:t>9</a:t>
            </a:fld>
            <a:endParaRPr lang="en-US" dirty="0"/>
          </a:p>
        </p:txBody>
      </p:sp>
    </p:spTree>
    <p:extLst>
      <p:ext uri="{BB962C8B-B14F-4D97-AF65-F5344CB8AC3E}">
        <p14:creationId xmlns:p14="http://schemas.microsoft.com/office/powerpoint/2010/main" val="3732760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B968B1-6293-427D-88A8-50ADEEAE88E0}" type="slidenum">
              <a:rPr lang="en-US" smtClean="0"/>
              <a:pPr>
                <a:defRPr/>
              </a:pPr>
              <a:t>10</a:t>
            </a:fld>
            <a:endParaRPr lang="en-US" dirty="0"/>
          </a:p>
        </p:txBody>
      </p:sp>
    </p:spTree>
    <p:extLst>
      <p:ext uri="{BB962C8B-B14F-4D97-AF65-F5344CB8AC3E}">
        <p14:creationId xmlns:p14="http://schemas.microsoft.com/office/powerpoint/2010/main" val="2697564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a:defRPr/>
            </a:pPr>
            <a:fld id="{EDB968B1-6293-427D-88A8-50ADEEAE88E0}" type="slidenum">
              <a:rPr lang="en-US" smtClean="0"/>
              <a:pPr>
                <a:defRPr/>
              </a:pPr>
              <a:t>11</a:t>
            </a:fld>
            <a:endParaRPr lang="en-US" dirty="0"/>
          </a:p>
        </p:txBody>
      </p:sp>
    </p:spTree>
    <p:extLst>
      <p:ext uri="{BB962C8B-B14F-4D97-AF65-F5344CB8AC3E}">
        <p14:creationId xmlns:p14="http://schemas.microsoft.com/office/powerpoint/2010/main" val="2511650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B968B1-6293-427D-88A8-50ADEEAE88E0}" type="slidenum">
              <a:rPr lang="en-US" smtClean="0"/>
              <a:pPr>
                <a:defRPr/>
              </a:pPr>
              <a:t>12</a:t>
            </a:fld>
            <a:endParaRPr lang="en-US" dirty="0"/>
          </a:p>
        </p:txBody>
      </p:sp>
    </p:spTree>
    <p:extLst>
      <p:ext uri="{BB962C8B-B14F-4D97-AF65-F5344CB8AC3E}">
        <p14:creationId xmlns:p14="http://schemas.microsoft.com/office/powerpoint/2010/main" val="34725829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t="-13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3929580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2190246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3361366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838200"/>
          </a:xfrm>
        </p:spPr>
        <p:txBody>
          <a:bodyPr/>
          <a:lstStyle/>
          <a:p>
            <a:r>
              <a:rPr lang="en-US"/>
              <a:t>Click to edit Master title style</a:t>
            </a:r>
          </a:p>
        </p:txBody>
      </p:sp>
      <p:sp>
        <p:nvSpPr>
          <p:cNvPr id="3" name="Text Placeholder 2"/>
          <p:cNvSpPr>
            <a:spLocks noGrp="1"/>
          </p:cNvSpPr>
          <p:nvPr>
            <p:ph type="body" sz="half" idx="1"/>
          </p:nvPr>
        </p:nvSpPr>
        <p:spPr>
          <a:xfrm>
            <a:off x="685800" y="1828800"/>
            <a:ext cx="38100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38100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3699092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838200"/>
          </a:xfrm>
        </p:spPr>
        <p:txBody>
          <a:bodyPr/>
          <a:lstStyle/>
          <a:p>
            <a:r>
              <a:rPr lang="en-US"/>
              <a:t>Click to edit Master title style</a:t>
            </a:r>
          </a:p>
        </p:txBody>
      </p:sp>
      <p:sp>
        <p:nvSpPr>
          <p:cNvPr id="3" name="Text Placeholder 2"/>
          <p:cNvSpPr>
            <a:spLocks noGrp="1"/>
          </p:cNvSpPr>
          <p:nvPr>
            <p:ph type="body" sz="half" idx="1"/>
          </p:nvPr>
        </p:nvSpPr>
        <p:spPr>
          <a:xfrm>
            <a:off x="685800" y="1828800"/>
            <a:ext cx="38100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828800"/>
            <a:ext cx="3810000" cy="4267200"/>
          </a:xfrm>
        </p:spPr>
        <p:txBody>
          <a:bodyPr/>
          <a:lstStyle/>
          <a:p>
            <a:pPr lvl="0"/>
            <a:endParaRPr lang="en-US" noProof="0"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3604583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1177767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043210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48B53-C836-F040-828B-4CB0BB766CF9}" type="slidenum">
              <a:rPr lang="en-US" smtClean="0"/>
              <a:t>‹#›</a:t>
            </a:fld>
            <a:endParaRPr lang="en-US" dirty="0"/>
          </a:p>
        </p:txBody>
      </p:sp>
    </p:spTree>
    <p:extLst>
      <p:ext uri="{BB962C8B-B14F-4D97-AF65-F5344CB8AC3E}">
        <p14:creationId xmlns:p14="http://schemas.microsoft.com/office/powerpoint/2010/main" val="22224966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48B53-C836-F040-828B-4CB0BB766CF9}" type="slidenum">
              <a:rPr lang="en-US" smtClean="0"/>
              <a:t>‹#›</a:t>
            </a:fld>
            <a:endParaRPr lang="en-US" dirty="0"/>
          </a:p>
        </p:txBody>
      </p:sp>
    </p:spTree>
    <p:extLst>
      <p:ext uri="{BB962C8B-B14F-4D97-AF65-F5344CB8AC3E}">
        <p14:creationId xmlns:p14="http://schemas.microsoft.com/office/powerpoint/2010/main" val="204671259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48B53-C836-F040-828B-4CB0BB766CF9}" type="slidenum">
              <a:rPr lang="en-US" smtClean="0"/>
              <a:t>‹#›</a:t>
            </a:fld>
            <a:endParaRPr lang="en-US" dirty="0"/>
          </a:p>
        </p:txBody>
      </p:sp>
    </p:spTree>
    <p:extLst>
      <p:ext uri="{BB962C8B-B14F-4D97-AF65-F5344CB8AC3E}">
        <p14:creationId xmlns:p14="http://schemas.microsoft.com/office/powerpoint/2010/main" val="1662885451"/>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48B53-C836-F040-828B-4CB0BB766CF9}" type="slidenum">
              <a:rPr lang="en-US" smtClean="0"/>
              <a:t>‹#›</a:t>
            </a:fld>
            <a:endParaRPr lang="en-US" dirty="0"/>
          </a:p>
        </p:txBody>
      </p:sp>
    </p:spTree>
    <p:extLst>
      <p:ext uri="{BB962C8B-B14F-4D97-AF65-F5344CB8AC3E}">
        <p14:creationId xmlns:p14="http://schemas.microsoft.com/office/powerpoint/2010/main" val="168997899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a:lum/>
          </a:blip>
          <a:srcRect/>
          <a:stretch>
            <a:fillRect t="-13000" b="-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2770959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0748B53-C836-F040-828B-4CB0BB766CF9}" type="slidenum">
              <a:rPr lang="en-US" smtClean="0"/>
              <a:t>‹#›</a:t>
            </a:fld>
            <a:endParaRPr lang="en-US" dirty="0"/>
          </a:p>
        </p:txBody>
      </p:sp>
    </p:spTree>
    <p:extLst>
      <p:ext uri="{BB962C8B-B14F-4D97-AF65-F5344CB8AC3E}">
        <p14:creationId xmlns:p14="http://schemas.microsoft.com/office/powerpoint/2010/main" val="3834199976"/>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0748B53-C836-F040-828B-4CB0BB766CF9}" type="slidenum">
              <a:rPr lang="en-US" smtClean="0"/>
              <a:t>‹#›</a:t>
            </a:fld>
            <a:endParaRPr lang="en-US" dirty="0"/>
          </a:p>
        </p:txBody>
      </p:sp>
    </p:spTree>
    <p:extLst>
      <p:ext uri="{BB962C8B-B14F-4D97-AF65-F5344CB8AC3E}">
        <p14:creationId xmlns:p14="http://schemas.microsoft.com/office/powerpoint/2010/main" val="1890387888"/>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0748B53-C836-F040-828B-4CB0BB766CF9}" type="slidenum">
              <a:rPr lang="en-US" smtClean="0"/>
              <a:t>‹#›</a:t>
            </a:fld>
            <a:endParaRPr lang="en-US" dirty="0"/>
          </a:p>
        </p:txBody>
      </p:sp>
    </p:spTree>
    <p:extLst>
      <p:ext uri="{BB962C8B-B14F-4D97-AF65-F5344CB8AC3E}">
        <p14:creationId xmlns:p14="http://schemas.microsoft.com/office/powerpoint/2010/main" val="3939960414"/>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48B53-C836-F040-828B-4CB0BB766CF9}" type="slidenum">
              <a:rPr lang="en-US" smtClean="0"/>
              <a:t>‹#›</a:t>
            </a:fld>
            <a:endParaRPr lang="en-US" dirty="0"/>
          </a:p>
        </p:txBody>
      </p:sp>
    </p:spTree>
    <p:extLst>
      <p:ext uri="{BB962C8B-B14F-4D97-AF65-F5344CB8AC3E}">
        <p14:creationId xmlns:p14="http://schemas.microsoft.com/office/powerpoint/2010/main" val="3131960273"/>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48B53-C836-F040-828B-4CB0BB766CF9}" type="slidenum">
              <a:rPr lang="en-US" smtClean="0"/>
              <a:t>‹#›</a:t>
            </a:fld>
            <a:endParaRPr lang="en-US" dirty="0"/>
          </a:p>
        </p:txBody>
      </p:sp>
    </p:spTree>
    <p:extLst>
      <p:ext uri="{BB962C8B-B14F-4D97-AF65-F5344CB8AC3E}">
        <p14:creationId xmlns:p14="http://schemas.microsoft.com/office/powerpoint/2010/main" val="1579605330"/>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48B53-C836-F040-828B-4CB0BB766CF9}" type="slidenum">
              <a:rPr lang="en-US" smtClean="0"/>
              <a:t>‹#›</a:t>
            </a:fld>
            <a:endParaRPr lang="en-US" dirty="0"/>
          </a:p>
        </p:txBody>
      </p:sp>
    </p:spTree>
    <p:extLst>
      <p:ext uri="{BB962C8B-B14F-4D97-AF65-F5344CB8AC3E}">
        <p14:creationId xmlns:p14="http://schemas.microsoft.com/office/powerpoint/2010/main" val="260650451"/>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48B53-C836-F040-828B-4CB0BB766CF9}" type="slidenum">
              <a:rPr lang="en-US" smtClean="0"/>
              <a:t>‹#›</a:t>
            </a:fld>
            <a:endParaRPr lang="en-US" dirty="0"/>
          </a:p>
        </p:txBody>
      </p:sp>
    </p:spTree>
    <p:extLst>
      <p:ext uri="{BB962C8B-B14F-4D97-AF65-F5344CB8AC3E}">
        <p14:creationId xmlns:p14="http://schemas.microsoft.com/office/powerpoint/2010/main" val="2007556441"/>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855077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51969BC-1E96-4E5E-B743-791480F63F79}" type="datetime1">
              <a:rPr lang="en-US" smtClean="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48B53-C836-F040-828B-4CB0BB766CF9}" type="slidenum">
              <a:rPr lang="en-US" smtClean="0"/>
              <a:t>‹#›</a:t>
            </a:fld>
            <a:endParaRPr lang="en-US" dirty="0"/>
          </a:p>
        </p:txBody>
      </p:sp>
    </p:spTree>
    <p:extLst>
      <p:ext uri="{BB962C8B-B14F-4D97-AF65-F5344CB8AC3E}">
        <p14:creationId xmlns:p14="http://schemas.microsoft.com/office/powerpoint/2010/main" val="3293564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89A8DC-F12C-4029-B2FF-49DEEA9DCD23}" type="datetime1">
              <a:rPr lang="en-US" smtClean="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48B53-C836-F040-828B-4CB0BB766CF9}" type="slidenum">
              <a:rPr lang="en-US" smtClean="0"/>
              <a:t>‹#›</a:t>
            </a:fld>
            <a:endParaRPr lang="en-US" dirty="0"/>
          </a:p>
        </p:txBody>
      </p:sp>
    </p:spTree>
    <p:extLst>
      <p:ext uri="{BB962C8B-B14F-4D97-AF65-F5344CB8AC3E}">
        <p14:creationId xmlns:p14="http://schemas.microsoft.com/office/powerpoint/2010/main" val="3383596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t="-13000" b="-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32125348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DEFCBA-CA76-4094-AE53-0EB2F78A1CF8}" type="datetime1">
              <a:rPr lang="en-US" smtClean="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48B53-C836-F040-828B-4CB0BB766CF9}" type="slidenum">
              <a:rPr lang="en-US" smtClean="0"/>
              <a:t>‹#›</a:t>
            </a:fld>
            <a:endParaRPr lang="en-US" dirty="0"/>
          </a:p>
        </p:txBody>
      </p:sp>
    </p:spTree>
    <p:extLst>
      <p:ext uri="{BB962C8B-B14F-4D97-AF65-F5344CB8AC3E}">
        <p14:creationId xmlns:p14="http://schemas.microsoft.com/office/powerpoint/2010/main" val="12366977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417E9A-267D-4444-875F-575D32119756}" type="datetime1">
              <a:rPr lang="en-US" smtClean="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48B53-C836-F040-828B-4CB0BB766CF9}" type="slidenum">
              <a:rPr lang="en-US" smtClean="0"/>
              <a:t>‹#›</a:t>
            </a:fld>
            <a:endParaRPr lang="en-US" dirty="0"/>
          </a:p>
        </p:txBody>
      </p:sp>
    </p:spTree>
    <p:extLst>
      <p:ext uri="{BB962C8B-B14F-4D97-AF65-F5344CB8AC3E}">
        <p14:creationId xmlns:p14="http://schemas.microsoft.com/office/powerpoint/2010/main" val="31075350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E28955-1808-4F6F-8426-8195D8F2FD6C}" type="datetime1">
              <a:rPr lang="en-US" smtClean="0"/>
              <a:t>11/29/2022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0748B53-C836-F040-828B-4CB0BB766CF9}" type="slidenum">
              <a:rPr lang="en-US" smtClean="0"/>
              <a:t>‹#›</a:t>
            </a:fld>
            <a:endParaRPr lang="en-US" dirty="0"/>
          </a:p>
        </p:txBody>
      </p:sp>
    </p:spTree>
    <p:extLst>
      <p:ext uri="{BB962C8B-B14F-4D97-AF65-F5344CB8AC3E}">
        <p14:creationId xmlns:p14="http://schemas.microsoft.com/office/powerpoint/2010/main" val="19690724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235BFB-6FA4-4F9B-8449-C9013D2542D0}" type="datetime1">
              <a:rPr lang="en-US" smtClean="0"/>
              <a:t>11/29/2022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0748B53-C836-F040-828B-4CB0BB766CF9}" type="slidenum">
              <a:rPr lang="en-US" smtClean="0"/>
              <a:t>‹#›</a:t>
            </a:fld>
            <a:endParaRPr lang="en-US" dirty="0"/>
          </a:p>
        </p:txBody>
      </p:sp>
    </p:spTree>
    <p:extLst>
      <p:ext uri="{BB962C8B-B14F-4D97-AF65-F5344CB8AC3E}">
        <p14:creationId xmlns:p14="http://schemas.microsoft.com/office/powerpoint/2010/main" val="41300869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50570E-4137-4A70-8A91-9735FE555BFA}" type="datetime1">
              <a:rPr lang="en-US" smtClean="0"/>
              <a:t>11/29/2022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0748B53-C836-F040-828B-4CB0BB766CF9}" type="slidenum">
              <a:rPr lang="en-US" smtClean="0"/>
              <a:t>‹#›</a:t>
            </a:fld>
            <a:endParaRPr lang="en-US" dirty="0"/>
          </a:p>
        </p:txBody>
      </p:sp>
    </p:spTree>
    <p:extLst>
      <p:ext uri="{BB962C8B-B14F-4D97-AF65-F5344CB8AC3E}">
        <p14:creationId xmlns:p14="http://schemas.microsoft.com/office/powerpoint/2010/main" val="17579193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D0691-059D-4EFF-8F66-692E74E1571D}" type="datetime1">
              <a:rPr lang="en-US" smtClean="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48B53-C836-F040-828B-4CB0BB766CF9}" type="slidenum">
              <a:rPr lang="en-US" smtClean="0"/>
              <a:t>‹#›</a:t>
            </a:fld>
            <a:endParaRPr lang="en-US" dirty="0"/>
          </a:p>
        </p:txBody>
      </p:sp>
    </p:spTree>
    <p:extLst>
      <p:ext uri="{BB962C8B-B14F-4D97-AF65-F5344CB8AC3E}">
        <p14:creationId xmlns:p14="http://schemas.microsoft.com/office/powerpoint/2010/main" val="8901251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3A66B-55CF-4358-9333-153573D19F60}" type="datetime1">
              <a:rPr lang="en-US" smtClean="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48B53-C836-F040-828B-4CB0BB766CF9}" type="slidenum">
              <a:rPr lang="en-US" smtClean="0"/>
              <a:t>‹#›</a:t>
            </a:fld>
            <a:endParaRPr lang="en-US" dirty="0"/>
          </a:p>
        </p:txBody>
      </p:sp>
    </p:spTree>
    <p:extLst>
      <p:ext uri="{BB962C8B-B14F-4D97-AF65-F5344CB8AC3E}">
        <p14:creationId xmlns:p14="http://schemas.microsoft.com/office/powerpoint/2010/main" val="16817978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8EA136-3D8E-4793-83CD-46D5F43C0C82}" type="datetime1">
              <a:rPr lang="en-US" smtClean="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48B53-C836-F040-828B-4CB0BB766CF9}" type="slidenum">
              <a:rPr lang="en-US" smtClean="0"/>
              <a:t>‹#›</a:t>
            </a:fld>
            <a:endParaRPr lang="en-US" dirty="0"/>
          </a:p>
        </p:txBody>
      </p:sp>
    </p:spTree>
    <p:extLst>
      <p:ext uri="{BB962C8B-B14F-4D97-AF65-F5344CB8AC3E}">
        <p14:creationId xmlns:p14="http://schemas.microsoft.com/office/powerpoint/2010/main" val="28000020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95567F-C123-4AEE-B38C-D90432947B62}" type="datetime1">
              <a:rPr lang="en-US" smtClean="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48B53-C836-F040-828B-4CB0BB766CF9}" type="slidenum">
              <a:rPr lang="en-US" smtClean="0"/>
              <a:t>‹#›</a:t>
            </a:fld>
            <a:endParaRPr lang="en-US" dirty="0"/>
          </a:p>
        </p:txBody>
      </p:sp>
    </p:spTree>
    <p:extLst>
      <p:ext uri="{BB962C8B-B14F-4D97-AF65-F5344CB8AC3E}">
        <p14:creationId xmlns:p14="http://schemas.microsoft.com/office/powerpoint/2010/main" val="30813693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47380"/>
            <a:ext cx="9143999" cy="7105380"/>
          </a:xfrm>
          <a:prstGeom prst="rect">
            <a:avLst/>
          </a:prstGeom>
        </p:spPr>
      </p:pic>
      <p:sp>
        <p:nvSpPr>
          <p:cNvPr id="5" name="Title Placeholder 1">
            <a:extLst>
              <a:ext uri="{FF2B5EF4-FFF2-40B4-BE49-F238E27FC236}">
                <a16:creationId xmlns:a16="http://schemas.microsoft.com/office/drawing/2014/main" id="{3A9D94CD-4F4D-4B96-8CCD-4370829DB6B0}"/>
              </a:ext>
            </a:extLst>
          </p:cNvPr>
          <p:cNvSpPr>
            <a:spLocks noGrp="1"/>
          </p:cNvSpPr>
          <p:nvPr>
            <p:ph type="title"/>
          </p:nvPr>
        </p:nvSpPr>
        <p:spPr>
          <a:xfrm>
            <a:off x="304800" y="182562"/>
            <a:ext cx="8811490" cy="553739"/>
          </a:xfrm>
          <a:prstGeom prst="rect">
            <a:avLst/>
          </a:prstGeom>
        </p:spPr>
        <p:txBody>
          <a:bodyPr vert="horz" lIns="91440" tIns="45720" rIns="91440" bIns="45720" rtlCol="0" anchor="ctr">
            <a:normAutofit/>
          </a:bodyPr>
          <a:lstStyle>
            <a:lvl1pPr>
              <a:defRPr sz="2400" b="1">
                <a:solidFill>
                  <a:srgbClr val="203864"/>
                </a:solidFill>
                <a:latin typeface="Arial" panose="020B0604020202020204" pitchFamily="34" charset="0"/>
                <a:cs typeface="Arial" panose="020B0604020202020204" pitchFamily="34" charset="0"/>
              </a:defRPr>
            </a:lvl1pPr>
          </a:lstStyle>
          <a:p>
            <a:r>
              <a:rPr lang="en-US"/>
              <a:t>Click to edit Master title style</a:t>
            </a:r>
          </a:p>
        </p:txBody>
      </p:sp>
      <p:sp>
        <p:nvSpPr>
          <p:cNvPr id="4" name="Slide Number Placeholder 3">
            <a:extLst>
              <a:ext uri="{FF2B5EF4-FFF2-40B4-BE49-F238E27FC236}">
                <a16:creationId xmlns:a16="http://schemas.microsoft.com/office/drawing/2014/main" id="{A5AF82FD-4FAE-445B-95B6-40E6CC1D8D30}"/>
              </a:ext>
            </a:extLst>
          </p:cNvPr>
          <p:cNvSpPr>
            <a:spLocks noGrp="1"/>
          </p:cNvSpPr>
          <p:nvPr>
            <p:ph type="sldNum" sz="quarter" idx="12"/>
          </p:nvPr>
        </p:nvSpPr>
        <p:spPr>
          <a:xfrm>
            <a:off x="2653145" y="6492875"/>
            <a:ext cx="2057400" cy="365125"/>
          </a:xfrm>
        </p:spPr>
        <p:txBody>
          <a:bodyPr/>
          <a:lstStyle>
            <a:lvl1pPr>
              <a:defRPr>
                <a:solidFill>
                  <a:srgbClr val="203864"/>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18044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8288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26662114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2984" cy="6858000"/>
          </a:xfrm>
          <a:prstGeom prst="rect">
            <a:avLst/>
          </a:prstGeom>
        </p:spPr>
      </p:pic>
      <p:cxnSp>
        <p:nvCxnSpPr>
          <p:cNvPr id="3" name="Straight Connector 2">
            <a:extLst>
              <a:ext uri="{FF2B5EF4-FFF2-40B4-BE49-F238E27FC236}">
                <a16:creationId xmlns:a16="http://schemas.microsoft.com/office/drawing/2014/main" id="{4C7CD489-D6D8-441F-910E-2F223060AEC2}"/>
              </a:ext>
            </a:extLst>
          </p:cNvPr>
          <p:cNvCxnSpPr/>
          <p:nvPr userDrawn="1"/>
        </p:nvCxnSpPr>
        <p:spPr>
          <a:xfrm>
            <a:off x="3429000" y="6172200"/>
            <a:ext cx="0" cy="533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A1A6657-1796-4AF3-9A35-7E3E2184D599}"/>
              </a:ext>
            </a:extLst>
          </p:cNvPr>
          <p:cNvSpPr txBox="1"/>
          <p:nvPr userDrawn="1"/>
        </p:nvSpPr>
        <p:spPr>
          <a:xfrm>
            <a:off x="3429000" y="6182380"/>
            <a:ext cx="1143000" cy="523220"/>
          </a:xfrm>
          <a:prstGeom prst="rect">
            <a:avLst/>
          </a:prstGeom>
          <a:noFill/>
        </p:spPr>
        <p:txBody>
          <a:bodyPr wrap="square" rtlCol="0">
            <a:spAutoFit/>
          </a:bodyPr>
          <a:lstStyle/>
          <a:p>
            <a:r>
              <a:rPr lang="en-US" sz="1400" b="1" dirty="0">
                <a:solidFill>
                  <a:srgbClr val="203864"/>
                </a:solidFill>
              </a:rPr>
              <a:t>WE’RE WITH YOU.</a:t>
            </a:r>
          </a:p>
        </p:txBody>
      </p:sp>
    </p:spTree>
    <p:extLst>
      <p:ext uri="{BB962C8B-B14F-4D97-AF65-F5344CB8AC3E}">
        <p14:creationId xmlns:p14="http://schemas.microsoft.com/office/powerpoint/2010/main" val="3345749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949223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60596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blipFill dpi="0" rotWithShape="1">
          <a:blip r:embed="rId2">
            <a:lum/>
          </a:blip>
          <a:srcRect/>
          <a:stretch>
            <a:fillRect t="-13000" b="-2000"/>
          </a:stretch>
        </a:blipFill>
        <a:effectLst/>
      </p:bgPr>
    </p:bg>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2014115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108478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2093301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t="-2000" b="-200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828800"/>
            <a:ext cx="77724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400">
                <a:latin typeface="Calibri" pitchFamily="34" charset="0"/>
                <a:ea typeface="MS PGothic"/>
                <a:cs typeface="MS PGothic"/>
              </a:defRPr>
            </a:lvl1pPr>
          </a:lstStyle>
          <a:p>
            <a:pPr>
              <a:defRPr/>
            </a:pPr>
            <a:endParaRPr lang="en-US" dirty="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latin typeface="Calibri" pitchFamily="34" charset="0"/>
                <a:ea typeface="MS PGothic"/>
                <a:cs typeface="MS PGothic"/>
              </a:defRPr>
            </a:lvl1pPr>
          </a:lstStyle>
          <a:p>
            <a:pPr>
              <a:defRPr/>
            </a:pPr>
            <a:endParaRPr lang="en-US" dirty="0">
              <a:solidFill>
                <a:srgbClr val="000000"/>
              </a:solidFill>
            </a:endParaRPr>
          </a:p>
        </p:txBody>
      </p:sp>
      <p:pic>
        <p:nvPicPr>
          <p:cNvPr id="1030" name="Picture 8" descr="ameris_flag"/>
          <p:cNvPicPr>
            <a:picLocks noChangeAspect="1" noChangeArrowheads="1"/>
          </p:cNvPicPr>
          <p:nvPr/>
        </p:nvPicPr>
        <p:blipFill>
          <a:blip r:embed="rId18" cstate="print">
            <a:lum bright="80000" contrast="-76000"/>
            <a:grayscl/>
          </a:blip>
          <a:srcRect/>
          <a:stretch>
            <a:fillRect/>
          </a:stretch>
        </p:blipFill>
        <p:spPr bwMode="auto">
          <a:xfrm>
            <a:off x="0" y="1066800"/>
            <a:ext cx="9144000" cy="3621088"/>
          </a:xfrm>
          <a:prstGeom prst="rect">
            <a:avLst/>
          </a:prstGeom>
          <a:noFill/>
          <a:ln w="9525">
            <a:noFill/>
            <a:miter lim="800000"/>
            <a:headEnd/>
            <a:tailEnd/>
          </a:ln>
        </p:spPr>
      </p:pic>
      <p:pic>
        <p:nvPicPr>
          <p:cNvPr id="1031" name="Picture 12" descr="AmerisBn_0"/>
          <p:cNvPicPr>
            <a:picLocks noChangeAspect="1" noChangeArrowheads="1"/>
          </p:cNvPicPr>
          <p:nvPr/>
        </p:nvPicPr>
        <p:blipFill>
          <a:blip r:embed="rId19" cstate="print"/>
          <a:srcRect/>
          <a:stretch>
            <a:fillRect/>
          </a:stretch>
        </p:blipFill>
        <p:spPr bwMode="auto">
          <a:xfrm>
            <a:off x="7467600" y="198438"/>
            <a:ext cx="1371600" cy="515937"/>
          </a:xfrm>
          <a:prstGeom prst="rect">
            <a:avLst/>
          </a:prstGeom>
          <a:noFill/>
          <a:ln w="9525">
            <a:noFill/>
            <a:miter lim="800000"/>
            <a:headEnd/>
            <a:tailEnd/>
          </a:ln>
        </p:spPr>
      </p:pic>
    </p:spTree>
    <p:extLst>
      <p:ext uri="{BB962C8B-B14F-4D97-AF65-F5344CB8AC3E}">
        <p14:creationId xmlns:p14="http://schemas.microsoft.com/office/powerpoint/2010/main" val="301542945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93" r:id="rId15"/>
  </p:sldLayoutIdLst>
  <p:hf hdr="0" ftr="0" dt="0"/>
  <p:txStyles>
    <p:titleStyle>
      <a:lvl1pPr algn="l" rtl="0" eaLnBrk="0" fontAlgn="base" hangingPunct="0">
        <a:spcBef>
          <a:spcPct val="0"/>
        </a:spcBef>
        <a:spcAft>
          <a:spcPct val="0"/>
        </a:spcAft>
        <a:defRPr sz="4800" baseline="4000">
          <a:solidFill>
            <a:srgbClr val="091F62"/>
          </a:solidFill>
          <a:latin typeface="Calibri" pitchFamily="34" charset="0"/>
          <a:ea typeface="MS PGothic" charset="0"/>
          <a:cs typeface="MS PGothic" charset="0"/>
        </a:defRPr>
      </a:lvl1pPr>
      <a:lvl2pPr algn="l" rtl="0" eaLnBrk="0" fontAlgn="base" hangingPunct="0">
        <a:spcBef>
          <a:spcPct val="0"/>
        </a:spcBef>
        <a:spcAft>
          <a:spcPct val="0"/>
        </a:spcAft>
        <a:defRPr sz="4800" baseline="4000">
          <a:solidFill>
            <a:srgbClr val="091F62"/>
          </a:solidFill>
          <a:latin typeface="Calibri" pitchFamily="34" charset="0"/>
          <a:ea typeface="MS PGothic" charset="0"/>
          <a:cs typeface="MS PGothic" charset="0"/>
        </a:defRPr>
      </a:lvl2pPr>
      <a:lvl3pPr algn="l" rtl="0" eaLnBrk="0" fontAlgn="base" hangingPunct="0">
        <a:spcBef>
          <a:spcPct val="0"/>
        </a:spcBef>
        <a:spcAft>
          <a:spcPct val="0"/>
        </a:spcAft>
        <a:defRPr sz="4800" baseline="4000">
          <a:solidFill>
            <a:srgbClr val="091F62"/>
          </a:solidFill>
          <a:latin typeface="Calibri" pitchFamily="34" charset="0"/>
          <a:ea typeface="MS PGothic" charset="0"/>
          <a:cs typeface="MS PGothic" charset="0"/>
        </a:defRPr>
      </a:lvl3pPr>
      <a:lvl4pPr algn="l" rtl="0" eaLnBrk="0" fontAlgn="base" hangingPunct="0">
        <a:spcBef>
          <a:spcPct val="0"/>
        </a:spcBef>
        <a:spcAft>
          <a:spcPct val="0"/>
        </a:spcAft>
        <a:defRPr sz="4800" baseline="4000">
          <a:solidFill>
            <a:srgbClr val="091F62"/>
          </a:solidFill>
          <a:latin typeface="Calibri" pitchFamily="34" charset="0"/>
          <a:ea typeface="MS PGothic" charset="0"/>
          <a:cs typeface="MS PGothic" charset="0"/>
        </a:defRPr>
      </a:lvl4pPr>
      <a:lvl5pPr algn="l" rtl="0" eaLnBrk="0" fontAlgn="base" hangingPunct="0">
        <a:spcBef>
          <a:spcPct val="0"/>
        </a:spcBef>
        <a:spcAft>
          <a:spcPct val="0"/>
        </a:spcAft>
        <a:defRPr sz="4800" baseline="4000">
          <a:solidFill>
            <a:srgbClr val="091F62"/>
          </a:solidFill>
          <a:latin typeface="Calibri" pitchFamily="34" charset="0"/>
          <a:ea typeface="MS PGothic" charset="0"/>
          <a:cs typeface="MS PGothic" charset="0"/>
        </a:defRPr>
      </a:lvl5pPr>
      <a:lvl6pPr marL="457200" algn="l" rtl="0" fontAlgn="base">
        <a:spcBef>
          <a:spcPct val="0"/>
        </a:spcBef>
        <a:spcAft>
          <a:spcPct val="0"/>
        </a:spcAft>
        <a:defRPr sz="4800" baseline="4000">
          <a:solidFill>
            <a:srgbClr val="091F62"/>
          </a:solidFill>
          <a:latin typeface="Times" pitchFamily="18" charset="0"/>
          <a:ea typeface="MS PGothic" pitchFamily="34" charset="-128"/>
        </a:defRPr>
      </a:lvl6pPr>
      <a:lvl7pPr marL="914400" algn="l" rtl="0" fontAlgn="base">
        <a:spcBef>
          <a:spcPct val="0"/>
        </a:spcBef>
        <a:spcAft>
          <a:spcPct val="0"/>
        </a:spcAft>
        <a:defRPr sz="4800" baseline="4000">
          <a:solidFill>
            <a:srgbClr val="091F62"/>
          </a:solidFill>
          <a:latin typeface="Times" pitchFamily="18" charset="0"/>
          <a:ea typeface="MS PGothic" pitchFamily="34" charset="-128"/>
        </a:defRPr>
      </a:lvl7pPr>
      <a:lvl8pPr marL="1371600" algn="l" rtl="0" fontAlgn="base">
        <a:spcBef>
          <a:spcPct val="0"/>
        </a:spcBef>
        <a:spcAft>
          <a:spcPct val="0"/>
        </a:spcAft>
        <a:defRPr sz="4800" baseline="4000">
          <a:solidFill>
            <a:srgbClr val="091F62"/>
          </a:solidFill>
          <a:latin typeface="Times" pitchFamily="18" charset="0"/>
          <a:ea typeface="MS PGothic" pitchFamily="34" charset="-128"/>
        </a:defRPr>
      </a:lvl8pPr>
      <a:lvl9pPr marL="1828800" algn="l" rtl="0" fontAlgn="base">
        <a:spcBef>
          <a:spcPct val="0"/>
        </a:spcBef>
        <a:spcAft>
          <a:spcPct val="0"/>
        </a:spcAft>
        <a:defRPr sz="4800" baseline="4000">
          <a:solidFill>
            <a:srgbClr val="091F62"/>
          </a:solidFill>
          <a:latin typeface="Times" pitchFamily="18" charset="0"/>
          <a:ea typeface="MS PGothic" pitchFamily="34" charset="-128"/>
        </a:defRPr>
      </a:lvl9pPr>
    </p:titleStyle>
    <p:bodyStyle>
      <a:lvl1pPr marL="342900" indent="-342900" algn="l" rtl="0" eaLnBrk="0" fontAlgn="base" hangingPunct="0">
        <a:spcBef>
          <a:spcPct val="20000"/>
        </a:spcBef>
        <a:spcAft>
          <a:spcPct val="0"/>
        </a:spcAft>
        <a:buClr>
          <a:srgbClr val="DB0028"/>
        </a:buClr>
        <a:buChar char="•"/>
        <a:defRPr sz="2800">
          <a:solidFill>
            <a:srgbClr val="091F62"/>
          </a:solidFill>
          <a:latin typeface="Calibri" pitchFamily="34" charset="0"/>
          <a:ea typeface="MS PGothic" charset="0"/>
          <a:cs typeface="MS PGothic" charset="0"/>
        </a:defRPr>
      </a:lvl1pPr>
      <a:lvl2pPr marL="742950" indent="-285750" algn="l" rtl="0" eaLnBrk="0" fontAlgn="base" hangingPunct="0">
        <a:spcBef>
          <a:spcPct val="20000"/>
        </a:spcBef>
        <a:spcAft>
          <a:spcPct val="0"/>
        </a:spcAft>
        <a:buClr>
          <a:srgbClr val="DB0028"/>
        </a:buClr>
        <a:buChar char="–"/>
        <a:defRPr sz="2400">
          <a:solidFill>
            <a:srgbClr val="091F62"/>
          </a:solidFill>
          <a:latin typeface="Calibri" pitchFamily="34" charset="0"/>
          <a:ea typeface="MS PGothic" charset="0"/>
          <a:cs typeface="MS PGothic" charset="0"/>
        </a:defRPr>
      </a:lvl2pPr>
      <a:lvl3pPr marL="1143000" indent="-228600" algn="l" rtl="0" eaLnBrk="0" fontAlgn="base" hangingPunct="0">
        <a:spcBef>
          <a:spcPct val="20000"/>
        </a:spcBef>
        <a:spcAft>
          <a:spcPct val="0"/>
        </a:spcAft>
        <a:buClr>
          <a:srgbClr val="DB0028"/>
        </a:buClr>
        <a:buChar char="•"/>
        <a:defRPr sz="2000">
          <a:solidFill>
            <a:srgbClr val="091F62"/>
          </a:solidFill>
          <a:latin typeface="Calibri" pitchFamily="34" charset="0"/>
          <a:ea typeface="MS PGothic" charset="0"/>
          <a:cs typeface="MS PGothic" charset="0"/>
        </a:defRPr>
      </a:lvl3pPr>
      <a:lvl4pPr marL="1600200" indent="-228600" algn="l" rtl="0" eaLnBrk="0" fontAlgn="base" hangingPunct="0">
        <a:spcBef>
          <a:spcPct val="20000"/>
        </a:spcBef>
        <a:spcAft>
          <a:spcPct val="0"/>
        </a:spcAft>
        <a:buClr>
          <a:srgbClr val="DB0028"/>
        </a:buClr>
        <a:buChar char="–"/>
        <a:defRPr>
          <a:solidFill>
            <a:srgbClr val="091F62"/>
          </a:solidFill>
          <a:latin typeface="Calibri" pitchFamily="34" charset="0"/>
          <a:ea typeface="MS PGothic" charset="0"/>
          <a:cs typeface="MS PGothic" charset="0"/>
        </a:defRPr>
      </a:lvl4pPr>
      <a:lvl5pPr marL="2057400" indent="-228600" algn="l" rtl="0" eaLnBrk="0" fontAlgn="base" hangingPunct="0">
        <a:spcBef>
          <a:spcPct val="20000"/>
        </a:spcBef>
        <a:spcAft>
          <a:spcPct val="0"/>
        </a:spcAft>
        <a:buClr>
          <a:srgbClr val="DB0028"/>
        </a:buClr>
        <a:buChar char="»"/>
        <a:defRPr>
          <a:solidFill>
            <a:srgbClr val="091F62"/>
          </a:solidFill>
          <a:latin typeface="Calibri" pitchFamily="34" charset="0"/>
          <a:ea typeface="MS PGothic" charset="0"/>
          <a:cs typeface="MS PGothic" charset="0"/>
        </a:defRPr>
      </a:lvl5pPr>
      <a:lvl6pPr marL="2514600" indent="-228600" algn="l" rtl="0" fontAlgn="base">
        <a:spcBef>
          <a:spcPct val="20000"/>
        </a:spcBef>
        <a:spcAft>
          <a:spcPct val="0"/>
        </a:spcAft>
        <a:buClr>
          <a:srgbClr val="DB0028"/>
        </a:buClr>
        <a:buChar char="»"/>
        <a:defRPr>
          <a:solidFill>
            <a:srgbClr val="091F62"/>
          </a:solidFill>
          <a:latin typeface="+mn-lt"/>
          <a:ea typeface="+mn-ea"/>
        </a:defRPr>
      </a:lvl6pPr>
      <a:lvl7pPr marL="2971800" indent="-228600" algn="l" rtl="0" fontAlgn="base">
        <a:spcBef>
          <a:spcPct val="20000"/>
        </a:spcBef>
        <a:spcAft>
          <a:spcPct val="0"/>
        </a:spcAft>
        <a:buClr>
          <a:srgbClr val="DB0028"/>
        </a:buClr>
        <a:buChar char="»"/>
        <a:defRPr>
          <a:solidFill>
            <a:srgbClr val="091F62"/>
          </a:solidFill>
          <a:latin typeface="+mn-lt"/>
          <a:ea typeface="+mn-ea"/>
        </a:defRPr>
      </a:lvl7pPr>
      <a:lvl8pPr marL="3429000" indent="-228600" algn="l" rtl="0" fontAlgn="base">
        <a:spcBef>
          <a:spcPct val="20000"/>
        </a:spcBef>
        <a:spcAft>
          <a:spcPct val="0"/>
        </a:spcAft>
        <a:buClr>
          <a:srgbClr val="DB0028"/>
        </a:buClr>
        <a:buChar char="»"/>
        <a:defRPr>
          <a:solidFill>
            <a:srgbClr val="091F62"/>
          </a:solidFill>
          <a:latin typeface="+mn-lt"/>
          <a:ea typeface="+mn-ea"/>
        </a:defRPr>
      </a:lvl8pPr>
      <a:lvl9pPr marL="3886200" indent="-228600" algn="l" rtl="0" fontAlgn="base">
        <a:spcBef>
          <a:spcPct val="20000"/>
        </a:spcBef>
        <a:spcAft>
          <a:spcPct val="0"/>
        </a:spcAft>
        <a:buClr>
          <a:srgbClr val="DB0028"/>
        </a:buClr>
        <a:buChar char="»"/>
        <a:defRPr>
          <a:solidFill>
            <a:srgbClr val="091F6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11/29/2022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solidFill>
                <a:srgbClr val="000000"/>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23151396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397F5A-79F4-4CFE-90EB-B9077C1E0526}" type="datetime1">
              <a:rPr lang="en-US" smtClean="0"/>
              <a:t>11/29/2022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solidFill>
                <a:srgbClr val="000000"/>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53856924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7.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eg"/><Relationship Id="rId7"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7.xml"/><Relationship Id="rId6" Type="http://schemas.openxmlformats.org/officeDocument/2006/relationships/image" Target="../media/image30.jpeg"/><Relationship Id="rId5" Type="http://schemas.openxmlformats.org/officeDocument/2006/relationships/image" Target="../media/image29.jpeg"/><Relationship Id="rId10" Type="http://schemas.openxmlformats.org/officeDocument/2006/relationships/image" Target="../media/image34.png"/><Relationship Id="rId4" Type="http://schemas.openxmlformats.org/officeDocument/2006/relationships/image" Target="../media/image28.jpeg"/><Relationship Id="rId9" Type="http://schemas.openxmlformats.org/officeDocument/2006/relationships/image" Target="../media/image33.png"/></Relationships>
</file>

<file path=ppt/slides/_rels/slide16.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7.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_rels/slide17.xml.rels><?xml version="1.0" encoding="UTF-8" standalone="yes"?>
<Relationships xmlns="http://schemas.openxmlformats.org/package/2006/relationships"><Relationship Id="rId8" Type="http://schemas.openxmlformats.org/officeDocument/2006/relationships/image" Target="../media/image46.svg"/><Relationship Id="rId13" Type="http://schemas.openxmlformats.org/officeDocument/2006/relationships/image" Target="../media/image50.svg"/><Relationship Id="rId3" Type="http://schemas.openxmlformats.org/officeDocument/2006/relationships/image" Target="../media/image41.jpeg"/><Relationship Id="rId7" Type="http://schemas.openxmlformats.org/officeDocument/2006/relationships/image" Target="../media/image45.png"/><Relationship Id="rId12" Type="http://schemas.openxmlformats.org/officeDocument/2006/relationships/image" Target="../media/image49.png"/><Relationship Id="rId17" Type="http://schemas.openxmlformats.org/officeDocument/2006/relationships/image" Target="../media/image54.svg"/><Relationship Id="rId2" Type="http://schemas.openxmlformats.org/officeDocument/2006/relationships/notesSlide" Target="../notesSlides/notesSlide14.xml"/><Relationship Id="rId16" Type="http://schemas.openxmlformats.org/officeDocument/2006/relationships/image" Target="../media/image53.png"/><Relationship Id="rId1" Type="http://schemas.openxmlformats.org/officeDocument/2006/relationships/slideLayout" Target="../slideLayouts/slideLayout27.xml"/><Relationship Id="rId6" Type="http://schemas.openxmlformats.org/officeDocument/2006/relationships/image" Target="../media/image44.svg"/><Relationship Id="rId11" Type="http://schemas.openxmlformats.org/officeDocument/2006/relationships/image" Target="../media/image17.png"/><Relationship Id="rId5" Type="http://schemas.openxmlformats.org/officeDocument/2006/relationships/image" Target="../media/image43.png"/><Relationship Id="rId15" Type="http://schemas.openxmlformats.org/officeDocument/2006/relationships/image" Target="../media/image52.svg"/><Relationship Id="rId10" Type="http://schemas.openxmlformats.org/officeDocument/2006/relationships/image" Target="../media/image48.sv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27.xml"/><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7.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8">
            <a:extLst>
              <a:ext uri="{FF2B5EF4-FFF2-40B4-BE49-F238E27FC236}">
                <a16:creationId xmlns:a16="http://schemas.microsoft.com/office/drawing/2014/main" id="{EA7A402C-1A09-4F87-B50B-2757CEDA1A12}"/>
              </a:ext>
            </a:extLst>
          </p:cNvPr>
          <p:cNvSpPr txBox="1">
            <a:spLocks noChangeArrowheads="1"/>
          </p:cNvSpPr>
          <p:nvPr/>
        </p:nvSpPr>
        <p:spPr bwMode="auto">
          <a:xfrm>
            <a:off x="877410" y="1343209"/>
            <a:ext cx="7315200" cy="2402004"/>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sz="2400"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MS PGothic" pitchFamily="34" charset="-128"/>
                <a:cs typeface="+mn-cs"/>
              </a:defRPr>
            </a:lvl5pPr>
            <a:lvl6pPr marL="2286000" algn="l" defTabSz="914400" rtl="0" eaLnBrk="1" latinLnBrk="0" hangingPunct="1">
              <a:defRPr sz="2400" kern="1200">
                <a:solidFill>
                  <a:schemeClr val="tx1"/>
                </a:solidFill>
                <a:latin typeface="Arial" pitchFamily="34" charset="0"/>
                <a:ea typeface="MS PGothic" pitchFamily="34" charset="-128"/>
                <a:cs typeface="+mn-cs"/>
              </a:defRPr>
            </a:lvl6pPr>
            <a:lvl7pPr marL="2743200" algn="l" defTabSz="914400" rtl="0" eaLnBrk="1" latinLnBrk="0" hangingPunct="1">
              <a:defRPr sz="2400" kern="1200">
                <a:solidFill>
                  <a:schemeClr val="tx1"/>
                </a:solidFill>
                <a:latin typeface="Arial" pitchFamily="34" charset="0"/>
                <a:ea typeface="MS PGothic" pitchFamily="34" charset="-128"/>
                <a:cs typeface="+mn-cs"/>
              </a:defRPr>
            </a:lvl7pPr>
            <a:lvl8pPr marL="3200400" algn="l" defTabSz="914400" rtl="0" eaLnBrk="1" latinLnBrk="0" hangingPunct="1">
              <a:defRPr sz="2400" kern="1200">
                <a:solidFill>
                  <a:schemeClr val="tx1"/>
                </a:solidFill>
                <a:latin typeface="Arial" pitchFamily="34" charset="0"/>
                <a:ea typeface="MS PGothic" pitchFamily="34" charset="-128"/>
                <a:cs typeface="+mn-cs"/>
              </a:defRPr>
            </a:lvl8pPr>
            <a:lvl9pPr marL="3657600" algn="l" defTabSz="914400" rtl="0" eaLnBrk="1" latinLnBrk="0" hangingPunct="1">
              <a:defRPr sz="2400" kern="1200">
                <a:solidFill>
                  <a:schemeClr val="tx1"/>
                </a:solidFill>
                <a:latin typeface="Arial" pitchFamily="34" charset="0"/>
                <a:ea typeface="MS PGothic" pitchFamily="34" charset="-128"/>
                <a:cs typeface="+mn-cs"/>
              </a:defRPr>
            </a:lvl9pPr>
          </a:lstStyle>
          <a:p>
            <a:pPr algn="ctr" eaLnBrk="0" hangingPunct="0">
              <a:lnSpc>
                <a:spcPct val="125000"/>
              </a:lnSpc>
              <a:spcBef>
                <a:spcPts val="0"/>
              </a:spcBef>
            </a:pPr>
            <a:r>
              <a:rPr lang="en-US" sz="4400" b="1" dirty="0">
                <a:solidFill>
                  <a:srgbClr val="F8F8F8"/>
                </a:solidFill>
                <a:cs typeface="Arial" panose="020B0604020202020204" pitchFamily="34" charset="0"/>
              </a:rPr>
              <a:t> </a:t>
            </a:r>
            <a:r>
              <a:rPr lang="en-US" sz="4000" b="1" dirty="0">
                <a:solidFill>
                  <a:srgbClr val="F8F8F8"/>
                </a:solidFill>
                <a:cs typeface="Arial" panose="020B0604020202020204" pitchFamily="34" charset="0"/>
              </a:rPr>
              <a:t>Using Large Language Models to Facilitate Model Validation Report Writing</a:t>
            </a:r>
          </a:p>
        </p:txBody>
      </p:sp>
      <p:sp>
        <p:nvSpPr>
          <p:cNvPr id="6" name="Text Box 8">
            <a:extLst>
              <a:ext uri="{FF2B5EF4-FFF2-40B4-BE49-F238E27FC236}">
                <a16:creationId xmlns:a16="http://schemas.microsoft.com/office/drawing/2014/main" id="{D37A18C8-1106-4F1F-BBB3-4B60338F77BD}"/>
              </a:ext>
            </a:extLst>
          </p:cNvPr>
          <p:cNvSpPr txBox="1">
            <a:spLocks noChangeArrowheads="1"/>
          </p:cNvSpPr>
          <p:nvPr/>
        </p:nvSpPr>
        <p:spPr bwMode="auto">
          <a:xfrm>
            <a:off x="870784" y="4122750"/>
            <a:ext cx="7315200" cy="1177245"/>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sz="2400"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MS PGothic" pitchFamily="34" charset="-128"/>
                <a:cs typeface="+mn-cs"/>
              </a:defRPr>
            </a:lvl5pPr>
            <a:lvl6pPr marL="2286000" algn="l" defTabSz="914400" rtl="0" eaLnBrk="1" latinLnBrk="0" hangingPunct="1">
              <a:defRPr sz="2400" kern="1200">
                <a:solidFill>
                  <a:schemeClr val="tx1"/>
                </a:solidFill>
                <a:latin typeface="Arial" pitchFamily="34" charset="0"/>
                <a:ea typeface="MS PGothic" pitchFamily="34" charset="-128"/>
                <a:cs typeface="+mn-cs"/>
              </a:defRPr>
            </a:lvl6pPr>
            <a:lvl7pPr marL="2743200" algn="l" defTabSz="914400" rtl="0" eaLnBrk="1" latinLnBrk="0" hangingPunct="1">
              <a:defRPr sz="2400" kern="1200">
                <a:solidFill>
                  <a:schemeClr val="tx1"/>
                </a:solidFill>
                <a:latin typeface="Arial" pitchFamily="34" charset="0"/>
                <a:ea typeface="MS PGothic" pitchFamily="34" charset="-128"/>
                <a:cs typeface="+mn-cs"/>
              </a:defRPr>
            </a:lvl7pPr>
            <a:lvl8pPr marL="3200400" algn="l" defTabSz="914400" rtl="0" eaLnBrk="1" latinLnBrk="0" hangingPunct="1">
              <a:defRPr sz="2400" kern="1200">
                <a:solidFill>
                  <a:schemeClr val="tx1"/>
                </a:solidFill>
                <a:latin typeface="Arial" pitchFamily="34" charset="0"/>
                <a:ea typeface="MS PGothic" pitchFamily="34" charset="-128"/>
                <a:cs typeface="+mn-cs"/>
              </a:defRPr>
            </a:lvl8pPr>
            <a:lvl9pPr marL="3657600" algn="l" defTabSz="914400" rtl="0" eaLnBrk="1" latinLnBrk="0" hangingPunct="1">
              <a:defRPr sz="2400" kern="1200">
                <a:solidFill>
                  <a:schemeClr val="tx1"/>
                </a:solidFill>
                <a:latin typeface="Arial" pitchFamily="34" charset="0"/>
                <a:ea typeface="MS PGothic" pitchFamily="34" charset="-128"/>
                <a:cs typeface="+mn-cs"/>
              </a:defRPr>
            </a:lvl9pPr>
          </a:lstStyle>
          <a:p>
            <a:pPr algn="ctr" eaLnBrk="0" hangingPunct="0">
              <a:lnSpc>
                <a:spcPct val="125000"/>
              </a:lnSpc>
              <a:spcBef>
                <a:spcPts val="0"/>
              </a:spcBef>
            </a:pPr>
            <a:r>
              <a:rPr lang="en-US" b="1" dirty="0">
                <a:solidFill>
                  <a:srgbClr val="F8F8F8"/>
                </a:solidFill>
                <a:cs typeface="Arial" panose="020B0604020202020204" pitchFamily="34" charset="0"/>
              </a:rPr>
              <a:t>GFMI Model Risk Conference</a:t>
            </a:r>
          </a:p>
          <a:p>
            <a:pPr algn="ctr" eaLnBrk="0" hangingPunct="0">
              <a:lnSpc>
                <a:spcPct val="125000"/>
              </a:lnSpc>
              <a:spcBef>
                <a:spcPts val="0"/>
              </a:spcBef>
            </a:pPr>
            <a:r>
              <a:rPr lang="en-US" sz="1800" b="1" dirty="0">
                <a:solidFill>
                  <a:srgbClr val="F8F8F8"/>
                </a:solidFill>
                <a:cs typeface="Arial" panose="020B0604020202020204" pitchFamily="34" charset="0"/>
              </a:rPr>
              <a:t>December 1, 2022</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pitchFamily="34" charset="0"/>
                <a:ea typeface="MS PGothic" pitchFamily="34" charset="-128"/>
                <a:cs typeface="+mn-cs"/>
              </a:rPr>
              <a:t>Roderick A. Powell, FRM</a:t>
            </a:r>
          </a:p>
        </p:txBody>
      </p:sp>
    </p:spTree>
    <p:extLst>
      <p:ext uri="{BB962C8B-B14F-4D97-AF65-F5344CB8AC3E}">
        <p14:creationId xmlns:p14="http://schemas.microsoft.com/office/powerpoint/2010/main" val="3703298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0">
            <a:extLst>
              <a:ext uri="{FF2B5EF4-FFF2-40B4-BE49-F238E27FC236}">
                <a16:creationId xmlns:a16="http://schemas.microsoft.com/office/drawing/2014/main" id="{2FA919BC-CE35-4408-A77F-4E4BEDE94BFD}"/>
              </a:ext>
            </a:extLst>
          </p:cNvPr>
          <p:cNvSpPr txBox="1">
            <a:spLocks noChangeArrowheads="1"/>
          </p:cNvSpPr>
          <p:nvPr/>
        </p:nvSpPr>
        <p:spPr bwMode="auto">
          <a:xfrm>
            <a:off x="0" y="2222957"/>
            <a:ext cx="9144000" cy="954107"/>
          </a:xfrm>
          <a:prstGeom prst="rect">
            <a:avLst/>
          </a:prstGeom>
          <a:noFill/>
          <a:ln w="9525">
            <a:noFill/>
            <a:miter lim="800000"/>
            <a:headEnd/>
            <a:tailEnd/>
          </a:ln>
          <a:effectLst/>
        </p:spPr>
        <p:txBody>
          <a:bodyPr wrap="square" anchor="ctr">
            <a:spAutoFit/>
          </a:bodyPr>
          <a:lstStyle/>
          <a:p>
            <a:pPr algn="ctr">
              <a:spcBef>
                <a:spcPts val="0"/>
              </a:spcBef>
              <a:defRPr/>
            </a:pPr>
            <a:r>
              <a:rPr lang="en-US" sz="2800" b="1" dirty="0">
                <a:solidFill>
                  <a:schemeClr val="accent1">
                    <a:lumMod val="50000"/>
                  </a:schemeClr>
                </a:solidFill>
                <a:cs typeface="Arial" panose="020B0604020202020204" pitchFamily="34" charset="0"/>
              </a:rPr>
              <a:t>Generative Pre-Trained Transformer 3</a:t>
            </a:r>
          </a:p>
          <a:p>
            <a:pPr algn="ctr">
              <a:spcBef>
                <a:spcPts val="0"/>
              </a:spcBef>
              <a:defRPr/>
            </a:pPr>
            <a:r>
              <a:rPr lang="en-US" sz="2800" b="1" dirty="0">
                <a:solidFill>
                  <a:schemeClr val="accent1">
                    <a:lumMod val="50000"/>
                  </a:schemeClr>
                </a:solidFill>
                <a:cs typeface="Arial" panose="020B0604020202020204" pitchFamily="34" charset="0"/>
              </a:rPr>
              <a:t>“GPT-3”</a:t>
            </a:r>
          </a:p>
        </p:txBody>
      </p:sp>
      <p:sp>
        <p:nvSpPr>
          <p:cNvPr id="5" name="Text Box 5">
            <a:extLst>
              <a:ext uri="{FF2B5EF4-FFF2-40B4-BE49-F238E27FC236}">
                <a16:creationId xmlns:a16="http://schemas.microsoft.com/office/drawing/2014/main" id="{F9A6FC23-E068-4CEF-99A7-CB10B3BCB96D}"/>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10</a:t>
            </a:fld>
            <a:endParaRPr lang="en-US" sz="1200" dirty="0">
              <a:cs typeface="Arial" panose="020B0604020202020204" pitchFamily="34" charset="0"/>
            </a:endParaRPr>
          </a:p>
        </p:txBody>
      </p:sp>
    </p:spTree>
    <p:extLst>
      <p:ext uri="{BB962C8B-B14F-4D97-AF65-F5344CB8AC3E}">
        <p14:creationId xmlns:p14="http://schemas.microsoft.com/office/powerpoint/2010/main" val="2742091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62C95572-DB38-424C-A100-E2A34FE5EA4B}"/>
              </a:ext>
            </a:extLst>
          </p:cNvPr>
          <p:cNvSpPr txBox="1">
            <a:spLocks noChangeArrowheads="1"/>
          </p:cNvSpPr>
          <p:nvPr/>
        </p:nvSpPr>
        <p:spPr bwMode="auto">
          <a:xfrm>
            <a:off x="357051" y="364475"/>
            <a:ext cx="8558349" cy="461665"/>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b="1" dirty="0">
                <a:solidFill>
                  <a:srgbClr val="4472C4">
                    <a:lumMod val="50000"/>
                  </a:srgbClr>
                </a:solidFill>
                <a:ea typeface="MS PGothic"/>
                <a:cs typeface="Arial" panose="020B0604020202020204" pitchFamily="34" charset="0"/>
              </a:rPr>
              <a:t>History of </a:t>
            </a:r>
            <a:r>
              <a:rPr kumimoji="0" lang="en-US" sz="2400" b="1" i="0" u="none" strike="noStrike" kern="1200" cap="none" spc="0" normalizeH="0" baseline="0" noProof="0" dirty="0">
                <a:ln>
                  <a:noFill/>
                </a:ln>
                <a:solidFill>
                  <a:srgbClr val="4472C4">
                    <a:lumMod val="50000"/>
                  </a:srgbClr>
                </a:solidFill>
                <a:effectLst/>
                <a:uLnTx/>
                <a:uFillTx/>
                <a:latin typeface="Arial" pitchFamily="34" charset="0"/>
                <a:ea typeface="MS PGothic"/>
                <a:cs typeface="Arial" panose="020B0604020202020204" pitchFamily="34" charset="0"/>
              </a:rPr>
              <a:t>GPT-3</a:t>
            </a:r>
            <a:endParaRPr lang="en-US" b="1" dirty="0">
              <a:solidFill>
                <a:srgbClr val="4472C4">
                  <a:lumMod val="50000"/>
                </a:srgbClr>
              </a:solidFill>
              <a:ea typeface="MS PGothic"/>
              <a:cs typeface="Arial" panose="020B0604020202020204" pitchFamily="34" charset="0"/>
            </a:endParaRPr>
          </a:p>
        </p:txBody>
      </p:sp>
      <p:sp>
        <p:nvSpPr>
          <p:cNvPr id="6" name="Text Box 5">
            <a:extLst>
              <a:ext uri="{FF2B5EF4-FFF2-40B4-BE49-F238E27FC236}">
                <a16:creationId xmlns:a16="http://schemas.microsoft.com/office/drawing/2014/main" id="{7A43978B-E319-4305-AA76-902AEBAF8BC6}"/>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11</a:t>
            </a:fld>
            <a:endParaRPr lang="en-US" sz="1200" dirty="0">
              <a:cs typeface="Arial" panose="020B0604020202020204" pitchFamily="34" charset="0"/>
            </a:endParaRPr>
          </a:p>
        </p:txBody>
      </p:sp>
      <p:grpSp>
        <p:nvGrpSpPr>
          <p:cNvPr id="25" name="Group 24">
            <a:extLst>
              <a:ext uri="{FF2B5EF4-FFF2-40B4-BE49-F238E27FC236}">
                <a16:creationId xmlns:a16="http://schemas.microsoft.com/office/drawing/2014/main" id="{210E67AE-8739-40D1-9BC6-0A63B7AD6DA0}"/>
              </a:ext>
            </a:extLst>
          </p:cNvPr>
          <p:cNvGrpSpPr/>
          <p:nvPr/>
        </p:nvGrpSpPr>
        <p:grpSpPr>
          <a:xfrm>
            <a:off x="386655" y="2334302"/>
            <a:ext cx="8370690" cy="904007"/>
            <a:chOff x="376228" y="1006385"/>
            <a:chExt cx="8370690" cy="904007"/>
          </a:xfrm>
        </p:grpSpPr>
        <p:sp>
          <p:nvSpPr>
            <p:cNvPr id="4" name="Rectangle: Rounded Corners 3">
              <a:extLst>
                <a:ext uri="{FF2B5EF4-FFF2-40B4-BE49-F238E27FC236}">
                  <a16:creationId xmlns:a16="http://schemas.microsoft.com/office/drawing/2014/main" id="{349418C9-2DEF-4B7C-8562-9C28B5C48CE0}"/>
                </a:ext>
              </a:extLst>
            </p:cNvPr>
            <p:cNvSpPr/>
            <p:nvPr/>
          </p:nvSpPr>
          <p:spPr>
            <a:xfrm>
              <a:off x="376228" y="1153393"/>
              <a:ext cx="2138371" cy="609992"/>
            </a:xfrm>
            <a:prstGeom prst="roundRect">
              <a:avLst/>
            </a:prstGeom>
            <a:solidFill>
              <a:schemeClr val="accent1">
                <a:lumMod val="20000"/>
                <a:lumOff val="80000"/>
              </a:schemeClr>
            </a:solidFill>
            <a:ln>
              <a:solidFill>
                <a:schemeClr val="accent1">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GPT: 2018</a:t>
              </a:r>
            </a:p>
          </p:txBody>
        </p:sp>
        <p:cxnSp>
          <p:nvCxnSpPr>
            <p:cNvPr id="8" name="Straight Connector 7">
              <a:extLst>
                <a:ext uri="{FF2B5EF4-FFF2-40B4-BE49-F238E27FC236}">
                  <a16:creationId xmlns:a16="http://schemas.microsoft.com/office/drawing/2014/main" id="{A5C347FC-87BA-4A80-854A-89C3C94696BB}"/>
                </a:ext>
              </a:extLst>
            </p:cNvPr>
            <p:cNvCxnSpPr>
              <a:cxnSpLocks/>
            </p:cNvCxnSpPr>
            <p:nvPr/>
          </p:nvCxnSpPr>
          <p:spPr>
            <a:xfrm>
              <a:off x="2743200" y="1093758"/>
              <a:ext cx="0" cy="792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7774F18D-3379-44A3-93B8-1BF2C27535AE}"/>
                </a:ext>
              </a:extLst>
            </p:cNvPr>
            <p:cNvSpPr/>
            <p:nvPr/>
          </p:nvSpPr>
          <p:spPr>
            <a:xfrm>
              <a:off x="2971802" y="1006385"/>
              <a:ext cx="5775116" cy="904007"/>
            </a:xfrm>
            <a:prstGeom prst="roundRect">
              <a:avLst/>
            </a:prstGeom>
            <a:solidFill>
              <a:schemeClr val="accent1">
                <a:lumMod val="20000"/>
                <a:lumOff val="80000"/>
              </a:schemeClr>
            </a:solidFill>
            <a:ln>
              <a:solidFill>
                <a:schemeClr val="accent1">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latin typeface="Arial" panose="020B0604020202020204" pitchFamily="34" charset="0"/>
                  <a:cs typeface="Arial" panose="020B0604020202020204" pitchFamily="34" charset="0"/>
                </a:rPr>
                <a:t>Foundational paper written by Alec Radford and his colleagues to show the </a:t>
              </a:r>
              <a:r>
                <a:rPr lang="en-US" sz="1800" b="1" dirty="0">
                  <a:solidFill>
                    <a:schemeClr val="tx1"/>
                  </a:solidFill>
                  <a:latin typeface="Arial" panose="020B0604020202020204" pitchFamily="34" charset="0"/>
                  <a:cs typeface="Arial" panose="020B0604020202020204" pitchFamily="34" charset="0"/>
                </a:rPr>
                <a:t>potential of generative model of language</a:t>
              </a:r>
              <a:r>
                <a:rPr lang="en-US" sz="1800" dirty="0">
                  <a:solidFill>
                    <a:schemeClr val="tx1"/>
                  </a:solidFill>
                  <a:latin typeface="Arial" panose="020B0604020202020204" pitchFamily="34" charset="0"/>
                  <a:cs typeface="Arial" panose="020B0604020202020204" pitchFamily="34" charset="0"/>
                </a:rPr>
                <a:t>.</a:t>
              </a:r>
            </a:p>
          </p:txBody>
        </p:sp>
      </p:grpSp>
      <p:grpSp>
        <p:nvGrpSpPr>
          <p:cNvPr id="24" name="Group 23">
            <a:extLst>
              <a:ext uri="{FF2B5EF4-FFF2-40B4-BE49-F238E27FC236}">
                <a16:creationId xmlns:a16="http://schemas.microsoft.com/office/drawing/2014/main" id="{79AC3875-C0B9-4E0D-871F-3F9879D3F53E}"/>
              </a:ext>
            </a:extLst>
          </p:cNvPr>
          <p:cNvGrpSpPr/>
          <p:nvPr/>
        </p:nvGrpSpPr>
        <p:grpSpPr>
          <a:xfrm>
            <a:off x="386655" y="3549813"/>
            <a:ext cx="8370690" cy="904007"/>
            <a:chOff x="376228" y="2519851"/>
            <a:chExt cx="8370690" cy="904007"/>
          </a:xfrm>
        </p:grpSpPr>
        <p:sp>
          <p:nvSpPr>
            <p:cNvPr id="14" name="Rectangle: Rounded Corners 13">
              <a:extLst>
                <a:ext uri="{FF2B5EF4-FFF2-40B4-BE49-F238E27FC236}">
                  <a16:creationId xmlns:a16="http://schemas.microsoft.com/office/drawing/2014/main" id="{467471AC-6956-4041-9985-9399A3B4AC9F}"/>
                </a:ext>
              </a:extLst>
            </p:cNvPr>
            <p:cNvSpPr/>
            <p:nvPr/>
          </p:nvSpPr>
          <p:spPr>
            <a:xfrm>
              <a:off x="376228" y="2666859"/>
              <a:ext cx="2138371" cy="609992"/>
            </a:xfrm>
            <a:prstGeom prst="roundRect">
              <a:avLst/>
            </a:prstGeom>
            <a:solidFill>
              <a:schemeClr val="accent1">
                <a:lumMod val="60000"/>
                <a:lumOff val="4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GPT-2: 2019</a:t>
              </a:r>
            </a:p>
          </p:txBody>
        </p:sp>
        <p:sp>
          <p:nvSpPr>
            <p:cNvPr id="16" name="Rectangle: Rounded Corners 15">
              <a:extLst>
                <a:ext uri="{FF2B5EF4-FFF2-40B4-BE49-F238E27FC236}">
                  <a16:creationId xmlns:a16="http://schemas.microsoft.com/office/drawing/2014/main" id="{1EA76261-B789-46D2-A2CD-413BC7F59075}"/>
                </a:ext>
              </a:extLst>
            </p:cNvPr>
            <p:cNvSpPr/>
            <p:nvPr/>
          </p:nvSpPr>
          <p:spPr>
            <a:xfrm>
              <a:off x="2971802" y="2519851"/>
              <a:ext cx="5775116" cy="904007"/>
            </a:xfrm>
            <a:prstGeom prst="roundRect">
              <a:avLst/>
            </a:prstGeom>
            <a:solidFill>
              <a:schemeClr val="accent1">
                <a:lumMod val="60000"/>
                <a:lumOff val="4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latin typeface="Arial" panose="020B0604020202020204" pitchFamily="34" charset="0"/>
                  <a:cs typeface="Arial" panose="020B0604020202020204" pitchFamily="34" charset="0"/>
                </a:rPr>
                <a:t>Unsupervised transformer language model </a:t>
              </a:r>
              <a:r>
                <a:rPr lang="en-US" sz="1800" dirty="0">
                  <a:solidFill>
                    <a:schemeClr val="tx1"/>
                  </a:solidFill>
                  <a:latin typeface="Arial" panose="020B0604020202020204" pitchFamily="34" charset="0"/>
                  <a:cs typeface="Arial" panose="020B0604020202020204" pitchFamily="34" charset="0"/>
                </a:rPr>
                <a:t>with limited release due to concerned of potential misuse, but eventually was released in its entirety. </a:t>
              </a:r>
            </a:p>
          </p:txBody>
        </p:sp>
        <p:cxnSp>
          <p:nvCxnSpPr>
            <p:cNvPr id="18" name="Straight Connector 17">
              <a:extLst>
                <a:ext uri="{FF2B5EF4-FFF2-40B4-BE49-F238E27FC236}">
                  <a16:creationId xmlns:a16="http://schemas.microsoft.com/office/drawing/2014/main" id="{F9A47A7A-1CCB-4527-98C9-D260E37737E7}"/>
                </a:ext>
              </a:extLst>
            </p:cNvPr>
            <p:cNvCxnSpPr>
              <a:cxnSpLocks/>
            </p:cNvCxnSpPr>
            <p:nvPr/>
          </p:nvCxnSpPr>
          <p:spPr>
            <a:xfrm>
              <a:off x="2743200" y="2615387"/>
              <a:ext cx="0" cy="792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880ACC7D-D52F-45E2-97DF-A62E2D054BD6}"/>
              </a:ext>
            </a:extLst>
          </p:cNvPr>
          <p:cNvGrpSpPr/>
          <p:nvPr/>
        </p:nvGrpSpPr>
        <p:grpSpPr>
          <a:xfrm>
            <a:off x="386655" y="4764919"/>
            <a:ext cx="8402534" cy="1215821"/>
            <a:chOff x="344384" y="3955482"/>
            <a:chExt cx="8402534" cy="1215821"/>
          </a:xfrm>
        </p:grpSpPr>
        <p:sp>
          <p:nvSpPr>
            <p:cNvPr id="20" name="Rectangle: Rounded Corners 19">
              <a:extLst>
                <a:ext uri="{FF2B5EF4-FFF2-40B4-BE49-F238E27FC236}">
                  <a16:creationId xmlns:a16="http://schemas.microsoft.com/office/drawing/2014/main" id="{6053154B-94F0-4E4D-9153-3DA7F2CAA980}"/>
                </a:ext>
              </a:extLst>
            </p:cNvPr>
            <p:cNvSpPr/>
            <p:nvPr/>
          </p:nvSpPr>
          <p:spPr>
            <a:xfrm>
              <a:off x="344384" y="4258396"/>
              <a:ext cx="2138371" cy="609992"/>
            </a:xfrm>
            <a:prstGeom prst="roundRect">
              <a:avLst/>
            </a:prstGeom>
            <a:solidFill>
              <a:srgbClr val="203864"/>
            </a:solidFill>
            <a:ln>
              <a:solidFill>
                <a:srgbClr val="20386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solidFill>
                  <a:latin typeface="Arial" panose="020B0604020202020204" pitchFamily="34" charset="0"/>
                  <a:cs typeface="Arial" panose="020B0604020202020204" pitchFamily="34" charset="0"/>
                </a:rPr>
                <a:t>GPT-3: 2020</a:t>
              </a:r>
            </a:p>
          </p:txBody>
        </p:sp>
        <p:sp>
          <p:nvSpPr>
            <p:cNvPr id="21" name="Rectangle: Rounded Corners 20">
              <a:extLst>
                <a:ext uri="{FF2B5EF4-FFF2-40B4-BE49-F238E27FC236}">
                  <a16:creationId xmlns:a16="http://schemas.microsoft.com/office/drawing/2014/main" id="{41FA8A81-766F-4448-92A6-21175D0A9D65}"/>
                </a:ext>
              </a:extLst>
            </p:cNvPr>
            <p:cNvSpPr/>
            <p:nvPr/>
          </p:nvSpPr>
          <p:spPr>
            <a:xfrm>
              <a:off x="2971802" y="3955482"/>
              <a:ext cx="5775116" cy="1215821"/>
            </a:xfrm>
            <a:prstGeom prst="roundRect">
              <a:avLst/>
            </a:prstGeom>
            <a:solidFill>
              <a:srgbClr val="203864"/>
            </a:solidFill>
            <a:ln>
              <a:solidFill>
                <a:srgbClr val="20386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bg2"/>
                  </a:solidFill>
                  <a:latin typeface="Arial" panose="020B0604020202020204" pitchFamily="34" charset="0"/>
                  <a:cs typeface="Arial" panose="020B0604020202020204" pitchFamily="34" charset="0"/>
                </a:rPr>
                <a:t>One of the most comprehensive unsupervised transformer language models to date </a:t>
              </a:r>
              <a:r>
                <a:rPr lang="en-US" sz="1800" b="1" dirty="0">
                  <a:solidFill>
                    <a:schemeClr val="bg2"/>
                  </a:solidFill>
                  <a:latin typeface="Arial" panose="020B0604020202020204" pitchFamily="34" charset="0"/>
                  <a:cs typeface="Arial" panose="020B0604020202020204" pitchFamily="34" charset="0"/>
                </a:rPr>
                <a:t>using 175 billion parameters</a:t>
              </a:r>
              <a:r>
                <a:rPr lang="en-US" sz="1800" dirty="0">
                  <a:solidFill>
                    <a:schemeClr val="bg2"/>
                  </a:solidFill>
                  <a:latin typeface="Arial" panose="020B0604020202020204" pitchFamily="34" charset="0"/>
                  <a:cs typeface="Arial" panose="020B0604020202020204" pitchFamily="34" charset="0"/>
                </a:rPr>
                <a:t> to perform a myriad of tasks involving language and image generation. </a:t>
              </a:r>
            </a:p>
          </p:txBody>
        </p:sp>
        <p:cxnSp>
          <p:nvCxnSpPr>
            <p:cNvPr id="22" name="Straight Connector 21">
              <a:extLst>
                <a:ext uri="{FF2B5EF4-FFF2-40B4-BE49-F238E27FC236}">
                  <a16:creationId xmlns:a16="http://schemas.microsoft.com/office/drawing/2014/main" id="{A5F7E337-2256-4904-877F-93DA5857CFBD}"/>
                </a:ext>
              </a:extLst>
            </p:cNvPr>
            <p:cNvCxnSpPr>
              <a:cxnSpLocks/>
            </p:cNvCxnSpPr>
            <p:nvPr/>
          </p:nvCxnSpPr>
          <p:spPr>
            <a:xfrm>
              <a:off x="2727121" y="4167162"/>
              <a:ext cx="0" cy="792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Rectangle: Rounded Corners 26">
            <a:extLst>
              <a:ext uri="{FF2B5EF4-FFF2-40B4-BE49-F238E27FC236}">
                <a16:creationId xmlns:a16="http://schemas.microsoft.com/office/drawing/2014/main" id="{777A8C5C-BF43-40D3-8216-21A4DDE154FA}"/>
              </a:ext>
            </a:extLst>
          </p:cNvPr>
          <p:cNvSpPr/>
          <p:nvPr/>
        </p:nvSpPr>
        <p:spPr>
          <a:xfrm>
            <a:off x="386655" y="1213809"/>
            <a:ext cx="2138371" cy="609992"/>
          </a:xfrm>
          <a:prstGeom prst="roundRect">
            <a:avLst/>
          </a:prstGeom>
          <a:solidFill>
            <a:schemeClr val="accent4">
              <a:lumMod val="40000"/>
              <a:lumOff val="60000"/>
            </a:schemeClr>
          </a:solidFill>
          <a:ln>
            <a:solidFill>
              <a:schemeClr val="accent4">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OpenAI: 2015</a:t>
            </a:r>
          </a:p>
        </p:txBody>
      </p:sp>
      <p:cxnSp>
        <p:nvCxnSpPr>
          <p:cNvPr id="28" name="Straight Connector 27">
            <a:extLst>
              <a:ext uri="{FF2B5EF4-FFF2-40B4-BE49-F238E27FC236}">
                <a16:creationId xmlns:a16="http://schemas.microsoft.com/office/drawing/2014/main" id="{AF2155A7-3BBC-41B8-B3C9-54D2D648C719}"/>
              </a:ext>
            </a:extLst>
          </p:cNvPr>
          <p:cNvCxnSpPr>
            <a:cxnSpLocks/>
          </p:cNvCxnSpPr>
          <p:nvPr/>
        </p:nvCxnSpPr>
        <p:spPr>
          <a:xfrm>
            <a:off x="2753627" y="1154174"/>
            <a:ext cx="0" cy="792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F230D6D4-42C2-4F92-99EE-A86529A7027D}"/>
              </a:ext>
            </a:extLst>
          </p:cNvPr>
          <p:cNvSpPr/>
          <p:nvPr/>
        </p:nvSpPr>
        <p:spPr>
          <a:xfrm>
            <a:off x="2982229" y="1066801"/>
            <a:ext cx="5775116" cy="904007"/>
          </a:xfrm>
          <a:prstGeom prst="roundRect">
            <a:avLst/>
          </a:prstGeom>
          <a:solidFill>
            <a:schemeClr val="accent4">
              <a:lumMod val="40000"/>
              <a:lumOff val="60000"/>
            </a:schemeClr>
          </a:solidFill>
          <a:ln>
            <a:solidFill>
              <a:schemeClr val="accent4">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Arial" panose="020B0604020202020204" pitchFamily="34" charset="0"/>
                <a:cs typeface="Arial" panose="020B0604020202020204" pitchFamily="34" charset="0"/>
              </a:rPr>
              <a:t>Co-founded by Elon Musk, Sam Altman, Greg Brockman, Peter Thiel, Reid Hoffman, and Ilya Sutskever to create a </a:t>
            </a:r>
            <a:r>
              <a:rPr lang="en-US" sz="1600" b="1" dirty="0">
                <a:solidFill>
                  <a:schemeClr val="tx1"/>
                </a:solidFill>
                <a:latin typeface="Arial" panose="020B0604020202020204" pitchFamily="34" charset="0"/>
                <a:cs typeface="Arial" panose="020B0604020202020204" pitchFamily="34" charset="0"/>
              </a:rPr>
              <a:t>non-profit focused on AI research </a:t>
            </a:r>
            <a:r>
              <a:rPr lang="en-US" sz="1600" dirty="0">
                <a:solidFill>
                  <a:schemeClr val="tx1"/>
                </a:solidFill>
                <a:latin typeface="Arial" panose="020B0604020202020204" pitchFamily="34" charset="0"/>
                <a:cs typeface="Arial" panose="020B0604020202020204" pitchFamily="34" charset="0"/>
              </a:rPr>
              <a:t>(now a capped-profit).</a:t>
            </a:r>
          </a:p>
        </p:txBody>
      </p:sp>
    </p:spTree>
    <p:extLst>
      <p:ext uri="{BB962C8B-B14F-4D97-AF65-F5344CB8AC3E}">
        <p14:creationId xmlns:p14="http://schemas.microsoft.com/office/powerpoint/2010/main" val="416407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62C95572-DB38-424C-A100-E2A34FE5EA4B}"/>
              </a:ext>
            </a:extLst>
          </p:cNvPr>
          <p:cNvSpPr txBox="1">
            <a:spLocks noChangeArrowheads="1"/>
          </p:cNvSpPr>
          <p:nvPr/>
        </p:nvSpPr>
        <p:spPr bwMode="auto">
          <a:xfrm>
            <a:off x="357051" y="364475"/>
            <a:ext cx="8558349" cy="461665"/>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b="1" dirty="0">
                <a:solidFill>
                  <a:srgbClr val="4472C4">
                    <a:lumMod val="50000"/>
                  </a:srgbClr>
                </a:solidFill>
                <a:ea typeface="MS PGothic"/>
                <a:cs typeface="Arial" panose="020B0604020202020204" pitchFamily="34" charset="0"/>
              </a:rPr>
              <a:t>Description of </a:t>
            </a:r>
            <a:r>
              <a:rPr kumimoji="0" lang="en-US" sz="2400" b="1" i="0" u="none" strike="noStrike" kern="1200" cap="none" spc="0" normalizeH="0" baseline="0" noProof="0" dirty="0">
                <a:ln>
                  <a:noFill/>
                </a:ln>
                <a:solidFill>
                  <a:srgbClr val="4472C4">
                    <a:lumMod val="50000"/>
                  </a:srgbClr>
                </a:solidFill>
                <a:effectLst/>
                <a:uLnTx/>
                <a:uFillTx/>
                <a:latin typeface="Arial" pitchFamily="34" charset="0"/>
                <a:ea typeface="MS PGothic"/>
                <a:cs typeface="Arial" panose="020B0604020202020204" pitchFamily="34" charset="0"/>
              </a:rPr>
              <a:t>GPT-3</a:t>
            </a:r>
            <a:endParaRPr lang="en-US" b="1" dirty="0">
              <a:solidFill>
                <a:srgbClr val="4472C4">
                  <a:lumMod val="50000"/>
                </a:srgbClr>
              </a:solidFill>
              <a:ea typeface="MS PGothic"/>
              <a:cs typeface="Arial" panose="020B0604020202020204" pitchFamily="34" charset="0"/>
            </a:endParaRPr>
          </a:p>
        </p:txBody>
      </p:sp>
      <p:sp>
        <p:nvSpPr>
          <p:cNvPr id="3" name="TextBox 2">
            <a:extLst>
              <a:ext uri="{FF2B5EF4-FFF2-40B4-BE49-F238E27FC236}">
                <a16:creationId xmlns:a16="http://schemas.microsoft.com/office/drawing/2014/main" id="{5082628E-913F-457B-9C4C-9619E61C4CB2}"/>
              </a:ext>
            </a:extLst>
          </p:cNvPr>
          <p:cNvSpPr txBox="1"/>
          <p:nvPr/>
        </p:nvSpPr>
        <p:spPr>
          <a:xfrm>
            <a:off x="1447800" y="1299001"/>
            <a:ext cx="5050429" cy="830997"/>
          </a:xfrm>
          <a:prstGeom prst="rect">
            <a:avLst/>
          </a:prstGeom>
          <a:noFill/>
        </p:spPr>
        <p:txBody>
          <a:bodyPr wrap="squar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600" dirty="0">
                <a:ea typeface="MS PGothic"/>
                <a:cs typeface="Arial" panose="020B0604020202020204" pitchFamily="34" charset="0"/>
              </a:rPr>
              <a:t>Uses </a:t>
            </a:r>
            <a:r>
              <a:rPr lang="en-US" sz="1600" b="1" dirty="0">
                <a:ea typeface="MS PGothic"/>
                <a:cs typeface="Arial" panose="020B0604020202020204" pitchFamily="34" charset="0"/>
              </a:rPr>
              <a:t>Deep Learning with neural networks </a:t>
            </a:r>
            <a:r>
              <a:rPr lang="en-US" sz="1600" dirty="0">
                <a:ea typeface="MS PGothic"/>
                <a:cs typeface="Arial" panose="020B0604020202020204" pitchFamily="34" charset="0"/>
              </a:rPr>
              <a:t>by imitating the process of human learning by identifying patterns or solving problems by trial and error.</a:t>
            </a:r>
          </a:p>
        </p:txBody>
      </p:sp>
      <p:sp>
        <p:nvSpPr>
          <p:cNvPr id="6" name="Text Box 5">
            <a:extLst>
              <a:ext uri="{FF2B5EF4-FFF2-40B4-BE49-F238E27FC236}">
                <a16:creationId xmlns:a16="http://schemas.microsoft.com/office/drawing/2014/main" id="{7A43978B-E319-4305-AA76-902AEBAF8BC6}"/>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12</a:t>
            </a:fld>
            <a:endParaRPr lang="en-US" sz="1200" dirty="0">
              <a:cs typeface="Arial" panose="020B0604020202020204" pitchFamily="34" charset="0"/>
            </a:endParaRPr>
          </a:p>
        </p:txBody>
      </p:sp>
      <p:sp>
        <p:nvSpPr>
          <p:cNvPr id="10" name="Arrow: Chevron 9">
            <a:extLst>
              <a:ext uri="{FF2B5EF4-FFF2-40B4-BE49-F238E27FC236}">
                <a16:creationId xmlns:a16="http://schemas.microsoft.com/office/drawing/2014/main" id="{31865625-C61F-4D3E-924D-2E3A5EFCF1DE}"/>
              </a:ext>
            </a:extLst>
          </p:cNvPr>
          <p:cNvSpPr/>
          <p:nvPr/>
        </p:nvSpPr>
        <p:spPr>
          <a:xfrm>
            <a:off x="360462" y="1371600"/>
            <a:ext cx="782537" cy="685800"/>
          </a:xfrm>
          <a:prstGeom prst="chevron">
            <a:avLst/>
          </a:prstGeom>
          <a:solidFill>
            <a:srgbClr val="203864"/>
          </a:solidFill>
          <a:ln>
            <a:solidFill>
              <a:srgbClr val="20386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a:extLst>
              <a:ext uri="{FF2B5EF4-FFF2-40B4-BE49-F238E27FC236}">
                <a16:creationId xmlns:a16="http://schemas.microsoft.com/office/drawing/2014/main" id="{BA2ED285-2CE2-4184-99DA-9654DBE3D2DB}"/>
              </a:ext>
            </a:extLst>
          </p:cNvPr>
          <p:cNvSpPr txBox="1"/>
          <p:nvPr/>
        </p:nvSpPr>
        <p:spPr>
          <a:xfrm>
            <a:off x="2667000" y="2598003"/>
            <a:ext cx="5050429" cy="830997"/>
          </a:xfrm>
          <a:prstGeom prst="rect">
            <a:avLst/>
          </a:prstGeom>
          <a:noFill/>
        </p:spPr>
        <p:txBody>
          <a:bodyPr wrap="squar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600" dirty="0">
                <a:ea typeface="MS PGothic"/>
                <a:cs typeface="Arial" panose="020B0604020202020204" pitchFamily="34" charset="0"/>
              </a:rPr>
              <a:t>Uses a </a:t>
            </a:r>
            <a:r>
              <a:rPr lang="en-US" sz="1600" b="1" dirty="0">
                <a:ea typeface="MS PGothic"/>
                <a:cs typeface="Arial" panose="020B0604020202020204" pitchFamily="34" charset="0"/>
              </a:rPr>
              <a:t>massive data set of text </a:t>
            </a:r>
            <a:r>
              <a:rPr lang="en-US" sz="1600" dirty="0">
                <a:ea typeface="MS PGothic"/>
                <a:cs typeface="Arial" panose="020B0604020202020204" pitchFamily="34" charset="0"/>
              </a:rPr>
              <a:t>to pre-train the model including Wikipedia, digitalized books, and other text-based documents from the internet.</a:t>
            </a:r>
          </a:p>
        </p:txBody>
      </p:sp>
      <p:sp>
        <p:nvSpPr>
          <p:cNvPr id="15" name="Arrow: Chevron 14">
            <a:extLst>
              <a:ext uri="{FF2B5EF4-FFF2-40B4-BE49-F238E27FC236}">
                <a16:creationId xmlns:a16="http://schemas.microsoft.com/office/drawing/2014/main" id="{6BF2FB99-0236-48E0-99AB-F2FDB77D9470}"/>
              </a:ext>
            </a:extLst>
          </p:cNvPr>
          <p:cNvSpPr/>
          <p:nvPr/>
        </p:nvSpPr>
        <p:spPr>
          <a:xfrm flipH="1">
            <a:off x="7924800" y="2598003"/>
            <a:ext cx="782537" cy="685800"/>
          </a:xfrm>
          <a:prstGeom prst="chevron">
            <a:avLst/>
          </a:prstGeom>
          <a:solidFill>
            <a:srgbClr val="203864"/>
          </a:solidFill>
          <a:ln>
            <a:solidFill>
              <a:srgbClr val="20386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TextBox 15">
            <a:extLst>
              <a:ext uri="{FF2B5EF4-FFF2-40B4-BE49-F238E27FC236}">
                <a16:creationId xmlns:a16="http://schemas.microsoft.com/office/drawing/2014/main" id="{EEE20FD4-811E-4AE3-857C-52001A07B70F}"/>
              </a:ext>
            </a:extLst>
          </p:cNvPr>
          <p:cNvSpPr txBox="1"/>
          <p:nvPr/>
        </p:nvSpPr>
        <p:spPr>
          <a:xfrm>
            <a:off x="1447800" y="3969604"/>
            <a:ext cx="5334000" cy="584775"/>
          </a:xfrm>
          <a:prstGeom prst="rect">
            <a:avLst/>
          </a:prstGeom>
          <a:noFill/>
        </p:spPr>
        <p:txBody>
          <a:bodyPr wrap="squar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600" dirty="0">
                <a:ea typeface="MS PGothic"/>
                <a:cs typeface="Arial" panose="020B0604020202020204" pitchFamily="34" charset="0"/>
              </a:rPr>
              <a:t>Ingests larger amounts of data than earlier models to </a:t>
            </a:r>
            <a:r>
              <a:rPr lang="en-US" sz="1600" b="1" dirty="0">
                <a:ea typeface="MS PGothic"/>
                <a:cs typeface="Arial" panose="020B0604020202020204" pitchFamily="34" charset="0"/>
              </a:rPr>
              <a:t>create deep layers of artificial neurons for training</a:t>
            </a:r>
            <a:r>
              <a:rPr lang="en-US" sz="1600" dirty="0">
                <a:ea typeface="MS PGothic"/>
                <a:cs typeface="Arial" panose="020B0604020202020204" pitchFamily="34" charset="0"/>
              </a:rPr>
              <a:t>.</a:t>
            </a:r>
          </a:p>
        </p:txBody>
      </p:sp>
      <p:sp>
        <p:nvSpPr>
          <p:cNvPr id="17" name="Arrow: Chevron 16">
            <a:extLst>
              <a:ext uri="{FF2B5EF4-FFF2-40B4-BE49-F238E27FC236}">
                <a16:creationId xmlns:a16="http://schemas.microsoft.com/office/drawing/2014/main" id="{E6824666-4FBF-44F9-BAB8-BC813CBA18A7}"/>
              </a:ext>
            </a:extLst>
          </p:cNvPr>
          <p:cNvSpPr/>
          <p:nvPr/>
        </p:nvSpPr>
        <p:spPr>
          <a:xfrm>
            <a:off x="360462" y="3969604"/>
            <a:ext cx="782537" cy="685800"/>
          </a:xfrm>
          <a:prstGeom prst="chevron">
            <a:avLst/>
          </a:prstGeom>
          <a:solidFill>
            <a:srgbClr val="203864"/>
          </a:solidFill>
          <a:ln>
            <a:solidFill>
              <a:srgbClr val="20386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a:extLst>
              <a:ext uri="{FF2B5EF4-FFF2-40B4-BE49-F238E27FC236}">
                <a16:creationId xmlns:a16="http://schemas.microsoft.com/office/drawing/2014/main" id="{D6B8E062-5C75-4449-ADF7-463EF97C628B}"/>
              </a:ext>
            </a:extLst>
          </p:cNvPr>
          <p:cNvSpPr txBox="1"/>
          <p:nvPr/>
        </p:nvSpPr>
        <p:spPr>
          <a:xfrm>
            <a:off x="1714166" y="5123409"/>
            <a:ext cx="6269629" cy="1077218"/>
          </a:xfrm>
          <a:prstGeom prst="rect">
            <a:avLst/>
          </a:prstGeom>
          <a:noFill/>
        </p:spPr>
        <p:txBody>
          <a:bodyPr wrap="square" rtlCol="0">
            <a:spAutoFit/>
          </a:bodyPr>
          <a:lstStyle/>
          <a:p>
            <a:pPr marR="0" lvl="0" algn="l" defTabSz="914400" rtl="0" eaLnBrk="1" fontAlgn="base" latinLnBrk="0" hangingPunct="1">
              <a:lnSpc>
                <a:spcPct val="100000"/>
              </a:lnSpc>
              <a:spcBef>
                <a:spcPct val="50000"/>
              </a:spcBef>
              <a:spcAft>
                <a:spcPct val="0"/>
              </a:spcAft>
              <a:buClrTx/>
              <a:buSzTx/>
              <a:tabLst/>
              <a:defRPr/>
            </a:pPr>
            <a:r>
              <a:rPr lang="en-US" sz="1600" dirty="0">
                <a:ea typeface="MS PGothic"/>
                <a:cs typeface="Arial" panose="020B0604020202020204" pitchFamily="34" charset="0"/>
              </a:rPr>
              <a:t>It is capable of learning to model </a:t>
            </a:r>
            <a:r>
              <a:rPr lang="en-US" sz="1600" b="1" dirty="0">
                <a:ea typeface="MS PGothic"/>
                <a:cs typeface="Arial" panose="020B0604020202020204" pitchFamily="34" charset="0"/>
              </a:rPr>
              <a:t>complex linguistic phenomena</a:t>
            </a:r>
            <a:r>
              <a:rPr lang="en-US" sz="1600" dirty="0">
                <a:ea typeface="MS PGothic"/>
                <a:cs typeface="Arial" panose="020B0604020202020204" pitchFamily="34" charset="0"/>
              </a:rPr>
              <a:t>, including </a:t>
            </a:r>
            <a:r>
              <a:rPr lang="en-US" sz="1600" b="1" dirty="0">
                <a:ea typeface="MS PGothic"/>
                <a:cs typeface="Arial" panose="020B0604020202020204" pitchFamily="34" charset="0"/>
              </a:rPr>
              <a:t>syntactic dependencies </a:t>
            </a:r>
            <a:r>
              <a:rPr lang="en-US" sz="1600" dirty="0">
                <a:ea typeface="MS PGothic"/>
                <a:cs typeface="Arial" panose="020B0604020202020204" pitchFamily="34" charset="0"/>
              </a:rPr>
              <a:t>and </a:t>
            </a:r>
            <a:r>
              <a:rPr lang="en-US" sz="1600" b="1" dirty="0">
                <a:ea typeface="MS PGothic"/>
                <a:cs typeface="Arial" panose="020B0604020202020204" pitchFamily="34" charset="0"/>
              </a:rPr>
              <a:t>semantic relationships</a:t>
            </a:r>
            <a:r>
              <a:rPr lang="en-US" sz="1600" dirty="0">
                <a:ea typeface="MS PGothic"/>
                <a:cs typeface="Arial" panose="020B0604020202020204" pitchFamily="34" charset="0"/>
              </a:rPr>
              <a:t>. Additionally, GPT-3 is designed for </a:t>
            </a:r>
            <a:r>
              <a:rPr lang="en-US" sz="1600" b="1" dirty="0">
                <a:ea typeface="MS PGothic"/>
                <a:cs typeface="Arial" panose="020B0604020202020204" pitchFamily="34" charset="0"/>
              </a:rPr>
              <a:t>parallel training</a:t>
            </a:r>
            <a:r>
              <a:rPr lang="en-US" sz="1600" dirty="0">
                <a:ea typeface="MS PGothic"/>
                <a:cs typeface="Arial" panose="020B0604020202020204" pitchFamily="34" charset="0"/>
              </a:rPr>
              <a:t>, allowing it to scale to large datasets.</a:t>
            </a:r>
          </a:p>
        </p:txBody>
      </p:sp>
      <p:sp>
        <p:nvSpPr>
          <p:cNvPr id="19" name="Arrow: Chevron 18">
            <a:extLst>
              <a:ext uri="{FF2B5EF4-FFF2-40B4-BE49-F238E27FC236}">
                <a16:creationId xmlns:a16="http://schemas.microsoft.com/office/drawing/2014/main" id="{3E2E6923-CBAB-49FE-9548-409F66980F51}"/>
              </a:ext>
            </a:extLst>
          </p:cNvPr>
          <p:cNvSpPr/>
          <p:nvPr/>
        </p:nvSpPr>
        <p:spPr>
          <a:xfrm flipH="1">
            <a:off x="7924800" y="5200863"/>
            <a:ext cx="782537" cy="685800"/>
          </a:xfrm>
          <a:prstGeom prst="chevron">
            <a:avLst/>
          </a:prstGeom>
          <a:solidFill>
            <a:srgbClr val="203864"/>
          </a:solidFill>
          <a:ln>
            <a:solidFill>
              <a:srgbClr val="20386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1" name="Graphic 20" descr="Circles with arrows with solid fill">
            <a:extLst>
              <a:ext uri="{FF2B5EF4-FFF2-40B4-BE49-F238E27FC236}">
                <a16:creationId xmlns:a16="http://schemas.microsoft.com/office/drawing/2014/main" id="{F4B889FE-F137-4D72-B302-D85581405C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86349" y="1046022"/>
            <a:ext cx="1371600" cy="1371600"/>
          </a:xfrm>
          <a:prstGeom prst="rect">
            <a:avLst/>
          </a:prstGeom>
        </p:spPr>
      </p:pic>
      <p:pic>
        <p:nvPicPr>
          <p:cNvPr id="23" name="Graphic 22" descr="Document with solid fill">
            <a:extLst>
              <a:ext uri="{FF2B5EF4-FFF2-40B4-BE49-F238E27FC236}">
                <a16:creationId xmlns:a16="http://schemas.microsoft.com/office/drawing/2014/main" id="{7BDCB782-DE4E-4662-9670-86D70CD63C7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3037" y="2417622"/>
            <a:ext cx="607252" cy="607252"/>
          </a:xfrm>
          <a:prstGeom prst="rect">
            <a:avLst/>
          </a:prstGeom>
        </p:spPr>
      </p:pic>
      <p:pic>
        <p:nvPicPr>
          <p:cNvPr id="24" name="Graphic 23" descr="Document with solid fill">
            <a:extLst>
              <a:ext uri="{FF2B5EF4-FFF2-40B4-BE49-F238E27FC236}">
                <a16:creationId xmlns:a16="http://schemas.microsoft.com/office/drawing/2014/main" id="{4187EAF3-B80F-4D9D-A05C-7E3BB212DFB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0349" y="2417622"/>
            <a:ext cx="607252" cy="607252"/>
          </a:xfrm>
          <a:prstGeom prst="rect">
            <a:avLst/>
          </a:prstGeom>
        </p:spPr>
      </p:pic>
      <p:pic>
        <p:nvPicPr>
          <p:cNvPr id="25" name="Graphic 24" descr="Document with solid fill">
            <a:extLst>
              <a:ext uri="{FF2B5EF4-FFF2-40B4-BE49-F238E27FC236}">
                <a16:creationId xmlns:a16="http://schemas.microsoft.com/office/drawing/2014/main" id="{9A84192E-99DE-4E85-BDC6-90AC52F6A5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3037" y="2980177"/>
            <a:ext cx="607252" cy="607252"/>
          </a:xfrm>
          <a:prstGeom prst="rect">
            <a:avLst/>
          </a:prstGeom>
        </p:spPr>
      </p:pic>
      <p:pic>
        <p:nvPicPr>
          <p:cNvPr id="26" name="Graphic 25" descr="Document with solid fill">
            <a:extLst>
              <a:ext uri="{FF2B5EF4-FFF2-40B4-BE49-F238E27FC236}">
                <a16:creationId xmlns:a16="http://schemas.microsoft.com/office/drawing/2014/main" id="{E0886EBF-870C-4E0B-ABE7-F0F185EE183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9270" y="2988482"/>
            <a:ext cx="607252" cy="607252"/>
          </a:xfrm>
          <a:prstGeom prst="rect">
            <a:avLst/>
          </a:prstGeom>
        </p:spPr>
      </p:pic>
      <p:cxnSp>
        <p:nvCxnSpPr>
          <p:cNvPr id="28" name="Straight Arrow Connector 27">
            <a:extLst>
              <a:ext uri="{FF2B5EF4-FFF2-40B4-BE49-F238E27FC236}">
                <a16:creationId xmlns:a16="http://schemas.microsoft.com/office/drawing/2014/main" id="{F09271E9-3DE4-4D23-A6DE-EC15ECDBD6A3}"/>
              </a:ext>
            </a:extLst>
          </p:cNvPr>
          <p:cNvCxnSpPr/>
          <p:nvPr/>
        </p:nvCxnSpPr>
        <p:spPr>
          <a:xfrm>
            <a:off x="1156522" y="3013501"/>
            <a:ext cx="291278" cy="0"/>
          </a:xfrm>
          <a:prstGeom prst="straightConnector1">
            <a:avLst/>
          </a:prstGeom>
          <a:ln w="57150">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0" name="Graphic 29" descr="Computer with solid fill">
            <a:extLst>
              <a:ext uri="{FF2B5EF4-FFF2-40B4-BE49-F238E27FC236}">
                <a16:creationId xmlns:a16="http://schemas.microsoft.com/office/drawing/2014/main" id="{C25F059C-B17D-4BA0-A5A3-BF58AB54292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00200" y="2645260"/>
            <a:ext cx="914400" cy="914400"/>
          </a:xfrm>
          <a:prstGeom prst="rect">
            <a:avLst/>
          </a:prstGeom>
        </p:spPr>
      </p:pic>
      <p:pic>
        <p:nvPicPr>
          <p:cNvPr id="32" name="Graphic 31" descr="Artificial Intelligence outline">
            <a:extLst>
              <a:ext uri="{FF2B5EF4-FFF2-40B4-BE49-F238E27FC236}">
                <a16:creationId xmlns:a16="http://schemas.microsoft.com/office/drawing/2014/main" id="{4E28092C-AD5D-4095-A957-E330EF2B42B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86601" y="3804791"/>
            <a:ext cx="914400" cy="914400"/>
          </a:xfrm>
          <a:prstGeom prst="rect">
            <a:avLst/>
          </a:prstGeom>
        </p:spPr>
      </p:pic>
      <p:sp>
        <p:nvSpPr>
          <p:cNvPr id="4" name="TextBox 3">
            <a:extLst>
              <a:ext uri="{FF2B5EF4-FFF2-40B4-BE49-F238E27FC236}">
                <a16:creationId xmlns:a16="http://schemas.microsoft.com/office/drawing/2014/main" id="{FEFC957D-E13D-491F-B237-58C2758FF375}"/>
              </a:ext>
            </a:extLst>
          </p:cNvPr>
          <p:cNvSpPr txBox="1"/>
          <p:nvPr/>
        </p:nvSpPr>
        <p:spPr>
          <a:xfrm rot="19082628">
            <a:off x="201605" y="5302939"/>
            <a:ext cx="1399557" cy="707886"/>
          </a:xfrm>
          <a:prstGeom prst="rect">
            <a:avLst/>
          </a:prstGeom>
          <a:noFill/>
          <a:ln>
            <a:solidFill>
              <a:srgbClr val="203864"/>
            </a:solidFill>
          </a:ln>
        </p:spPr>
        <p:txBody>
          <a:bodyPr wrap="square" rtlCol="0">
            <a:spAutoFit/>
          </a:bodyPr>
          <a:lstStyle/>
          <a:p>
            <a:pPr algn="ctr"/>
            <a:r>
              <a:rPr lang="en-US" sz="2000" i="1" dirty="0"/>
              <a:t>Written by GPT-3!</a:t>
            </a:r>
          </a:p>
        </p:txBody>
      </p:sp>
      <p:sp>
        <p:nvSpPr>
          <p:cNvPr id="5" name="Arrow: Right 4">
            <a:extLst>
              <a:ext uri="{FF2B5EF4-FFF2-40B4-BE49-F238E27FC236}">
                <a16:creationId xmlns:a16="http://schemas.microsoft.com/office/drawing/2014/main" id="{7B58E56D-C45D-4284-BA38-7A0C8F8F6B9D}"/>
              </a:ext>
            </a:extLst>
          </p:cNvPr>
          <p:cNvSpPr/>
          <p:nvPr/>
        </p:nvSpPr>
        <p:spPr>
          <a:xfrm>
            <a:off x="1258198" y="5734791"/>
            <a:ext cx="443678" cy="299355"/>
          </a:xfrm>
          <a:prstGeom prst="rightArrow">
            <a:avLst/>
          </a:prstGeom>
          <a:solidFill>
            <a:srgbClr val="203864"/>
          </a:solidFill>
          <a:ln>
            <a:solidFill>
              <a:srgbClr val="20386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09061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62C95572-DB38-424C-A100-E2A34FE5EA4B}"/>
              </a:ext>
            </a:extLst>
          </p:cNvPr>
          <p:cNvSpPr txBox="1">
            <a:spLocks noChangeArrowheads="1"/>
          </p:cNvSpPr>
          <p:nvPr/>
        </p:nvSpPr>
        <p:spPr bwMode="auto">
          <a:xfrm>
            <a:off x="357051" y="364475"/>
            <a:ext cx="8558349" cy="461665"/>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b="1" dirty="0">
                <a:solidFill>
                  <a:srgbClr val="4472C4">
                    <a:lumMod val="50000"/>
                  </a:srgbClr>
                </a:solidFill>
                <a:ea typeface="MS PGothic"/>
                <a:cs typeface="Arial" panose="020B0604020202020204" pitchFamily="34" charset="0"/>
              </a:rPr>
              <a:t>Parameter Settings for GPT-3</a:t>
            </a:r>
          </a:p>
        </p:txBody>
      </p:sp>
      <p:sp>
        <p:nvSpPr>
          <p:cNvPr id="6" name="Text Box 5">
            <a:extLst>
              <a:ext uri="{FF2B5EF4-FFF2-40B4-BE49-F238E27FC236}">
                <a16:creationId xmlns:a16="http://schemas.microsoft.com/office/drawing/2014/main" id="{7A43978B-E319-4305-AA76-902AEBAF8BC6}"/>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13</a:t>
            </a:fld>
            <a:endParaRPr lang="en-US" sz="1200" dirty="0">
              <a:cs typeface="Arial" panose="020B0604020202020204" pitchFamily="34" charset="0"/>
            </a:endParaRPr>
          </a:p>
        </p:txBody>
      </p:sp>
      <p:sp>
        <p:nvSpPr>
          <p:cNvPr id="7" name="Rectangle: Rounded Corners 6">
            <a:extLst>
              <a:ext uri="{FF2B5EF4-FFF2-40B4-BE49-F238E27FC236}">
                <a16:creationId xmlns:a16="http://schemas.microsoft.com/office/drawing/2014/main" id="{AF3A1186-2A2A-410C-B902-4EBE0DBE1CD0}"/>
              </a:ext>
            </a:extLst>
          </p:cNvPr>
          <p:cNvSpPr/>
          <p:nvPr/>
        </p:nvSpPr>
        <p:spPr>
          <a:xfrm>
            <a:off x="322344" y="1596958"/>
            <a:ext cx="7408329" cy="545253"/>
          </a:xfrm>
          <a:prstGeom prst="roundRect">
            <a:avLst/>
          </a:prstGeom>
          <a:solidFill>
            <a:srgbClr val="203864"/>
          </a:solidFill>
          <a:ln>
            <a:solidFill>
              <a:srgbClr val="20386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a:solidFill>
                  <a:schemeClr val="bg2">
                    <a:lumMod val="75000"/>
                  </a:schemeClr>
                </a:solidFill>
                <a:latin typeface="Arial" panose="020B0604020202020204" pitchFamily="34" charset="0"/>
                <a:cs typeface="Arial" panose="020B0604020202020204" pitchFamily="34" charset="0"/>
              </a:rPr>
              <a:t>Execution Engine</a:t>
            </a:r>
            <a:r>
              <a:rPr lang="en-US" sz="1600" dirty="0">
                <a:latin typeface="Arial" panose="020B0604020202020204" pitchFamily="34" charset="0"/>
                <a:cs typeface="Arial" panose="020B0604020202020204" pitchFamily="34" charset="0"/>
              </a:rPr>
              <a:t>: Sets one of four language models to use for execution. </a:t>
            </a:r>
          </a:p>
        </p:txBody>
      </p:sp>
      <p:sp>
        <p:nvSpPr>
          <p:cNvPr id="27" name="Rectangle: Rounded Corners 26">
            <a:extLst>
              <a:ext uri="{FF2B5EF4-FFF2-40B4-BE49-F238E27FC236}">
                <a16:creationId xmlns:a16="http://schemas.microsoft.com/office/drawing/2014/main" id="{AC7517E0-2922-4718-BD82-26CB85282658}"/>
              </a:ext>
            </a:extLst>
          </p:cNvPr>
          <p:cNvSpPr/>
          <p:nvPr/>
        </p:nvSpPr>
        <p:spPr>
          <a:xfrm>
            <a:off x="349117" y="2462508"/>
            <a:ext cx="7384762" cy="545252"/>
          </a:xfrm>
          <a:prstGeom prst="roundRect">
            <a:avLst/>
          </a:prstGeom>
          <a:solidFill>
            <a:schemeClr val="accent1">
              <a:lumMod val="40000"/>
              <a:lumOff val="60000"/>
            </a:schemeClr>
          </a:solidFill>
          <a:ln>
            <a:solidFill>
              <a:schemeClr val="accent1">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latin typeface="Arial" panose="020B0604020202020204" pitchFamily="34" charset="0"/>
              <a:cs typeface="Arial" panose="020B0604020202020204" pitchFamily="34" charset="0"/>
            </a:endParaRPr>
          </a:p>
        </p:txBody>
      </p:sp>
      <p:sp>
        <p:nvSpPr>
          <p:cNvPr id="33" name="Rectangle: Rounded Corners 32">
            <a:extLst>
              <a:ext uri="{FF2B5EF4-FFF2-40B4-BE49-F238E27FC236}">
                <a16:creationId xmlns:a16="http://schemas.microsoft.com/office/drawing/2014/main" id="{D22B9B80-DDDB-4A78-9626-9C7706B59360}"/>
              </a:ext>
            </a:extLst>
          </p:cNvPr>
          <p:cNvSpPr/>
          <p:nvPr/>
        </p:nvSpPr>
        <p:spPr>
          <a:xfrm>
            <a:off x="325549" y="3296836"/>
            <a:ext cx="7408330" cy="584775"/>
          </a:xfrm>
          <a:prstGeom prst="roundRect">
            <a:avLst/>
          </a:prstGeom>
          <a:solidFill>
            <a:srgbClr val="203864"/>
          </a:solidFill>
          <a:ln>
            <a:solidFill>
              <a:srgbClr val="20386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a:solidFill>
                  <a:schemeClr val="bg2">
                    <a:lumMod val="75000"/>
                  </a:schemeClr>
                </a:solidFill>
                <a:latin typeface="Arial" panose="020B0604020202020204" pitchFamily="34" charset="0"/>
                <a:cs typeface="Arial" panose="020B0604020202020204" pitchFamily="34" charset="0"/>
              </a:rPr>
              <a:t>Temperature:</a:t>
            </a:r>
            <a:r>
              <a:rPr lang="en-US" sz="1600" b="1" dirty="0">
                <a:solidFill>
                  <a:schemeClr val="bg2">
                    <a:lumMod val="75000"/>
                  </a:schemeClr>
                </a:solidFill>
                <a:latin typeface="Arial" panose="020B0604020202020204" pitchFamily="34" charset="0"/>
                <a:cs typeface="Arial" panose="020B0604020202020204" pitchFamily="34" charset="0"/>
              </a:rPr>
              <a:t> </a:t>
            </a:r>
            <a:r>
              <a:rPr lang="en-US" sz="1600" dirty="0">
                <a:solidFill>
                  <a:schemeClr val="bg1"/>
                </a:solidFill>
                <a:latin typeface="Arial" panose="020B0604020202020204" pitchFamily="34" charset="0"/>
                <a:cs typeface="Arial" panose="020B0604020202020204" pitchFamily="34" charset="0"/>
              </a:rPr>
              <a:t>Controls the randomness of the response. Ranges from 0 to 1.</a:t>
            </a:r>
          </a:p>
        </p:txBody>
      </p:sp>
      <p:grpSp>
        <p:nvGrpSpPr>
          <p:cNvPr id="22" name="Group 21">
            <a:extLst>
              <a:ext uri="{FF2B5EF4-FFF2-40B4-BE49-F238E27FC236}">
                <a16:creationId xmlns:a16="http://schemas.microsoft.com/office/drawing/2014/main" id="{CFE80667-56AF-46AD-A60D-A767C40C6F97}"/>
              </a:ext>
            </a:extLst>
          </p:cNvPr>
          <p:cNvGrpSpPr/>
          <p:nvPr/>
        </p:nvGrpSpPr>
        <p:grpSpPr>
          <a:xfrm>
            <a:off x="352932" y="4216101"/>
            <a:ext cx="7349750" cy="527044"/>
            <a:chOff x="1325286" y="5422850"/>
            <a:chExt cx="7339149" cy="1058257"/>
          </a:xfrm>
        </p:grpSpPr>
        <p:sp>
          <p:nvSpPr>
            <p:cNvPr id="35" name="Rectangle: Rounded Corners 34">
              <a:extLst>
                <a:ext uri="{FF2B5EF4-FFF2-40B4-BE49-F238E27FC236}">
                  <a16:creationId xmlns:a16="http://schemas.microsoft.com/office/drawing/2014/main" id="{768B26ED-9A0C-4D08-8CB5-641B3F57EFF8}"/>
                </a:ext>
              </a:extLst>
            </p:cNvPr>
            <p:cNvSpPr/>
            <p:nvPr/>
          </p:nvSpPr>
          <p:spPr>
            <a:xfrm>
              <a:off x="1325286" y="5422850"/>
              <a:ext cx="7339149" cy="1058257"/>
            </a:xfrm>
            <a:prstGeom prst="roundRect">
              <a:avLst/>
            </a:prstGeom>
            <a:solidFill>
              <a:schemeClr val="accent1">
                <a:lumMod val="40000"/>
                <a:lumOff val="60000"/>
              </a:schemeClr>
            </a:solidFill>
            <a:ln>
              <a:solidFill>
                <a:schemeClr val="accent1">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D12F8697-D3EE-4835-B966-B035CC243784}"/>
                </a:ext>
              </a:extLst>
            </p:cNvPr>
            <p:cNvSpPr txBox="1"/>
            <p:nvPr/>
          </p:nvSpPr>
          <p:spPr>
            <a:xfrm>
              <a:off x="1425291" y="5430070"/>
              <a:ext cx="7239144" cy="741585"/>
            </a:xfrm>
            <a:prstGeom prst="rect">
              <a:avLst/>
            </a:prstGeom>
            <a:noFill/>
          </p:spPr>
          <p:txBody>
            <a:bodyPr wrap="square" rtlCol="0">
              <a:spAutoFit/>
            </a:bodyPr>
            <a:lstStyle>
              <a:defPPr>
                <a:defRPr lang="en-US"/>
              </a:defPPr>
              <a:lvl1pPr>
                <a:defRPr sz="1600" b="1" u="sng">
                  <a:solidFill>
                    <a:schemeClr val="accent1">
                      <a:lumMod val="50000"/>
                    </a:schemeClr>
                  </a:solidFill>
                </a:defRPr>
              </a:lvl1pPr>
            </a:lstStyle>
            <a:p>
              <a:r>
                <a:rPr lang="en-US" sz="1800" dirty="0"/>
                <a:t>Top P</a:t>
              </a:r>
              <a:r>
                <a:rPr lang="en-US" sz="1800" b="0" u="none" dirty="0">
                  <a:solidFill>
                    <a:schemeClr val="tx1"/>
                  </a:solidFill>
                </a:rPr>
                <a:t>: </a:t>
              </a:r>
              <a:r>
                <a:rPr lang="en-US" b="0" u="none" dirty="0">
                  <a:solidFill>
                    <a:schemeClr val="tx1"/>
                  </a:solidFill>
                </a:rPr>
                <a:t>Determines the scope of randomness.  Ranges from 0 to 1.</a:t>
              </a:r>
            </a:p>
          </p:txBody>
        </p:sp>
      </p:grpSp>
      <p:sp>
        <p:nvSpPr>
          <p:cNvPr id="39" name="TextBox 38">
            <a:extLst>
              <a:ext uri="{FF2B5EF4-FFF2-40B4-BE49-F238E27FC236}">
                <a16:creationId xmlns:a16="http://schemas.microsoft.com/office/drawing/2014/main" id="{12FB6504-7741-4EB1-B52F-8B3B717367F1}"/>
              </a:ext>
            </a:extLst>
          </p:cNvPr>
          <p:cNvSpPr txBox="1"/>
          <p:nvPr/>
        </p:nvSpPr>
        <p:spPr>
          <a:xfrm>
            <a:off x="352627" y="2414694"/>
            <a:ext cx="7322672" cy="584775"/>
          </a:xfrm>
          <a:prstGeom prst="rect">
            <a:avLst/>
          </a:prstGeom>
          <a:noFill/>
        </p:spPr>
        <p:txBody>
          <a:bodyPr wrap="square" rtlCol="0">
            <a:spAutoFit/>
          </a:bodyPr>
          <a:lstStyle/>
          <a:p>
            <a:r>
              <a:rPr lang="en-US" sz="1600" b="1" u="sng" dirty="0">
                <a:solidFill>
                  <a:schemeClr val="accent1">
                    <a:lumMod val="50000"/>
                  </a:schemeClr>
                </a:solidFill>
                <a:latin typeface="Arial" panose="020B0604020202020204" pitchFamily="34" charset="0"/>
              </a:rPr>
              <a:t>Response Length</a:t>
            </a:r>
            <a:r>
              <a:rPr lang="en-US" sz="1600" b="0" u="none" dirty="0">
                <a:solidFill>
                  <a:sysClr val="windowText" lastClr="000000"/>
                </a:solidFill>
                <a:latin typeface="Arial" panose="020B0604020202020204" pitchFamily="34" charset="0"/>
              </a:rPr>
              <a:t>: </a:t>
            </a:r>
            <a:r>
              <a:rPr lang="en-US" sz="1600" dirty="0">
                <a:solidFill>
                  <a:sysClr val="windowText" lastClr="000000"/>
                </a:solidFill>
              </a:rPr>
              <a:t>S</a:t>
            </a:r>
            <a:r>
              <a:rPr lang="en-US" sz="1600" b="0" u="none" dirty="0">
                <a:solidFill>
                  <a:sysClr val="windowText" lastClr="000000"/>
                </a:solidFill>
                <a:latin typeface="Arial" panose="020B0604020202020204" pitchFamily="34" charset="0"/>
              </a:rPr>
              <a:t>ets a limit on </a:t>
            </a:r>
            <a:r>
              <a:rPr lang="en-US" sz="1600" dirty="0">
                <a:solidFill>
                  <a:sysClr val="windowText" lastClr="000000"/>
                </a:solidFill>
              </a:rPr>
              <a:t>the amount of</a:t>
            </a:r>
            <a:r>
              <a:rPr lang="en-US" sz="1600" b="0" u="none" dirty="0">
                <a:solidFill>
                  <a:sysClr val="windowText" lastClr="000000"/>
                </a:solidFill>
                <a:latin typeface="Arial" panose="020B0604020202020204" pitchFamily="34" charset="0"/>
              </a:rPr>
              <a:t> text the API includes in </a:t>
            </a:r>
          </a:p>
          <a:p>
            <a:r>
              <a:rPr lang="en-US" sz="1600" b="0" u="none" dirty="0">
                <a:solidFill>
                  <a:sysClr val="windowText" lastClr="000000"/>
                </a:solidFill>
                <a:latin typeface="Arial" panose="020B0604020202020204" pitchFamily="34" charset="0"/>
              </a:rPr>
              <a:t>its completion. </a:t>
            </a:r>
          </a:p>
        </p:txBody>
      </p:sp>
      <p:sp>
        <p:nvSpPr>
          <p:cNvPr id="17" name="Rectangle: Rounded Corners 16">
            <a:extLst>
              <a:ext uri="{FF2B5EF4-FFF2-40B4-BE49-F238E27FC236}">
                <a16:creationId xmlns:a16="http://schemas.microsoft.com/office/drawing/2014/main" id="{63171632-BD47-4D27-BE03-78816AA9E956}"/>
              </a:ext>
            </a:extLst>
          </p:cNvPr>
          <p:cNvSpPr/>
          <p:nvPr/>
        </p:nvSpPr>
        <p:spPr>
          <a:xfrm>
            <a:off x="323795" y="5049270"/>
            <a:ext cx="7410084" cy="642396"/>
          </a:xfrm>
          <a:prstGeom prst="roundRect">
            <a:avLst/>
          </a:prstGeom>
          <a:solidFill>
            <a:srgbClr val="203864"/>
          </a:solidFill>
          <a:ln>
            <a:solidFill>
              <a:srgbClr val="20386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a:solidFill>
                  <a:schemeClr val="bg2">
                    <a:lumMod val="75000"/>
                  </a:schemeClr>
                </a:solidFill>
                <a:latin typeface="Arial" panose="020B0604020202020204" pitchFamily="34" charset="0"/>
                <a:cs typeface="Arial" panose="020B0604020202020204" pitchFamily="34" charset="0"/>
              </a:rPr>
              <a:t>Frequency Penalty</a:t>
            </a:r>
            <a:r>
              <a:rPr lang="en-US" sz="1600" dirty="0">
                <a:solidFill>
                  <a:schemeClr val="bg1"/>
                </a:solidFill>
                <a:latin typeface="Arial" panose="020B0604020202020204" pitchFamily="34" charset="0"/>
                <a:cs typeface="Arial" panose="020B0604020202020204" pitchFamily="34" charset="0"/>
              </a:rPr>
              <a:t>: Decreases the likelihood that the model will repeat the same line of text.</a:t>
            </a:r>
          </a:p>
        </p:txBody>
      </p:sp>
    </p:spTree>
    <p:extLst>
      <p:ext uri="{BB962C8B-B14F-4D97-AF65-F5344CB8AC3E}">
        <p14:creationId xmlns:p14="http://schemas.microsoft.com/office/powerpoint/2010/main" val="2239156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62C95572-DB38-424C-A100-E2A34FE5EA4B}"/>
              </a:ext>
            </a:extLst>
          </p:cNvPr>
          <p:cNvSpPr txBox="1">
            <a:spLocks noChangeArrowheads="1"/>
          </p:cNvSpPr>
          <p:nvPr/>
        </p:nvSpPr>
        <p:spPr bwMode="auto">
          <a:xfrm>
            <a:off x="357051" y="364475"/>
            <a:ext cx="8558349" cy="461665"/>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b="1" dirty="0">
                <a:solidFill>
                  <a:srgbClr val="4472C4">
                    <a:lumMod val="50000"/>
                  </a:srgbClr>
                </a:solidFill>
                <a:ea typeface="MS PGothic"/>
                <a:cs typeface="Arial" panose="020B0604020202020204" pitchFamily="34" charset="0"/>
              </a:rPr>
              <a:t>Parameter Settings for GPT-3 (cont’d)</a:t>
            </a:r>
          </a:p>
        </p:txBody>
      </p:sp>
      <p:sp>
        <p:nvSpPr>
          <p:cNvPr id="6" name="Text Box 5">
            <a:extLst>
              <a:ext uri="{FF2B5EF4-FFF2-40B4-BE49-F238E27FC236}">
                <a16:creationId xmlns:a16="http://schemas.microsoft.com/office/drawing/2014/main" id="{7A43978B-E319-4305-AA76-902AEBAF8BC6}"/>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14</a:t>
            </a:fld>
            <a:endParaRPr lang="en-US" sz="1200" dirty="0">
              <a:cs typeface="Arial" panose="020B0604020202020204" pitchFamily="34" charset="0"/>
            </a:endParaRPr>
          </a:p>
        </p:txBody>
      </p:sp>
      <p:sp>
        <p:nvSpPr>
          <p:cNvPr id="13" name="Rectangle: Rounded Corners 12">
            <a:extLst>
              <a:ext uri="{FF2B5EF4-FFF2-40B4-BE49-F238E27FC236}">
                <a16:creationId xmlns:a16="http://schemas.microsoft.com/office/drawing/2014/main" id="{E3F7912B-39C6-4BED-9B12-5961EA1E71DC}"/>
              </a:ext>
            </a:extLst>
          </p:cNvPr>
          <p:cNvSpPr/>
          <p:nvPr/>
        </p:nvSpPr>
        <p:spPr>
          <a:xfrm>
            <a:off x="449974" y="3098585"/>
            <a:ext cx="7398458" cy="750376"/>
          </a:xfrm>
          <a:prstGeom prst="roundRect">
            <a:avLst/>
          </a:prstGeom>
          <a:solidFill>
            <a:srgbClr val="203864"/>
          </a:solidFill>
          <a:ln>
            <a:solidFill>
              <a:srgbClr val="20386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a:solidFill>
                  <a:schemeClr val="bg2">
                    <a:lumMod val="75000"/>
                  </a:schemeClr>
                </a:solidFill>
                <a:latin typeface="Arial" panose="020B0604020202020204" pitchFamily="34" charset="0"/>
                <a:cs typeface="Arial" panose="020B0604020202020204" pitchFamily="34" charset="0"/>
              </a:rPr>
              <a:t>Stop Sequence</a:t>
            </a:r>
            <a:r>
              <a:rPr lang="en-US" sz="1600" dirty="0">
                <a:solidFill>
                  <a:schemeClr val="bg1"/>
                </a:solidFill>
                <a:latin typeface="Arial" panose="020B0604020202020204" pitchFamily="34" charset="0"/>
                <a:cs typeface="Arial" panose="020B0604020202020204" pitchFamily="34" charset="0"/>
              </a:rPr>
              <a:t>:  Specifies a set of characters that signals the API to stop generating completions.</a:t>
            </a:r>
          </a:p>
        </p:txBody>
      </p:sp>
      <p:sp>
        <p:nvSpPr>
          <p:cNvPr id="16" name="Rectangle: Rounded Corners 15">
            <a:extLst>
              <a:ext uri="{FF2B5EF4-FFF2-40B4-BE49-F238E27FC236}">
                <a16:creationId xmlns:a16="http://schemas.microsoft.com/office/drawing/2014/main" id="{561EE842-5C66-4841-B51E-0A10C49CCB4B}"/>
              </a:ext>
            </a:extLst>
          </p:cNvPr>
          <p:cNvSpPr/>
          <p:nvPr/>
        </p:nvSpPr>
        <p:spPr>
          <a:xfrm flipH="1">
            <a:off x="419630" y="1989316"/>
            <a:ext cx="7387366" cy="763984"/>
          </a:xfrm>
          <a:prstGeom prst="roundRect">
            <a:avLst/>
          </a:prstGeom>
          <a:solidFill>
            <a:schemeClr val="accent1">
              <a:lumMod val="40000"/>
              <a:lumOff val="60000"/>
            </a:schemeClr>
          </a:solidFill>
          <a:ln>
            <a:solidFill>
              <a:schemeClr val="accent1">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CD86FE6-9AFC-4D81-B08F-0B95709AB736}"/>
              </a:ext>
            </a:extLst>
          </p:cNvPr>
          <p:cNvSpPr txBox="1"/>
          <p:nvPr/>
        </p:nvSpPr>
        <p:spPr>
          <a:xfrm>
            <a:off x="449725" y="2064222"/>
            <a:ext cx="7398458" cy="584775"/>
          </a:xfrm>
          <a:prstGeom prst="rect">
            <a:avLst/>
          </a:prstGeom>
          <a:noFill/>
        </p:spPr>
        <p:txBody>
          <a:bodyPr wrap="square" rtlCol="0">
            <a:spAutoFit/>
          </a:bodyPr>
          <a:lstStyle/>
          <a:p>
            <a:r>
              <a:rPr lang="en-US" sz="1600" b="1" u="sng" dirty="0">
                <a:solidFill>
                  <a:srgbClr val="203864"/>
                </a:solidFill>
                <a:latin typeface="Arial" panose="020B0604020202020204" pitchFamily="34" charset="0"/>
                <a:cs typeface="Arial" panose="020B0604020202020204" pitchFamily="34" charset="0"/>
              </a:rPr>
              <a:t>Best of</a:t>
            </a:r>
            <a:r>
              <a:rPr lang="en-US" sz="1600" dirty="0">
                <a:latin typeface="Arial" panose="020B0604020202020204" pitchFamily="34" charset="0"/>
                <a:cs typeface="Arial" panose="020B0604020202020204" pitchFamily="34" charset="0"/>
              </a:rPr>
              <a:t>: Specifies the number of completions (n) to generate on the server-side and returns the best of </a:t>
            </a:r>
            <a:r>
              <a:rPr lang="en-US" sz="1600" dirty="0">
                <a:cs typeface="Arial" panose="020B0604020202020204" pitchFamily="34" charset="0"/>
              </a:rPr>
              <a:t>the generated </a:t>
            </a:r>
            <a:r>
              <a:rPr lang="en-US" sz="1600" dirty="0">
                <a:latin typeface="Arial" panose="020B0604020202020204" pitchFamily="34" charset="0"/>
                <a:cs typeface="Arial" panose="020B0604020202020204" pitchFamily="34" charset="0"/>
              </a:rPr>
              <a:t>completions.</a:t>
            </a:r>
          </a:p>
        </p:txBody>
      </p:sp>
      <p:sp>
        <p:nvSpPr>
          <p:cNvPr id="22" name="Rectangle: Rounded Corners 21">
            <a:extLst>
              <a:ext uri="{FF2B5EF4-FFF2-40B4-BE49-F238E27FC236}">
                <a16:creationId xmlns:a16="http://schemas.microsoft.com/office/drawing/2014/main" id="{4CF17D4D-CE63-4F95-BE93-48E456FA4DFE}"/>
              </a:ext>
            </a:extLst>
          </p:cNvPr>
          <p:cNvSpPr/>
          <p:nvPr/>
        </p:nvSpPr>
        <p:spPr>
          <a:xfrm flipH="1" flipV="1">
            <a:off x="434926" y="4194246"/>
            <a:ext cx="7398460" cy="606175"/>
          </a:xfrm>
          <a:prstGeom prst="roundRect">
            <a:avLst/>
          </a:prstGeom>
          <a:solidFill>
            <a:schemeClr val="accent1">
              <a:lumMod val="40000"/>
              <a:lumOff val="60000"/>
            </a:schemeClr>
          </a:solidFill>
          <a:ln>
            <a:solidFill>
              <a:schemeClr val="accent1">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bg1"/>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78C4BF5B-267F-4CDC-AA44-841A63ECEF33}"/>
              </a:ext>
            </a:extLst>
          </p:cNvPr>
          <p:cNvSpPr txBox="1"/>
          <p:nvPr/>
        </p:nvSpPr>
        <p:spPr>
          <a:xfrm>
            <a:off x="393738" y="4194247"/>
            <a:ext cx="7454445" cy="584775"/>
          </a:xfrm>
          <a:prstGeom prst="rect">
            <a:avLst/>
          </a:prstGeom>
          <a:noFill/>
        </p:spPr>
        <p:txBody>
          <a:bodyPr wrap="square" rtlCol="0">
            <a:spAutoFit/>
          </a:bodyPr>
          <a:lstStyle/>
          <a:p>
            <a:r>
              <a:rPr lang="en-US" sz="1600" b="1" u="sng" dirty="0">
                <a:solidFill>
                  <a:srgbClr val="203864"/>
                </a:solidFill>
                <a:latin typeface="Arial" panose="020B0604020202020204" pitchFamily="34" charset="0"/>
                <a:cs typeface="Arial" panose="020B0604020202020204" pitchFamily="34" charset="0"/>
              </a:rPr>
              <a:t>Inject Start &amp; Restart Text</a:t>
            </a:r>
            <a:r>
              <a:rPr lang="en-US" sz="1600" dirty="0">
                <a:latin typeface="Arial" panose="020B0604020202020204" pitchFamily="34" charset="0"/>
                <a:cs typeface="Arial" panose="020B0604020202020204" pitchFamily="34" charset="0"/>
              </a:rPr>
              <a:t>: These parameters allows you to insert text at the beginning or at the end of the completion, respectively.</a:t>
            </a:r>
          </a:p>
        </p:txBody>
      </p:sp>
      <p:sp>
        <p:nvSpPr>
          <p:cNvPr id="26" name="Rectangle: Rounded Corners 25">
            <a:extLst>
              <a:ext uri="{FF2B5EF4-FFF2-40B4-BE49-F238E27FC236}">
                <a16:creationId xmlns:a16="http://schemas.microsoft.com/office/drawing/2014/main" id="{3B69A2AF-DE0D-4975-BD2D-768A86135BCB}"/>
              </a:ext>
            </a:extLst>
          </p:cNvPr>
          <p:cNvSpPr/>
          <p:nvPr/>
        </p:nvSpPr>
        <p:spPr>
          <a:xfrm>
            <a:off x="419629" y="5228610"/>
            <a:ext cx="7413757" cy="763984"/>
          </a:xfrm>
          <a:prstGeom prst="roundRect">
            <a:avLst/>
          </a:prstGeom>
          <a:solidFill>
            <a:srgbClr val="203864"/>
          </a:solidFill>
          <a:ln>
            <a:solidFill>
              <a:srgbClr val="20386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a:solidFill>
                  <a:schemeClr val="bg2">
                    <a:lumMod val="75000"/>
                  </a:schemeClr>
                </a:solidFill>
                <a:latin typeface="Arial" panose="020B0604020202020204" pitchFamily="34" charset="0"/>
                <a:cs typeface="Arial" panose="020B0604020202020204" pitchFamily="34" charset="0"/>
              </a:rPr>
              <a:t>Show Probabilities</a:t>
            </a:r>
            <a:r>
              <a:rPr lang="en-US" sz="1600" dirty="0">
                <a:solidFill>
                  <a:schemeClr val="bg1"/>
                </a:solidFill>
                <a:latin typeface="Arial" panose="020B0604020202020204" pitchFamily="34" charset="0"/>
                <a:cs typeface="Arial" panose="020B0604020202020204" pitchFamily="34" charset="0"/>
              </a:rPr>
              <a:t>: Allows you to debug the text prompt by showing the probability of tokens that the model can generate for a given input.</a:t>
            </a:r>
          </a:p>
        </p:txBody>
      </p:sp>
      <p:pic>
        <p:nvPicPr>
          <p:cNvPr id="4" name="Picture 3">
            <a:extLst>
              <a:ext uri="{FF2B5EF4-FFF2-40B4-BE49-F238E27FC236}">
                <a16:creationId xmlns:a16="http://schemas.microsoft.com/office/drawing/2014/main" id="{6431C453-2399-4381-BA97-794714BAA02F}"/>
              </a:ext>
            </a:extLst>
          </p:cNvPr>
          <p:cNvPicPr>
            <a:picLocks noChangeAspect="1"/>
          </p:cNvPicPr>
          <p:nvPr/>
        </p:nvPicPr>
        <p:blipFill>
          <a:blip r:embed="rId3"/>
          <a:stretch>
            <a:fillRect/>
          </a:stretch>
        </p:blipFill>
        <p:spPr>
          <a:xfrm>
            <a:off x="393738" y="1119397"/>
            <a:ext cx="7531062" cy="664522"/>
          </a:xfrm>
          <a:prstGeom prst="rect">
            <a:avLst/>
          </a:prstGeom>
        </p:spPr>
      </p:pic>
    </p:spTree>
    <p:extLst>
      <p:ext uri="{BB962C8B-B14F-4D97-AF65-F5344CB8AC3E}">
        <p14:creationId xmlns:p14="http://schemas.microsoft.com/office/powerpoint/2010/main" val="3320708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62C95572-DB38-424C-A100-E2A34FE5EA4B}"/>
              </a:ext>
            </a:extLst>
          </p:cNvPr>
          <p:cNvSpPr txBox="1">
            <a:spLocks noChangeArrowheads="1"/>
          </p:cNvSpPr>
          <p:nvPr/>
        </p:nvSpPr>
        <p:spPr bwMode="auto">
          <a:xfrm>
            <a:off x="357051" y="364475"/>
            <a:ext cx="8558349" cy="461665"/>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b="1" dirty="0">
                <a:solidFill>
                  <a:srgbClr val="4472C4">
                    <a:lumMod val="50000"/>
                  </a:srgbClr>
                </a:solidFill>
                <a:ea typeface="MS PGothic"/>
                <a:cs typeface="Arial" panose="020B0604020202020204" pitchFamily="34" charset="0"/>
              </a:rPr>
              <a:t>GPT-3 Model (</a:t>
            </a:r>
            <a:r>
              <a:rPr lang="en-US" sz="2000" b="1" dirty="0">
                <a:solidFill>
                  <a:srgbClr val="4472C4">
                    <a:lumMod val="50000"/>
                  </a:srgbClr>
                </a:solidFill>
                <a:ea typeface="MS PGothic"/>
                <a:cs typeface="Arial" panose="020B0604020202020204" pitchFamily="34" charset="0"/>
              </a:rPr>
              <a:t>Execution Engine Options</a:t>
            </a:r>
            <a:r>
              <a:rPr lang="en-US" b="1" dirty="0">
                <a:solidFill>
                  <a:srgbClr val="4472C4">
                    <a:lumMod val="50000"/>
                  </a:srgbClr>
                </a:solidFill>
                <a:ea typeface="MS PGothic"/>
                <a:cs typeface="Arial" panose="020B0604020202020204" pitchFamily="34" charset="0"/>
              </a:rPr>
              <a:t>)</a:t>
            </a:r>
          </a:p>
        </p:txBody>
      </p:sp>
      <p:sp>
        <p:nvSpPr>
          <p:cNvPr id="6" name="Text Box 5">
            <a:extLst>
              <a:ext uri="{FF2B5EF4-FFF2-40B4-BE49-F238E27FC236}">
                <a16:creationId xmlns:a16="http://schemas.microsoft.com/office/drawing/2014/main" id="{7A43978B-E319-4305-AA76-902AEBAF8BC6}"/>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15</a:t>
            </a:fld>
            <a:endParaRPr lang="en-US" sz="1200" dirty="0">
              <a:cs typeface="Arial" panose="020B0604020202020204" pitchFamily="34" charset="0"/>
            </a:endParaRPr>
          </a:p>
        </p:txBody>
      </p:sp>
      <p:cxnSp>
        <p:nvCxnSpPr>
          <p:cNvPr id="11" name="Straight Connector 10">
            <a:extLst>
              <a:ext uri="{FF2B5EF4-FFF2-40B4-BE49-F238E27FC236}">
                <a16:creationId xmlns:a16="http://schemas.microsoft.com/office/drawing/2014/main" id="{BA1C2C88-43F4-4BA8-8D4B-6FBE97AC97DE}"/>
              </a:ext>
            </a:extLst>
          </p:cNvPr>
          <p:cNvCxnSpPr>
            <a:cxnSpLocks/>
          </p:cNvCxnSpPr>
          <p:nvPr/>
        </p:nvCxnSpPr>
        <p:spPr>
          <a:xfrm flipH="1">
            <a:off x="4571999" y="990600"/>
            <a:ext cx="1" cy="541020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D67021-1EF2-4505-A218-430DEB2A6984}"/>
              </a:ext>
            </a:extLst>
          </p:cNvPr>
          <p:cNvCxnSpPr>
            <a:cxnSpLocks/>
          </p:cNvCxnSpPr>
          <p:nvPr/>
        </p:nvCxnSpPr>
        <p:spPr>
          <a:xfrm>
            <a:off x="369024" y="3581400"/>
            <a:ext cx="840595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03ECDBE1-5B63-426C-A41F-4032E1BEEB1D}"/>
              </a:ext>
            </a:extLst>
          </p:cNvPr>
          <p:cNvSpPr/>
          <p:nvPr/>
        </p:nvSpPr>
        <p:spPr>
          <a:xfrm>
            <a:off x="4191001" y="3200401"/>
            <a:ext cx="761998" cy="761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852C22A9-B0C6-4E30-9BFA-33B95F0C72B7}"/>
              </a:ext>
            </a:extLst>
          </p:cNvPr>
          <p:cNvSpPr/>
          <p:nvPr/>
        </p:nvSpPr>
        <p:spPr>
          <a:xfrm>
            <a:off x="357049" y="934920"/>
            <a:ext cx="1688373" cy="380992"/>
          </a:xfrm>
          <a:prstGeom prst="roundRect">
            <a:avLst/>
          </a:prstGeom>
          <a:solidFill>
            <a:srgbClr val="203864"/>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a:t>
            </a:r>
          </a:p>
        </p:txBody>
      </p:sp>
      <p:sp>
        <p:nvSpPr>
          <p:cNvPr id="38" name="Rectangle: Rounded Corners 37">
            <a:extLst>
              <a:ext uri="{FF2B5EF4-FFF2-40B4-BE49-F238E27FC236}">
                <a16:creationId xmlns:a16="http://schemas.microsoft.com/office/drawing/2014/main" id="{071173D4-1585-4A0E-91A5-40E4858A6EDC}"/>
              </a:ext>
            </a:extLst>
          </p:cNvPr>
          <p:cNvSpPr/>
          <p:nvPr/>
        </p:nvSpPr>
        <p:spPr>
          <a:xfrm>
            <a:off x="4952998" y="946859"/>
            <a:ext cx="1688373" cy="380992"/>
          </a:xfrm>
          <a:prstGeom prst="roundRect">
            <a:avLst/>
          </a:prstGeom>
          <a:solidFill>
            <a:srgbClr val="203864"/>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Babbage</a:t>
            </a:r>
          </a:p>
        </p:txBody>
      </p:sp>
      <p:sp>
        <p:nvSpPr>
          <p:cNvPr id="39" name="Rectangle: Rounded Corners 38">
            <a:extLst>
              <a:ext uri="{FF2B5EF4-FFF2-40B4-BE49-F238E27FC236}">
                <a16:creationId xmlns:a16="http://schemas.microsoft.com/office/drawing/2014/main" id="{C57F603A-FB84-4399-B388-57036B53639C}"/>
              </a:ext>
            </a:extLst>
          </p:cNvPr>
          <p:cNvSpPr/>
          <p:nvPr/>
        </p:nvSpPr>
        <p:spPr>
          <a:xfrm>
            <a:off x="4952998" y="3819592"/>
            <a:ext cx="1688373" cy="380992"/>
          </a:xfrm>
          <a:prstGeom prst="roundRect">
            <a:avLst/>
          </a:prstGeom>
          <a:solidFill>
            <a:srgbClr val="203864"/>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Davinci</a:t>
            </a:r>
          </a:p>
        </p:txBody>
      </p:sp>
      <p:sp>
        <p:nvSpPr>
          <p:cNvPr id="40" name="Rectangle: Rounded Corners 39">
            <a:extLst>
              <a:ext uri="{FF2B5EF4-FFF2-40B4-BE49-F238E27FC236}">
                <a16:creationId xmlns:a16="http://schemas.microsoft.com/office/drawing/2014/main" id="{C75BB47A-5853-470C-BC74-AFFE2E584D50}"/>
              </a:ext>
            </a:extLst>
          </p:cNvPr>
          <p:cNvSpPr/>
          <p:nvPr/>
        </p:nvSpPr>
        <p:spPr>
          <a:xfrm>
            <a:off x="357050" y="3824282"/>
            <a:ext cx="1688373" cy="380992"/>
          </a:xfrm>
          <a:prstGeom prst="roundRect">
            <a:avLst/>
          </a:prstGeom>
          <a:solidFill>
            <a:srgbClr val="203864"/>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Curie</a:t>
            </a:r>
          </a:p>
        </p:txBody>
      </p:sp>
      <p:pic>
        <p:nvPicPr>
          <p:cNvPr id="1028" name="Picture 4" descr="Charles Babbage, c. 1860">
            <a:extLst>
              <a:ext uri="{FF2B5EF4-FFF2-40B4-BE49-F238E27FC236}">
                <a16:creationId xmlns:a16="http://schemas.microsoft.com/office/drawing/2014/main" id="{118CF668-0A92-4760-8821-516C024BEE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603" t="27309" r="37778" b="49358"/>
          <a:stretch/>
        </p:blipFill>
        <p:spPr bwMode="auto">
          <a:xfrm>
            <a:off x="7030453" y="1143937"/>
            <a:ext cx="1988823" cy="188496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0" name="Picture 6" descr="Ada Lovelace's Mathematical Papers | Clay Mathematics Institute">
            <a:extLst>
              <a:ext uri="{FF2B5EF4-FFF2-40B4-BE49-F238E27FC236}">
                <a16:creationId xmlns:a16="http://schemas.microsoft.com/office/drawing/2014/main" id="{04F179C5-0D7C-4F89-8F07-851EBBE0DD42}"/>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691" r="8744" b="13504"/>
          <a:stretch/>
        </p:blipFill>
        <p:spPr bwMode="auto">
          <a:xfrm>
            <a:off x="2564097" y="1170124"/>
            <a:ext cx="1677284" cy="188497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2" name="Picture 8" descr="Featured History: Marie Skłodowska Curie - UW Radiology">
            <a:extLst>
              <a:ext uri="{FF2B5EF4-FFF2-40B4-BE49-F238E27FC236}">
                <a16:creationId xmlns:a16="http://schemas.microsoft.com/office/drawing/2014/main" id="{C7AEF013-5392-487E-94F2-FB4A23D9431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1667"/>
          <a:stretch/>
        </p:blipFill>
        <p:spPr bwMode="auto">
          <a:xfrm>
            <a:off x="2560083" y="4152902"/>
            <a:ext cx="1800220" cy="205739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4" name="Picture 10" descr="Explore Leonardo da Vinci's Notebooks Online for Free">
            <a:extLst>
              <a:ext uri="{FF2B5EF4-FFF2-40B4-BE49-F238E27FC236}">
                <a16:creationId xmlns:a16="http://schemas.microsoft.com/office/drawing/2014/main" id="{ED2D9BEE-44F6-44EA-B680-19E955BE935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4766" y="4087507"/>
            <a:ext cx="1600195" cy="208469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4" name="Picture 43">
            <a:extLst>
              <a:ext uri="{FF2B5EF4-FFF2-40B4-BE49-F238E27FC236}">
                <a16:creationId xmlns:a16="http://schemas.microsoft.com/office/drawing/2014/main" id="{BF9276B5-6A07-402C-87BA-678D7F302354}"/>
              </a:ext>
            </a:extLst>
          </p:cNvPr>
          <p:cNvPicPr>
            <a:picLocks noChangeAspect="1"/>
          </p:cNvPicPr>
          <p:nvPr/>
        </p:nvPicPr>
        <p:blipFill>
          <a:blip r:embed="rId7"/>
          <a:stretch>
            <a:fillRect/>
          </a:stretch>
        </p:blipFill>
        <p:spPr>
          <a:xfrm>
            <a:off x="432680" y="1506421"/>
            <a:ext cx="2096066" cy="1982054"/>
          </a:xfrm>
          <a:prstGeom prst="rect">
            <a:avLst/>
          </a:prstGeom>
          <a:ln>
            <a:solidFill>
              <a:schemeClr val="bg2">
                <a:lumMod val="50000"/>
              </a:schemeClr>
            </a:solidFill>
          </a:ln>
        </p:spPr>
      </p:pic>
      <p:pic>
        <p:nvPicPr>
          <p:cNvPr id="46" name="Picture 45">
            <a:extLst>
              <a:ext uri="{FF2B5EF4-FFF2-40B4-BE49-F238E27FC236}">
                <a16:creationId xmlns:a16="http://schemas.microsoft.com/office/drawing/2014/main" id="{E6065CB1-A376-4473-8519-60C2F68B1C0A}"/>
              </a:ext>
            </a:extLst>
          </p:cNvPr>
          <p:cNvPicPr>
            <a:picLocks noChangeAspect="1"/>
          </p:cNvPicPr>
          <p:nvPr/>
        </p:nvPicPr>
        <p:blipFill>
          <a:blip r:embed="rId8"/>
          <a:stretch>
            <a:fillRect/>
          </a:stretch>
        </p:blipFill>
        <p:spPr>
          <a:xfrm>
            <a:off x="4920318" y="1446946"/>
            <a:ext cx="2096067" cy="1982054"/>
          </a:xfrm>
          <a:prstGeom prst="rect">
            <a:avLst/>
          </a:prstGeom>
          <a:ln>
            <a:solidFill>
              <a:schemeClr val="bg2">
                <a:lumMod val="50000"/>
              </a:schemeClr>
            </a:solidFill>
          </a:ln>
        </p:spPr>
      </p:pic>
      <p:pic>
        <p:nvPicPr>
          <p:cNvPr id="48" name="Picture 47">
            <a:extLst>
              <a:ext uri="{FF2B5EF4-FFF2-40B4-BE49-F238E27FC236}">
                <a16:creationId xmlns:a16="http://schemas.microsoft.com/office/drawing/2014/main" id="{A1E37455-16D4-4D19-9259-20A64556A373}"/>
              </a:ext>
            </a:extLst>
          </p:cNvPr>
          <p:cNvPicPr>
            <a:picLocks noChangeAspect="1"/>
          </p:cNvPicPr>
          <p:nvPr/>
        </p:nvPicPr>
        <p:blipFill>
          <a:blip r:embed="rId9"/>
          <a:stretch>
            <a:fillRect/>
          </a:stretch>
        </p:blipFill>
        <p:spPr>
          <a:xfrm>
            <a:off x="401615" y="4413766"/>
            <a:ext cx="2165668" cy="2210975"/>
          </a:xfrm>
          <a:prstGeom prst="rect">
            <a:avLst/>
          </a:prstGeom>
          <a:ln>
            <a:solidFill>
              <a:schemeClr val="bg2">
                <a:lumMod val="50000"/>
              </a:schemeClr>
            </a:solidFill>
          </a:ln>
        </p:spPr>
      </p:pic>
      <p:pic>
        <p:nvPicPr>
          <p:cNvPr id="50" name="Picture 49">
            <a:extLst>
              <a:ext uri="{FF2B5EF4-FFF2-40B4-BE49-F238E27FC236}">
                <a16:creationId xmlns:a16="http://schemas.microsoft.com/office/drawing/2014/main" id="{6C0A5A84-AE5C-43E3-9371-8E91194B86FD}"/>
              </a:ext>
            </a:extLst>
          </p:cNvPr>
          <p:cNvPicPr>
            <a:picLocks noChangeAspect="1"/>
          </p:cNvPicPr>
          <p:nvPr/>
        </p:nvPicPr>
        <p:blipFill>
          <a:blip r:embed="rId10"/>
          <a:stretch>
            <a:fillRect/>
          </a:stretch>
        </p:blipFill>
        <p:spPr>
          <a:xfrm>
            <a:off x="4864786" y="4413766"/>
            <a:ext cx="2165667" cy="2216929"/>
          </a:xfrm>
          <a:prstGeom prst="rect">
            <a:avLst/>
          </a:prstGeom>
          <a:ln>
            <a:solidFill>
              <a:schemeClr val="bg2">
                <a:lumMod val="50000"/>
              </a:schemeClr>
            </a:solidFill>
          </a:ln>
        </p:spPr>
      </p:pic>
    </p:spTree>
    <p:extLst>
      <p:ext uri="{BB962C8B-B14F-4D97-AF65-F5344CB8AC3E}">
        <p14:creationId xmlns:p14="http://schemas.microsoft.com/office/powerpoint/2010/main" val="3651649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211933-E593-49A7-9C5D-727A657DABE4}"/>
              </a:ext>
            </a:extLst>
          </p:cNvPr>
          <p:cNvSpPr/>
          <p:nvPr/>
        </p:nvSpPr>
        <p:spPr>
          <a:xfrm>
            <a:off x="5127421" y="978540"/>
            <a:ext cx="3467100" cy="4736460"/>
          </a:xfrm>
          <a:prstGeom prst="rect">
            <a:avLst/>
          </a:prstGeom>
          <a:solidFill>
            <a:srgbClr val="203864"/>
          </a:solidFill>
          <a:ln>
            <a:solidFill>
              <a:srgbClr val="20386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ctr" defTabSz="914400" rtl="0" eaLnBrk="1" fontAlgn="base" latinLnBrk="0" hangingPunct="1">
              <a:lnSpc>
                <a:spcPct val="100000"/>
              </a:lnSpc>
              <a:spcBef>
                <a:spcPct val="50000"/>
              </a:spcBef>
              <a:spcAft>
                <a:spcPct val="0"/>
              </a:spcAft>
              <a:buClrTx/>
              <a:buSzTx/>
              <a:tabLst/>
              <a:defRPr/>
            </a:pPr>
            <a:r>
              <a:rPr lang="en-US" sz="2000" dirty="0">
                <a:latin typeface="Arial" panose="020B0604020202020204" pitchFamily="34" charset="0"/>
                <a:ea typeface="MS PGothic"/>
                <a:cs typeface="Arial" panose="020B0604020202020204" pitchFamily="34" charset="0"/>
              </a:rPr>
              <a:t>You can customize the GPT-3 model by training it with your own text data. You can then use the new “fine-tuned” model for more specific applications. </a:t>
            </a:r>
          </a:p>
          <a:p>
            <a:pPr marR="0" lvl="0" algn="ctr" defTabSz="914400" rtl="0" eaLnBrk="1" fontAlgn="base" latinLnBrk="0" hangingPunct="1">
              <a:lnSpc>
                <a:spcPct val="100000"/>
              </a:lnSpc>
              <a:spcBef>
                <a:spcPct val="50000"/>
              </a:spcBef>
              <a:spcAft>
                <a:spcPct val="0"/>
              </a:spcAft>
              <a:buClrTx/>
              <a:buSzTx/>
              <a:tabLst/>
              <a:defRPr/>
            </a:pPr>
            <a:endParaRPr lang="en-US" sz="2000" dirty="0">
              <a:latin typeface="Arial" panose="020B0604020202020204" pitchFamily="34" charset="0"/>
              <a:ea typeface="MS PGothic"/>
              <a:cs typeface="Arial" panose="020B0604020202020204" pitchFamily="34" charset="0"/>
            </a:endParaRPr>
          </a:p>
          <a:p>
            <a:pPr marR="0" lvl="0" algn="ctr" defTabSz="914400" rtl="0" eaLnBrk="1" fontAlgn="base" latinLnBrk="0" hangingPunct="1">
              <a:lnSpc>
                <a:spcPct val="100000"/>
              </a:lnSpc>
              <a:spcBef>
                <a:spcPct val="50000"/>
              </a:spcBef>
              <a:spcAft>
                <a:spcPct val="0"/>
              </a:spcAft>
              <a:buClrTx/>
              <a:buSzTx/>
              <a:tabLst/>
              <a:defRPr/>
            </a:pPr>
            <a:r>
              <a:rPr lang="en-US" sz="2000" dirty="0">
                <a:latin typeface="Arial" panose="020B0604020202020204" pitchFamily="34" charset="0"/>
                <a:ea typeface="MS PGothic"/>
                <a:cs typeface="Arial" panose="020B0604020202020204" pitchFamily="34" charset="0"/>
              </a:rPr>
              <a:t>For example, you can train the model using your own model validation reports to enable the model to generate more specific, higher quality output.</a:t>
            </a:r>
          </a:p>
        </p:txBody>
      </p:sp>
      <p:sp>
        <p:nvSpPr>
          <p:cNvPr id="11" name="Rectangle 10">
            <a:extLst>
              <a:ext uri="{FF2B5EF4-FFF2-40B4-BE49-F238E27FC236}">
                <a16:creationId xmlns:a16="http://schemas.microsoft.com/office/drawing/2014/main" id="{45D0E4F7-0ADA-4471-AA71-3140CF293C44}"/>
              </a:ext>
            </a:extLst>
          </p:cNvPr>
          <p:cNvSpPr/>
          <p:nvPr/>
        </p:nvSpPr>
        <p:spPr>
          <a:xfrm>
            <a:off x="549479" y="978540"/>
            <a:ext cx="3467100" cy="4736460"/>
          </a:xfrm>
          <a:prstGeom prst="rect">
            <a:avLst/>
          </a:prstGeom>
          <a:solidFill>
            <a:srgbClr val="203864"/>
          </a:solidFill>
          <a:ln>
            <a:solidFill>
              <a:srgbClr val="20386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ctr" defTabSz="914400" rtl="0" eaLnBrk="1" fontAlgn="base" latinLnBrk="0" hangingPunct="1">
              <a:lnSpc>
                <a:spcPct val="100000"/>
              </a:lnSpc>
              <a:spcBef>
                <a:spcPct val="50000"/>
              </a:spcBef>
              <a:spcAft>
                <a:spcPct val="0"/>
              </a:spcAft>
              <a:buClrTx/>
              <a:buSzTx/>
              <a:tabLst/>
              <a:defRPr/>
            </a:pPr>
            <a:r>
              <a:rPr lang="en-US" sz="2000" dirty="0">
                <a:latin typeface="Arial" panose="020B0604020202020204" pitchFamily="34" charset="0"/>
                <a:ea typeface="MS PGothic"/>
                <a:cs typeface="Arial" panose="020B0604020202020204" pitchFamily="34" charset="0"/>
              </a:rPr>
              <a:t>Use the pre-trained GPT-3 Model “as-is.” This is appropriate for general text generation tasks.</a:t>
            </a:r>
          </a:p>
        </p:txBody>
      </p:sp>
      <p:sp>
        <p:nvSpPr>
          <p:cNvPr id="2" name="Text Box 10">
            <a:extLst>
              <a:ext uri="{FF2B5EF4-FFF2-40B4-BE49-F238E27FC236}">
                <a16:creationId xmlns:a16="http://schemas.microsoft.com/office/drawing/2014/main" id="{62C95572-DB38-424C-A100-E2A34FE5EA4B}"/>
              </a:ext>
            </a:extLst>
          </p:cNvPr>
          <p:cNvSpPr txBox="1">
            <a:spLocks noChangeArrowheads="1"/>
          </p:cNvSpPr>
          <p:nvPr/>
        </p:nvSpPr>
        <p:spPr bwMode="auto">
          <a:xfrm>
            <a:off x="549480" y="364475"/>
            <a:ext cx="8045042" cy="461665"/>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b="1" dirty="0">
                <a:solidFill>
                  <a:srgbClr val="4472C4">
                    <a:lumMod val="50000"/>
                  </a:srgbClr>
                </a:solidFill>
                <a:ea typeface="MS PGothic"/>
                <a:cs typeface="Arial" panose="020B0604020202020204" pitchFamily="34" charset="0"/>
              </a:rPr>
              <a:t>  Out-of-the Box Model  	             Customized Model</a:t>
            </a:r>
          </a:p>
        </p:txBody>
      </p:sp>
      <p:sp>
        <p:nvSpPr>
          <p:cNvPr id="3" name="TextBox 2">
            <a:extLst>
              <a:ext uri="{FF2B5EF4-FFF2-40B4-BE49-F238E27FC236}">
                <a16:creationId xmlns:a16="http://schemas.microsoft.com/office/drawing/2014/main" id="{5082628E-913F-457B-9C4C-9619E61C4CB2}"/>
              </a:ext>
            </a:extLst>
          </p:cNvPr>
          <p:cNvSpPr txBox="1"/>
          <p:nvPr/>
        </p:nvSpPr>
        <p:spPr>
          <a:xfrm>
            <a:off x="188572" y="722306"/>
            <a:ext cx="8405949" cy="351378"/>
          </a:xfrm>
          <a:prstGeom prst="rect">
            <a:avLst/>
          </a:prstGeom>
          <a:noFill/>
        </p:spPr>
        <p:txBody>
          <a:bodyPr wrap="square" rtlCol="0">
            <a:spAutoFit/>
          </a:bodyPr>
          <a:lstStyle/>
          <a:p>
            <a:pPr>
              <a:lnSpc>
                <a:spcPct val="115000"/>
              </a:lnSpc>
              <a:spcBef>
                <a:spcPts val="600"/>
              </a:spcBef>
              <a:spcAft>
                <a:spcPts val="600"/>
              </a:spcAft>
            </a:pPr>
            <a:r>
              <a:rPr lang="en-US" sz="1600" b="1" dirty="0">
                <a:solidFill>
                  <a:srgbClr val="000000"/>
                </a:solidFill>
                <a:highlight>
                  <a:srgbClr val="FFFFFF"/>
                </a:highlight>
                <a:ea typeface="Calibri" panose="020F0502020204030204" pitchFamily="34" charset="0"/>
                <a:cs typeface="Arial" panose="020B0604020202020204" pitchFamily="34" charset="0"/>
              </a:rPr>
              <a:t> </a:t>
            </a:r>
            <a:endParaRPr lang="en-US" sz="1600" dirty="0">
              <a:solidFill>
                <a:srgbClr val="000000"/>
              </a:solidFill>
              <a:cs typeface="Arial" panose="020B0604020202020204" pitchFamily="34" charset="0"/>
            </a:endParaRPr>
          </a:p>
        </p:txBody>
      </p:sp>
      <p:sp>
        <p:nvSpPr>
          <p:cNvPr id="6" name="Text Box 5">
            <a:extLst>
              <a:ext uri="{FF2B5EF4-FFF2-40B4-BE49-F238E27FC236}">
                <a16:creationId xmlns:a16="http://schemas.microsoft.com/office/drawing/2014/main" id="{7A43978B-E319-4305-AA76-902AEBAF8BC6}"/>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16</a:t>
            </a:fld>
            <a:endParaRPr lang="en-US" sz="1200" dirty="0">
              <a:cs typeface="Arial" panose="020B0604020202020204" pitchFamily="34" charset="0"/>
            </a:endParaRPr>
          </a:p>
        </p:txBody>
      </p:sp>
      <p:pic>
        <p:nvPicPr>
          <p:cNvPr id="5" name="Graphic 4" descr="Packing Box Open outline">
            <a:extLst>
              <a:ext uri="{FF2B5EF4-FFF2-40B4-BE49-F238E27FC236}">
                <a16:creationId xmlns:a16="http://schemas.microsoft.com/office/drawing/2014/main" id="{9F767D7A-36B1-4E4E-97D6-B435888EF5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14800" y="1931524"/>
            <a:ext cx="914400" cy="914400"/>
          </a:xfrm>
          <a:prstGeom prst="rect">
            <a:avLst/>
          </a:prstGeom>
        </p:spPr>
      </p:pic>
      <p:grpSp>
        <p:nvGrpSpPr>
          <p:cNvPr id="14" name="Group 13">
            <a:extLst>
              <a:ext uri="{FF2B5EF4-FFF2-40B4-BE49-F238E27FC236}">
                <a16:creationId xmlns:a16="http://schemas.microsoft.com/office/drawing/2014/main" id="{4F4A87C1-7B9A-4113-B4D9-F479C22AB335}"/>
              </a:ext>
            </a:extLst>
          </p:cNvPr>
          <p:cNvGrpSpPr/>
          <p:nvPr/>
        </p:nvGrpSpPr>
        <p:grpSpPr>
          <a:xfrm>
            <a:off x="4114800" y="3703764"/>
            <a:ext cx="914400" cy="1353671"/>
            <a:chOff x="4114800" y="3803091"/>
            <a:chExt cx="914400" cy="1353671"/>
          </a:xfrm>
        </p:grpSpPr>
        <p:pic>
          <p:nvPicPr>
            <p:cNvPr id="10" name="Graphic 9" descr="Layers Design outline">
              <a:extLst>
                <a:ext uri="{FF2B5EF4-FFF2-40B4-BE49-F238E27FC236}">
                  <a16:creationId xmlns:a16="http://schemas.microsoft.com/office/drawing/2014/main" id="{DF5D0BF5-5AF2-4588-95E6-8388684819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14800" y="3803091"/>
              <a:ext cx="914400" cy="914400"/>
            </a:xfrm>
            <a:prstGeom prst="rect">
              <a:avLst/>
            </a:prstGeom>
          </p:spPr>
        </p:pic>
        <p:pic>
          <p:nvPicPr>
            <p:cNvPr id="13" name="Graphic 12" descr="Layers Design outline">
              <a:extLst>
                <a:ext uri="{FF2B5EF4-FFF2-40B4-BE49-F238E27FC236}">
                  <a16:creationId xmlns:a16="http://schemas.microsoft.com/office/drawing/2014/main" id="{6221B984-13B9-4160-9A92-F0945780F64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14800" y="4242362"/>
              <a:ext cx="914400" cy="914400"/>
            </a:xfrm>
            <a:prstGeom prst="rect">
              <a:avLst/>
            </a:prstGeom>
          </p:spPr>
        </p:pic>
      </p:grpSp>
      <p:pic>
        <p:nvPicPr>
          <p:cNvPr id="21" name="Graphic 20" descr="Back with solid fill">
            <a:extLst>
              <a:ext uri="{FF2B5EF4-FFF2-40B4-BE49-F238E27FC236}">
                <a16:creationId xmlns:a16="http://schemas.microsoft.com/office/drawing/2014/main" id="{54E7BD5A-41BC-4D02-B33B-7AE702822D4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19600" y="3346770"/>
            <a:ext cx="609600" cy="609600"/>
          </a:xfrm>
          <a:prstGeom prst="rect">
            <a:avLst/>
          </a:prstGeom>
        </p:spPr>
      </p:pic>
      <p:pic>
        <p:nvPicPr>
          <p:cNvPr id="22" name="Graphic 21" descr="Back with solid fill">
            <a:extLst>
              <a:ext uri="{FF2B5EF4-FFF2-40B4-BE49-F238E27FC236}">
                <a16:creationId xmlns:a16="http://schemas.microsoft.com/office/drawing/2014/main" id="{41E3F8CF-B1F1-4A73-BECA-61DC4364495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flipV="1">
            <a:off x="4114800" y="2675595"/>
            <a:ext cx="609600" cy="609600"/>
          </a:xfrm>
          <a:prstGeom prst="rect">
            <a:avLst/>
          </a:prstGeom>
        </p:spPr>
      </p:pic>
    </p:spTree>
    <p:extLst>
      <p:ext uri="{BB962C8B-B14F-4D97-AF65-F5344CB8AC3E}">
        <p14:creationId xmlns:p14="http://schemas.microsoft.com/office/powerpoint/2010/main" val="3192121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B6108712-CE9F-48CB-BA30-62B7C9B59341}"/>
              </a:ext>
            </a:extLst>
          </p:cNvPr>
          <p:cNvSpPr/>
          <p:nvPr/>
        </p:nvSpPr>
        <p:spPr>
          <a:xfrm>
            <a:off x="876300" y="1739834"/>
            <a:ext cx="7696200" cy="4228182"/>
          </a:xfrm>
          <a:prstGeom prst="rect">
            <a:avLst/>
          </a:prstGeom>
          <a:solidFill>
            <a:schemeClr val="accent1">
              <a:lumMod val="20000"/>
              <a:lumOff val="80000"/>
            </a:schemeClr>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CE008F5-156B-42A3-830B-81746E78F1CC}"/>
              </a:ext>
            </a:extLst>
          </p:cNvPr>
          <p:cNvSpPr/>
          <p:nvPr/>
        </p:nvSpPr>
        <p:spPr>
          <a:xfrm>
            <a:off x="723900" y="1558808"/>
            <a:ext cx="7696200" cy="4228182"/>
          </a:xfrm>
          <a:prstGeom prst="rect">
            <a:avLst/>
          </a:prstGeom>
          <a:solidFill>
            <a:schemeClr val="accent1">
              <a:lumMod val="60000"/>
              <a:lumOff val="40000"/>
            </a:schemeClr>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Box 5">
            <a:extLst>
              <a:ext uri="{FF2B5EF4-FFF2-40B4-BE49-F238E27FC236}">
                <a16:creationId xmlns:a16="http://schemas.microsoft.com/office/drawing/2014/main" id="{F9A6FC23-E068-4CEF-99A7-CB10B3BCB96D}"/>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17</a:t>
            </a:fld>
            <a:endParaRPr lang="en-US" sz="1200" dirty="0">
              <a:cs typeface="Arial" panose="020B0604020202020204" pitchFamily="34" charset="0"/>
            </a:endParaRPr>
          </a:p>
        </p:txBody>
      </p:sp>
      <p:sp>
        <p:nvSpPr>
          <p:cNvPr id="4" name="Text Box 10">
            <a:extLst>
              <a:ext uri="{FF2B5EF4-FFF2-40B4-BE49-F238E27FC236}">
                <a16:creationId xmlns:a16="http://schemas.microsoft.com/office/drawing/2014/main" id="{56BB5E53-D1FB-4F2E-AA4C-BF7F33D42DCA}"/>
              </a:ext>
            </a:extLst>
          </p:cNvPr>
          <p:cNvSpPr txBox="1">
            <a:spLocks noChangeArrowheads="1"/>
          </p:cNvSpPr>
          <p:nvPr/>
        </p:nvSpPr>
        <p:spPr bwMode="auto">
          <a:xfrm>
            <a:off x="357051" y="364475"/>
            <a:ext cx="8558349" cy="461665"/>
          </a:xfrm>
          <a:prstGeom prst="rect">
            <a:avLst/>
          </a:prstGeom>
          <a:noFill/>
          <a:ln w="9525">
            <a:noFill/>
            <a:miter lim="800000"/>
            <a:headEnd/>
            <a:tailEnd/>
          </a:ln>
          <a:effectLst/>
        </p:spPr>
        <p:txBody>
          <a:bodyPr wrap="square">
            <a:spAutoFit/>
          </a:bodyPr>
          <a:lstStyle/>
          <a:p>
            <a:pPr>
              <a:spcBef>
                <a:spcPct val="50000"/>
              </a:spcBef>
              <a:defRPr/>
            </a:pPr>
            <a:r>
              <a:rPr lang="en-US" b="1" dirty="0">
                <a:solidFill>
                  <a:srgbClr val="4472C4">
                    <a:lumMod val="50000"/>
                  </a:srgbClr>
                </a:solidFill>
                <a:ea typeface="MS PGothic"/>
                <a:cs typeface="Arial" panose="020B0604020202020204" pitchFamily="34" charset="0"/>
              </a:rPr>
              <a:t>Automation Tool Configuration: </a:t>
            </a:r>
            <a:r>
              <a:rPr lang="en-US" sz="2400" b="1" dirty="0">
                <a:solidFill>
                  <a:srgbClr val="FF0000"/>
                </a:solidFill>
                <a:cs typeface="Arial" panose="020B0604020202020204" pitchFamily="34" charset="0"/>
              </a:rPr>
              <a:t>Anvil + Python + GPT-3</a:t>
            </a:r>
          </a:p>
        </p:txBody>
      </p:sp>
      <p:sp>
        <p:nvSpPr>
          <p:cNvPr id="2" name="Rectangle 1">
            <a:extLst>
              <a:ext uri="{FF2B5EF4-FFF2-40B4-BE49-F238E27FC236}">
                <a16:creationId xmlns:a16="http://schemas.microsoft.com/office/drawing/2014/main" id="{CEDF4E98-8AC7-49AE-9BCE-EF781FE7C9E7}"/>
              </a:ext>
            </a:extLst>
          </p:cNvPr>
          <p:cNvSpPr/>
          <p:nvPr/>
        </p:nvSpPr>
        <p:spPr>
          <a:xfrm>
            <a:off x="571500" y="1411324"/>
            <a:ext cx="7696200" cy="4191000"/>
          </a:xfrm>
          <a:prstGeom prst="rect">
            <a:avLst/>
          </a:prstGeom>
          <a:solidFill>
            <a:schemeClr val="bg1"/>
          </a:solidFill>
          <a:ln w="38100">
            <a:solidFill>
              <a:srgbClr val="20386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pic>
        <p:nvPicPr>
          <p:cNvPr id="1026" name="Picture 2" descr="Python-Only Web Development for Everyone: Anvil Open-Sources its Runtime  Server to Speed Web App Creation">
            <a:extLst>
              <a:ext uri="{FF2B5EF4-FFF2-40B4-BE49-F238E27FC236}">
                <a16:creationId xmlns:a16="http://schemas.microsoft.com/office/drawing/2014/main" id="{C2443450-8AA1-43EF-825B-982B1D05B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491096"/>
            <a:ext cx="3200400" cy="1066800"/>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2A5E4F94-9313-4251-9D45-FFC512F9960C}"/>
              </a:ext>
            </a:extLst>
          </p:cNvPr>
          <p:cNvSpPr/>
          <p:nvPr/>
        </p:nvSpPr>
        <p:spPr>
          <a:xfrm>
            <a:off x="5105402" y="2822251"/>
            <a:ext cx="2667001" cy="2667001"/>
          </a:xfrm>
          <a:prstGeom prst="ellipse">
            <a:avLst/>
          </a:prstGeom>
          <a:noFill/>
          <a:ln w="28575">
            <a:solidFill>
              <a:schemeClr val="accent4">
                <a:lumMod val="75000"/>
              </a:schemeClr>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689E06FA-2BA8-4F0B-84F3-76A33A1C2A6C}"/>
              </a:ext>
            </a:extLst>
          </p:cNvPr>
          <p:cNvSpPr/>
          <p:nvPr/>
        </p:nvSpPr>
        <p:spPr>
          <a:xfrm>
            <a:off x="1066800" y="2822251"/>
            <a:ext cx="2667000" cy="2667000"/>
          </a:xfrm>
          <a:prstGeom prst="ellipse">
            <a:avLst/>
          </a:prstGeom>
          <a:noFill/>
          <a:ln w="28575">
            <a:solidFill>
              <a:schemeClr val="accent4">
                <a:lumMod val="75000"/>
              </a:schemeClr>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descr="Combined logo">
            <a:extLst>
              <a:ext uri="{FF2B5EF4-FFF2-40B4-BE49-F238E27FC236}">
                <a16:creationId xmlns:a16="http://schemas.microsoft.com/office/drawing/2014/main" id="{CCD8B094-3EB8-41F4-8D23-24C7FD4E6D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5412" y="3817611"/>
            <a:ext cx="2009775" cy="676275"/>
          </a:xfrm>
          <a:prstGeom prst="rect">
            <a:avLst/>
          </a:prstGeom>
          <a:noFill/>
          <a:extLst>
            <a:ext uri="{909E8E84-426E-40DD-AFC4-6F175D3DCCD1}">
              <a14:hiddenFill xmlns:a14="http://schemas.microsoft.com/office/drawing/2010/main">
                <a:solidFill>
                  <a:srgbClr val="FFFFFF"/>
                </a:solidFill>
              </a14:hiddenFill>
            </a:ext>
          </a:extLst>
        </p:spPr>
      </p:pic>
      <p:pic>
        <p:nvPicPr>
          <p:cNvPr id="14" name="Graphic 13" descr="Binary with solid fill">
            <a:extLst>
              <a:ext uri="{FF2B5EF4-FFF2-40B4-BE49-F238E27FC236}">
                <a16:creationId xmlns:a16="http://schemas.microsoft.com/office/drawing/2014/main" id="{066A224A-9490-4258-BCCC-B7EB2BEF72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43099" y="4462188"/>
            <a:ext cx="914400" cy="914400"/>
          </a:xfrm>
          <a:prstGeom prst="rect">
            <a:avLst/>
          </a:prstGeom>
          <a:effectLst>
            <a:outerShdw blurRad="50800" dist="38100" dir="2700000" algn="tl" rotWithShape="0">
              <a:prstClr val="black">
                <a:alpha val="40000"/>
              </a:prstClr>
            </a:outerShdw>
          </a:effectLst>
        </p:spPr>
      </p:pic>
      <p:pic>
        <p:nvPicPr>
          <p:cNvPr id="16" name="Graphic 15" descr="Server outline">
            <a:extLst>
              <a:ext uri="{FF2B5EF4-FFF2-40B4-BE49-F238E27FC236}">
                <a16:creationId xmlns:a16="http://schemas.microsoft.com/office/drawing/2014/main" id="{E58DF669-4E91-4F77-8143-44FD87BEB9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81702" y="2822251"/>
            <a:ext cx="914400" cy="914400"/>
          </a:xfrm>
          <a:prstGeom prst="rect">
            <a:avLst/>
          </a:prstGeom>
          <a:effectLst>
            <a:outerShdw blurRad="50800" dist="38100" dir="2700000" algn="tl" rotWithShape="0">
              <a:prstClr val="black">
                <a:alpha val="40000"/>
              </a:prstClr>
            </a:outerShdw>
          </a:effectLst>
        </p:spPr>
      </p:pic>
      <p:pic>
        <p:nvPicPr>
          <p:cNvPr id="18" name="Graphic 17" descr="Gears with solid fill">
            <a:extLst>
              <a:ext uri="{FF2B5EF4-FFF2-40B4-BE49-F238E27FC236}">
                <a16:creationId xmlns:a16="http://schemas.microsoft.com/office/drawing/2014/main" id="{C1CD9292-8BE7-4E39-B465-D22F1D5F645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43099" y="2939525"/>
            <a:ext cx="914400" cy="914400"/>
          </a:xfrm>
          <a:prstGeom prst="rect">
            <a:avLst/>
          </a:prstGeom>
          <a:effectLst>
            <a:outerShdw blurRad="50800" dist="38100" dir="2700000" algn="tl" rotWithShape="0">
              <a:prstClr val="black">
                <a:alpha val="40000"/>
              </a:prstClr>
            </a:outerShdw>
          </a:effectLst>
        </p:spPr>
      </p:pic>
      <p:pic>
        <p:nvPicPr>
          <p:cNvPr id="22" name="Picture 4" descr="res.cloudinary.com/apideck/image/upload/v161973...">
            <a:extLst>
              <a:ext uri="{FF2B5EF4-FFF2-40B4-BE49-F238E27FC236}">
                <a16:creationId xmlns:a16="http://schemas.microsoft.com/office/drawing/2014/main" id="{DA1BB1D4-C076-413B-B49C-746B3B6AF7B7}"/>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6250" t="55486" r="7812" b="10936"/>
          <a:stretch/>
        </p:blipFill>
        <p:spPr bwMode="auto">
          <a:xfrm>
            <a:off x="5573577" y="3830666"/>
            <a:ext cx="1730650" cy="650164"/>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67E09CEE-45A4-41E5-91A9-A22E5BCFB495}"/>
              </a:ext>
            </a:extLst>
          </p:cNvPr>
          <p:cNvCxnSpPr>
            <a:stCxn id="10" idx="6"/>
            <a:endCxn id="6" idx="2"/>
          </p:cNvCxnSpPr>
          <p:nvPr/>
        </p:nvCxnSpPr>
        <p:spPr>
          <a:xfrm>
            <a:off x="3733800" y="4155751"/>
            <a:ext cx="1371602" cy="1"/>
          </a:xfrm>
          <a:prstGeom prst="straightConnector1">
            <a:avLst/>
          </a:prstGeom>
          <a:ln w="762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4" name="Graphic 23" descr="Syncing cloud with solid fill">
            <a:extLst>
              <a:ext uri="{FF2B5EF4-FFF2-40B4-BE49-F238E27FC236}">
                <a16:creationId xmlns:a16="http://schemas.microsoft.com/office/drawing/2014/main" id="{02F67D51-D94F-42BC-94EF-66B7187F46B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981701" y="4574845"/>
            <a:ext cx="914400" cy="914400"/>
          </a:xfrm>
          <a:prstGeom prst="rect">
            <a:avLst/>
          </a:prstGeom>
          <a:effectLst>
            <a:outerShdw blurRad="50800" dist="38100" dir="2700000" algn="tl" rotWithShape="0">
              <a:prstClr val="black">
                <a:alpha val="40000"/>
              </a:prstClr>
            </a:outerShdw>
          </a:effectLst>
        </p:spPr>
      </p:pic>
      <p:pic>
        <p:nvPicPr>
          <p:cNvPr id="26" name="Graphic 25" descr="Touchscreen with solid fill">
            <a:extLst>
              <a:ext uri="{FF2B5EF4-FFF2-40B4-BE49-F238E27FC236}">
                <a16:creationId xmlns:a16="http://schemas.microsoft.com/office/drawing/2014/main" id="{149561BD-0DC6-419F-B508-B6D9C8FEC4E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438901" y="1639922"/>
            <a:ext cx="914400" cy="914400"/>
          </a:xfrm>
          <a:prstGeom prst="rect">
            <a:avLst/>
          </a:prstGeom>
          <a:effectLst>
            <a:outerShdw blurRad="50800" dist="38100" dir="2700000" algn="tl" rotWithShape="0">
              <a:prstClr val="black">
                <a:alpha val="40000"/>
              </a:prstClr>
            </a:outerShdw>
          </a:effectLst>
        </p:spPr>
      </p:pic>
      <p:pic>
        <p:nvPicPr>
          <p:cNvPr id="28" name="Graphic 27" descr="Monitor with solid fill">
            <a:extLst>
              <a:ext uri="{FF2B5EF4-FFF2-40B4-BE49-F238E27FC236}">
                <a16:creationId xmlns:a16="http://schemas.microsoft.com/office/drawing/2014/main" id="{C885564F-3C1A-4CEF-B49F-D50089AFBC9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485899" y="1567296"/>
            <a:ext cx="914400" cy="914400"/>
          </a:xfrm>
          <a:prstGeom prst="rect">
            <a:avLst/>
          </a:prstGeom>
          <a:effectLst>
            <a:outerShdw blurRad="50800" dist="38100" dir="2700000" algn="tl" rotWithShape="0">
              <a:prstClr val="black">
                <a:alpha val="40000"/>
              </a:prstClr>
            </a:outerShdw>
          </a:effectLst>
        </p:spPr>
      </p:pic>
      <p:sp>
        <p:nvSpPr>
          <p:cNvPr id="3" name="TextBox 2">
            <a:extLst>
              <a:ext uri="{FF2B5EF4-FFF2-40B4-BE49-F238E27FC236}">
                <a16:creationId xmlns:a16="http://schemas.microsoft.com/office/drawing/2014/main" id="{867109F4-1599-49D7-A407-072A36F15BA0}"/>
              </a:ext>
            </a:extLst>
          </p:cNvPr>
          <p:cNvSpPr txBox="1"/>
          <p:nvPr/>
        </p:nvSpPr>
        <p:spPr>
          <a:xfrm>
            <a:off x="4067431" y="3570567"/>
            <a:ext cx="766557" cy="461665"/>
          </a:xfrm>
          <a:prstGeom prst="rect">
            <a:avLst/>
          </a:prstGeom>
          <a:noFill/>
        </p:spPr>
        <p:txBody>
          <a:bodyPr wrap="none" rtlCol="0">
            <a:spAutoFit/>
          </a:bodyPr>
          <a:lstStyle/>
          <a:p>
            <a:r>
              <a:rPr lang="en-US" b="1" dirty="0">
                <a:latin typeface="Arial Black" panose="020B0A04020102020204" pitchFamily="34" charset="0"/>
              </a:rPr>
              <a:t>API</a:t>
            </a:r>
          </a:p>
        </p:txBody>
      </p:sp>
    </p:spTree>
    <p:extLst>
      <p:ext uri="{BB962C8B-B14F-4D97-AF65-F5344CB8AC3E}">
        <p14:creationId xmlns:p14="http://schemas.microsoft.com/office/powerpoint/2010/main" val="1611931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0">
            <a:extLst>
              <a:ext uri="{FF2B5EF4-FFF2-40B4-BE49-F238E27FC236}">
                <a16:creationId xmlns:a16="http://schemas.microsoft.com/office/drawing/2014/main" id="{2FA919BC-CE35-4408-A77F-4E4BEDE94BFD}"/>
              </a:ext>
            </a:extLst>
          </p:cNvPr>
          <p:cNvSpPr txBox="1">
            <a:spLocks noChangeArrowheads="1"/>
          </p:cNvSpPr>
          <p:nvPr/>
        </p:nvSpPr>
        <p:spPr bwMode="auto">
          <a:xfrm>
            <a:off x="0" y="2115235"/>
            <a:ext cx="9144000" cy="1169551"/>
          </a:xfrm>
          <a:prstGeom prst="rect">
            <a:avLst/>
          </a:prstGeom>
          <a:noFill/>
          <a:ln w="9525">
            <a:noFill/>
            <a:miter lim="800000"/>
            <a:headEnd/>
            <a:tailEnd/>
          </a:ln>
          <a:effectLst/>
        </p:spPr>
        <p:txBody>
          <a:bodyPr wrap="square" anchor="ctr">
            <a:spAutoFit/>
          </a:bodyPr>
          <a:lstStyle/>
          <a:p>
            <a:pPr algn="ctr">
              <a:spcBef>
                <a:spcPct val="50000"/>
              </a:spcBef>
              <a:defRPr/>
            </a:pPr>
            <a:r>
              <a:rPr lang="en-US" sz="2800" b="1" dirty="0">
                <a:solidFill>
                  <a:schemeClr val="accent1">
                    <a:lumMod val="50000"/>
                  </a:schemeClr>
                </a:solidFill>
                <a:cs typeface="Arial" panose="020B0604020202020204" pitchFamily="34" charset="0"/>
              </a:rPr>
              <a:t>GPT-3 Use Case </a:t>
            </a:r>
          </a:p>
          <a:p>
            <a:pPr algn="ctr">
              <a:spcBef>
                <a:spcPct val="50000"/>
              </a:spcBef>
              <a:defRPr/>
            </a:pPr>
            <a:r>
              <a:rPr lang="en-US" sz="2800" b="1" dirty="0">
                <a:solidFill>
                  <a:srgbClr val="FF0000"/>
                </a:solidFill>
                <a:cs typeface="Arial" panose="020B0604020202020204" pitchFamily="34" charset="0"/>
              </a:rPr>
              <a:t>Model Validation Report Writing</a:t>
            </a:r>
          </a:p>
        </p:txBody>
      </p:sp>
      <p:sp>
        <p:nvSpPr>
          <p:cNvPr id="5" name="Text Box 5">
            <a:extLst>
              <a:ext uri="{FF2B5EF4-FFF2-40B4-BE49-F238E27FC236}">
                <a16:creationId xmlns:a16="http://schemas.microsoft.com/office/drawing/2014/main" id="{F9A6FC23-E068-4CEF-99A7-CB10B3BCB96D}"/>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18</a:t>
            </a:fld>
            <a:endParaRPr lang="en-US" sz="1200" dirty="0">
              <a:cs typeface="Arial" panose="020B0604020202020204" pitchFamily="34" charset="0"/>
            </a:endParaRPr>
          </a:p>
        </p:txBody>
      </p:sp>
    </p:spTree>
    <p:extLst>
      <p:ext uri="{BB962C8B-B14F-4D97-AF65-F5344CB8AC3E}">
        <p14:creationId xmlns:p14="http://schemas.microsoft.com/office/powerpoint/2010/main" val="3746156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62C95572-DB38-424C-A100-E2A34FE5EA4B}"/>
              </a:ext>
            </a:extLst>
          </p:cNvPr>
          <p:cNvSpPr txBox="1">
            <a:spLocks noChangeArrowheads="1"/>
          </p:cNvSpPr>
          <p:nvPr/>
        </p:nvSpPr>
        <p:spPr bwMode="auto">
          <a:xfrm>
            <a:off x="357051" y="364475"/>
            <a:ext cx="8558349" cy="461665"/>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b="1" dirty="0">
                <a:solidFill>
                  <a:srgbClr val="4472C4">
                    <a:lumMod val="50000"/>
                  </a:srgbClr>
                </a:solidFill>
                <a:ea typeface="MS PGothic"/>
                <a:cs typeface="Arial" panose="020B0604020202020204" pitchFamily="34" charset="0"/>
              </a:rPr>
              <a:t>First Step: </a:t>
            </a:r>
            <a:r>
              <a:rPr lang="en-US" b="1" dirty="0">
                <a:solidFill>
                  <a:srgbClr val="FF0000"/>
                </a:solidFill>
                <a:ea typeface="MS PGothic"/>
                <a:cs typeface="Arial" panose="020B0604020202020204" pitchFamily="34" charset="0"/>
              </a:rPr>
              <a:t>Input Prompt (three iterations)</a:t>
            </a:r>
          </a:p>
        </p:txBody>
      </p:sp>
      <p:sp>
        <p:nvSpPr>
          <p:cNvPr id="6" name="Text Box 5">
            <a:extLst>
              <a:ext uri="{FF2B5EF4-FFF2-40B4-BE49-F238E27FC236}">
                <a16:creationId xmlns:a16="http://schemas.microsoft.com/office/drawing/2014/main" id="{7A43978B-E319-4305-AA76-902AEBAF8BC6}"/>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19</a:t>
            </a:fld>
            <a:endParaRPr lang="en-US" sz="1200" dirty="0">
              <a:cs typeface="Arial" panose="020B0604020202020204" pitchFamily="34" charset="0"/>
            </a:endParaRPr>
          </a:p>
        </p:txBody>
      </p:sp>
      <p:sp>
        <p:nvSpPr>
          <p:cNvPr id="4" name="Rectangle: Rounded Corners 3">
            <a:extLst>
              <a:ext uri="{FF2B5EF4-FFF2-40B4-BE49-F238E27FC236}">
                <a16:creationId xmlns:a16="http://schemas.microsoft.com/office/drawing/2014/main" id="{80CBAFA0-EC7D-4F1E-8DA5-EC4F5C77ABD7}"/>
              </a:ext>
            </a:extLst>
          </p:cNvPr>
          <p:cNvSpPr/>
          <p:nvPr/>
        </p:nvSpPr>
        <p:spPr>
          <a:xfrm>
            <a:off x="609600" y="1316608"/>
            <a:ext cx="2667000" cy="762000"/>
          </a:xfrm>
          <a:prstGeom prst="roundRect">
            <a:avLst/>
          </a:prstGeom>
          <a:solidFill>
            <a:srgbClr val="203864"/>
          </a:solidFill>
          <a:ln>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Prompt</a:t>
            </a:r>
          </a:p>
        </p:txBody>
      </p:sp>
      <p:sp>
        <p:nvSpPr>
          <p:cNvPr id="8" name="Arrow: Bent 7">
            <a:extLst>
              <a:ext uri="{FF2B5EF4-FFF2-40B4-BE49-F238E27FC236}">
                <a16:creationId xmlns:a16="http://schemas.microsoft.com/office/drawing/2014/main" id="{D5BA1304-D167-4AE0-8242-E61FC8220CDE}"/>
              </a:ext>
            </a:extLst>
          </p:cNvPr>
          <p:cNvSpPr/>
          <p:nvPr/>
        </p:nvSpPr>
        <p:spPr>
          <a:xfrm rot="10800000" flipH="1">
            <a:off x="2286000" y="2273815"/>
            <a:ext cx="1905000" cy="1307584"/>
          </a:xfrm>
          <a:prstGeom prst="bentArrow">
            <a:avLst>
              <a:gd name="adj1" fmla="val 25000"/>
              <a:gd name="adj2" fmla="val 23502"/>
              <a:gd name="adj3" fmla="val 25000"/>
              <a:gd name="adj4" fmla="val 43750"/>
            </a:avLst>
          </a:prstGeom>
          <a:solidFill>
            <a:srgbClr val="203864"/>
          </a:solidFill>
          <a:ln>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Rounded Corners 8">
            <a:extLst>
              <a:ext uri="{FF2B5EF4-FFF2-40B4-BE49-F238E27FC236}">
                <a16:creationId xmlns:a16="http://schemas.microsoft.com/office/drawing/2014/main" id="{A18007FB-8DE5-4229-94CE-E0721D354F10}"/>
              </a:ext>
            </a:extLst>
          </p:cNvPr>
          <p:cNvSpPr/>
          <p:nvPr/>
        </p:nvSpPr>
        <p:spPr>
          <a:xfrm>
            <a:off x="4724400" y="1697608"/>
            <a:ext cx="3810000" cy="969392"/>
          </a:xfrm>
          <a:prstGeom prst="roundRect">
            <a:avLst/>
          </a:prstGeom>
          <a:solidFill>
            <a:schemeClr val="accent1">
              <a:lumMod val="60000"/>
              <a:lumOff val="4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Output #1</a:t>
            </a:r>
          </a:p>
        </p:txBody>
      </p:sp>
      <p:sp>
        <p:nvSpPr>
          <p:cNvPr id="10" name="Rectangle: Rounded Corners 9">
            <a:extLst>
              <a:ext uri="{FF2B5EF4-FFF2-40B4-BE49-F238E27FC236}">
                <a16:creationId xmlns:a16="http://schemas.microsoft.com/office/drawing/2014/main" id="{52BD7E36-6446-4550-BC42-45575C85F530}"/>
              </a:ext>
            </a:extLst>
          </p:cNvPr>
          <p:cNvSpPr/>
          <p:nvPr/>
        </p:nvSpPr>
        <p:spPr>
          <a:xfrm>
            <a:off x="4724400" y="2862209"/>
            <a:ext cx="3810000" cy="969392"/>
          </a:xfrm>
          <a:prstGeom prst="roundRect">
            <a:avLst/>
          </a:prstGeom>
          <a:solidFill>
            <a:schemeClr val="accent1">
              <a:lumMod val="60000"/>
              <a:lumOff val="4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Output #2</a:t>
            </a:r>
          </a:p>
        </p:txBody>
      </p:sp>
      <p:sp>
        <p:nvSpPr>
          <p:cNvPr id="11" name="Rectangle: Rounded Corners 10">
            <a:extLst>
              <a:ext uri="{FF2B5EF4-FFF2-40B4-BE49-F238E27FC236}">
                <a16:creationId xmlns:a16="http://schemas.microsoft.com/office/drawing/2014/main" id="{00D28818-0FA3-4288-981A-9D2BF712BAED}"/>
              </a:ext>
            </a:extLst>
          </p:cNvPr>
          <p:cNvSpPr/>
          <p:nvPr/>
        </p:nvSpPr>
        <p:spPr>
          <a:xfrm>
            <a:off x="4724400" y="4031091"/>
            <a:ext cx="3810000" cy="969392"/>
          </a:xfrm>
          <a:prstGeom prst="roundRect">
            <a:avLst/>
          </a:prstGeom>
          <a:solidFill>
            <a:schemeClr val="accent1">
              <a:lumMod val="60000"/>
              <a:lumOff val="4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Output #3</a:t>
            </a:r>
          </a:p>
        </p:txBody>
      </p:sp>
    </p:spTree>
    <p:extLst>
      <p:ext uri="{BB962C8B-B14F-4D97-AF65-F5344CB8AC3E}">
        <p14:creationId xmlns:p14="http://schemas.microsoft.com/office/powerpoint/2010/main" val="160348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7C92B951-5D77-4027-BD73-4332AFAA2972}"/>
              </a:ext>
            </a:extLst>
          </p:cNvPr>
          <p:cNvSpPr txBox="1">
            <a:spLocks noChangeArrowheads="1"/>
          </p:cNvSpPr>
          <p:nvPr/>
        </p:nvSpPr>
        <p:spPr bwMode="auto">
          <a:xfrm>
            <a:off x="357051" y="364475"/>
            <a:ext cx="8826807" cy="461665"/>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4472C4">
                    <a:lumMod val="50000"/>
                  </a:srgbClr>
                </a:solidFill>
                <a:effectLst/>
                <a:uLnTx/>
                <a:uFillTx/>
                <a:latin typeface="Arial" pitchFamily="34" charset="0"/>
                <a:ea typeface="MS PGothic"/>
                <a:cs typeface="Arial" panose="020B0604020202020204" pitchFamily="34" charset="0"/>
              </a:rPr>
              <a:t>Disclaimer</a:t>
            </a:r>
          </a:p>
        </p:txBody>
      </p:sp>
      <p:sp>
        <p:nvSpPr>
          <p:cNvPr id="3" name="TextBox 2">
            <a:extLst>
              <a:ext uri="{FF2B5EF4-FFF2-40B4-BE49-F238E27FC236}">
                <a16:creationId xmlns:a16="http://schemas.microsoft.com/office/drawing/2014/main" id="{24B13E4E-AF78-4244-B4EC-565595754B7F}"/>
              </a:ext>
            </a:extLst>
          </p:cNvPr>
          <p:cNvSpPr txBox="1"/>
          <p:nvPr/>
        </p:nvSpPr>
        <p:spPr>
          <a:xfrm>
            <a:off x="357051" y="1136064"/>
            <a:ext cx="8387281" cy="83099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pitchFamily="34" charset="0"/>
                <a:ea typeface="MS PGothic" pitchFamily="34" charset="-128"/>
                <a:cs typeface="Arial" panose="020B0604020202020204" pitchFamily="34" charset="0"/>
              </a:rPr>
              <a:t>The views presented in this presentation are strictly those of the author and do not necessarily reflect the views of Ameris Bancorp or its subsidiaries.</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000000"/>
              </a:solidFill>
              <a:effectLst/>
              <a:uLnTx/>
              <a:uFillTx/>
              <a:latin typeface="Arial" pitchFamily="34" charset="0"/>
              <a:ea typeface="MS PGothic" pitchFamily="34" charset="-128"/>
              <a:cs typeface="Arial" panose="020B0604020202020204" pitchFamily="34" charset="0"/>
            </a:endParaRPr>
          </a:p>
        </p:txBody>
      </p:sp>
      <p:sp>
        <p:nvSpPr>
          <p:cNvPr id="4" name="Text Box 5">
            <a:extLst>
              <a:ext uri="{FF2B5EF4-FFF2-40B4-BE49-F238E27FC236}">
                <a16:creationId xmlns:a16="http://schemas.microsoft.com/office/drawing/2014/main" id="{B172CCFD-C352-4121-B2E2-B7DE13E2BA91}"/>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2</a:t>
            </a:fld>
            <a:endParaRPr lang="en-US" sz="1200" dirty="0">
              <a:cs typeface="Arial" panose="020B0604020202020204" pitchFamily="34" charset="0"/>
            </a:endParaRPr>
          </a:p>
        </p:txBody>
      </p:sp>
      <p:sp>
        <p:nvSpPr>
          <p:cNvPr id="5" name="Text Box 10">
            <a:extLst>
              <a:ext uri="{FF2B5EF4-FFF2-40B4-BE49-F238E27FC236}">
                <a16:creationId xmlns:a16="http://schemas.microsoft.com/office/drawing/2014/main" id="{2DA14B62-578F-40C7-B471-5EC71445B29A}"/>
              </a:ext>
            </a:extLst>
          </p:cNvPr>
          <p:cNvSpPr txBox="1">
            <a:spLocks noChangeArrowheads="1"/>
          </p:cNvSpPr>
          <p:nvPr/>
        </p:nvSpPr>
        <p:spPr bwMode="auto">
          <a:xfrm>
            <a:off x="357050" y="2276985"/>
            <a:ext cx="8826807" cy="461665"/>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4472C4">
                    <a:lumMod val="50000"/>
                  </a:srgbClr>
                </a:solidFill>
                <a:effectLst/>
                <a:uLnTx/>
                <a:uFillTx/>
                <a:latin typeface="Arial" pitchFamily="34" charset="0"/>
                <a:ea typeface="MS PGothic"/>
                <a:cs typeface="Arial" panose="020B0604020202020204" pitchFamily="34" charset="0"/>
              </a:rPr>
              <a:t>Acknowledgements</a:t>
            </a:r>
          </a:p>
        </p:txBody>
      </p:sp>
      <p:sp>
        <p:nvSpPr>
          <p:cNvPr id="6" name="TextBox 5">
            <a:extLst>
              <a:ext uri="{FF2B5EF4-FFF2-40B4-BE49-F238E27FC236}">
                <a16:creationId xmlns:a16="http://schemas.microsoft.com/office/drawing/2014/main" id="{C4569374-B524-49DE-A695-F0B95B00AEBF}"/>
              </a:ext>
            </a:extLst>
          </p:cNvPr>
          <p:cNvSpPr txBox="1"/>
          <p:nvPr/>
        </p:nvSpPr>
        <p:spPr>
          <a:xfrm>
            <a:off x="344980" y="3043338"/>
            <a:ext cx="8387281"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pitchFamily="34" charset="0"/>
                <a:ea typeface="MS PGothic" pitchFamily="34" charset="-128"/>
                <a:cs typeface="Arial" panose="020B0604020202020204" pitchFamily="34" charset="0"/>
              </a:rPr>
              <a:t>Special Thanks to </a:t>
            </a:r>
            <a:r>
              <a:rPr kumimoji="0" lang="en-US" sz="1600" b="1" i="0" u="none" strike="noStrike" kern="1200" cap="none" spc="0" normalizeH="0" baseline="0" noProof="0" dirty="0">
                <a:ln>
                  <a:noFill/>
                </a:ln>
                <a:solidFill>
                  <a:srgbClr val="000000"/>
                </a:solidFill>
                <a:effectLst/>
                <a:uLnTx/>
                <a:uFillTx/>
                <a:latin typeface="Arial" pitchFamily="34" charset="0"/>
                <a:ea typeface="MS PGothic" pitchFamily="34" charset="-128"/>
                <a:cs typeface="Arial" panose="020B0604020202020204" pitchFamily="34" charset="0"/>
              </a:rPr>
              <a:t>Genghua Li, FRM</a:t>
            </a:r>
            <a:r>
              <a:rPr kumimoji="0" lang="en-US" sz="1600" b="0" i="0" u="none" strike="noStrike" kern="1200" cap="none" spc="0" normalizeH="0" baseline="0" noProof="0" dirty="0">
                <a:ln>
                  <a:noFill/>
                </a:ln>
                <a:solidFill>
                  <a:srgbClr val="000000"/>
                </a:solidFill>
                <a:effectLst/>
                <a:uLnTx/>
                <a:uFillTx/>
                <a:latin typeface="Arial" pitchFamily="34" charset="0"/>
                <a:ea typeface="MS PGothic" pitchFamily="34" charset="-128"/>
                <a:cs typeface="Arial" panose="020B0604020202020204" pitchFamily="34" charset="0"/>
              </a:rPr>
              <a:t>, </a:t>
            </a:r>
            <a:r>
              <a:rPr lang="en-US" sz="1600" dirty="0">
                <a:solidFill>
                  <a:srgbClr val="000000"/>
                </a:solidFill>
                <a:cs typeface="Arial" panose="020B0604020202020204" pitchFamily="34" charset="0"/>
              </a:rPr>
              <a:t>Manager of Quantitative Analysis, and </a:t>
            </a:r>
            <a:r>
              <a:rPr lang="en-US" sz="1600" b="1" dirty="0">
                <a:solidFill>
                  <a:srgbClr val="000000"/>
                </a:solidFill>
                <a:cs typeface="Arial" panose="020B0604020202020204" pitchFamily="34" charset="0"/>
              </a:rPr>
              <a:t>Charles Goolsby III</a:t>
            </a:r>
            <a:r>
              <a:rPr lang="en-US" sz="1600" dirty="0">
                <a:solidFill>
                  <a:srgbClr val="000000"/>
                </a:solidFill>
                <a:cs typeface="Arial" panose="020B0604020202020204" pitchFamily="34" charset="0"/>
              </a:rPr>
              <a:t>, Model Risk Analyst, at Ameris Bank, </a:t>
            </a:r>
            <a:r>
              <a:rPr kumimoji="0" lang="en-US" sz="1600" b="0" i="0" u="none" strike="noStrike" kern="1200" cap="none" spc="0" normalizeH="0" baseline="0" noProof="0" dirty="0">
                <a:ln>
                  <a:noFill/>
                </a:ln>
                <a:solidFill>
                  <a:srgbClr val="000000"/>
                </a:solidFill>
                <a:effectLst/>
                <a:uLnTx/>
                <a:uFillTx/>
                <a:latin typeface="Arial" pitchFamily="34" charset="0"/>
                <a:ea typeface="MS PGothic" pitchFamily="34" charset="-128"/>
                <a:cs typeface="Arial" panose="020B0604020202020204" pitchFamily="34" charset="0"/>
              </a:rPr>
              <a:t>for their contributions to this presentation.</a:t>
            </a:r>
          </a:p>
        </p:txBody>
      </p:sp>
    </p:spTree>
    <p:extLst>
      <p:ext uri="{BB962C8B-B14F-4D97-AF65-F5344CB8AC3E}">
        <p14:creationId xmlns:p14="http://schemas.microsoft.com/office/powerpoint/2010/main" val="2715827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62C95572-DB38-424C-A100-E2A34FE5EA4B}"/>
              </a:ext>
            </a:extLst>
          </p:cNvPr>
          <p:cNvSpPr txBox="1">
            <a:spLocks noChangeArrowheads="1"/>
          </p:cNvSpPr>
          <p:nvPr/>
        </p:nvSpPr>
        <p:spPr bwMode="auto">
          <a:xfrm>
            <a:off x="357051" y="364475"/>
            <a:ext cx="8558349" cy="461665"/>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b="1" dirty="0">
                <a:solidFill>
                  <a:srgbClr val="4472C4">
                    <a:lumMod val="50000"/>
                  </a:srgbClr>
                </a:solidFill>
                <a:ea typeface="MS PGothic"/>
                <a:cs typeface="Arial" panose="020B0604020202020204" pitchFamily="34" charset="0"/>
              </a:rPr>
              <a:t>Second Step: </a:t>
            </a:r>
            <a:r>
              <a:rPr lang="en-US" b="1" dirty="0">
                <a:solidFill>
                  <a:srgbClr val="FF0000"/>
                </a:solidFill>
                <a:ea typeface="MS PGothic"/>
                <a:cs typeface="Arial" panose="020B0604020202020204" pitchFamily="34" charset="0"/>
              </a:rPr>
              <a:t>Select Best Description</a:t>
            </a:r>
          </a:p>
        </p:txBody>
      </p:sp>
      <p:sp>
        <p:nvSpPr>
          <p:cNvPr id="6" name="Text Box 5">
            <a:extLst>
              <a:ext uri="{FF2B5EF4-FFF2-40B4-BE49-F238E27FC236}">
                <a16:creationId xmlns:a16="http://schemas.microsoft.com/office/drawing/2014/main" id="{7A43978B-E319-4305-AA76-902AEBAF8BC6}"/>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20</a:t>
            </a:fld>
            <a:endParaRPr lang="en-US" sz="1200" dirty="0">
              <a:cs typeface="Arial" panose="020B0604020202020204" pitchFamily="34" charset="0"/>
            </a:endParaRPr>
          </a:p>
        </p:txBody>
      </p:sp>
      <p:sp>
        <p:nvSpPr>
          <p:cNvPr id="4" name="Rectangle: Rounded Corners 3">
            <a:extLst>
              <a:ext uri="{FF2B5EF4-FFF2-40B4-BE49-F238E27FC236}">
                <a16:creationId xmlns:a16="http://schemas.microsoft.com/office/drawing/2014/main" id="{80CBAFA0-EC7D-4F1E-8DA5-EC4F5C77ABD7}"/>
              </a:ext>
            </a:extLst>
          </p:cNvPr>
          <p:cNvSpPr/>
          <p:nvPr/>
        </p:nvSpPr>
        <p:spPr>
          <a:xfrm>
            <a:off x="609600" y="1316608"/>
            <a:ext cx="2667000" cy="762000"/>
          </a:xfrm>
          <a:prstGeom prst="roundRect">
            <a:avLst/>
          </a:prstGeom>
          <a:solidFill>
            <a:schemeClr val="accent1">
              <a:lumMod val="40000"/>
              <a:lumOff val="60000"/>
            </a:schemeClr>
          </a:solidFill>
          <a:ln>
            <a:solidFill>
              <a:schemeClr val="accent1">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Prompt</a:t>
            </a:r>
          </a:p>
        </p:txBody>
      </p:sp>
      <p:sp>
        <p:nvSpPr>
          <p:cNvPr id="8" name="Arrow: Bent 7">
            <a:extLst>
              <a:ext uri="{FF2B5EF4-FFF2-40B4-BE49-F238E27FC236}">
                <a16:creationId xmlns:a16="http://schemas.microsoft.com/office/drawing/2014/main" id="{D5BA1304-D167-4AE0-8242-E61FC8220CDE}"/>
              </a:ext>
            </a:extLst>
          </p:cNvPr>
          <p:cNvSpPr/>
          <p:nvPr/>
        </p:nvSpPr>
        <p:spPr>
          <a:xfrm rot="10800000" flipH="1">
            <a:off x="2286000" y="2273815"/>
            <a:ext cx="1905000" cy="1307584"/>
          </a:xfrm>
          <a:prstGeom prst="bentArrow">
            <a:avLst>
              <a:gd name="adj1" fmla="val 25000"/>
              <a:gd name="adj2" fmla="val 23502"/>
              <a:gd name="adj3" fmla="val 25000"/>
              <a:gd name="adj4" fmla="val 43750"/>
            </a:avLst>
          </a:prstGeom>
          <a:solidFill>
            <a:schemeClr val="accent1">
              <a:lumMod val="40000"/>
              <a:lumOff val="60000"/>
            </a:schemeClr>
          </a:solidFill>
          <a:ln>
            <a:solidFill>
              <a:schemeClr val="accent1">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Rounded Corners 8">
            <a:extLst>
              <a:ext uri="{FF2B5EF4-FFF2-40B4-BE49-F238E27FC236}">
                <a16:creationId xmlns:a16="http://schemas.microsoft.com/office/drawing/2014/main" id="{A18007FB-8DE5-4229-94CE-E0721D354F10}"/>
              </a:ext>
            </a:extLst>
          </p:cNvPr>
          <p:cNvSpPr/>
          <p:nvPr/>
        </p:nvSpPr>
        <p:spPr>
          <a:xfrm>
            <a:off x="4724400" y="1697608"/>
            <a:ext cx="3810000" cy="969392"/>
          </a:xfrm>
          <a:prstGeom prst="roundRect">
            <a:avLst/>
          </a:prstGeom>
          <a:solidFill>
            <a:srgbClr val="FF6D6D"/>
          </a:solidFill>
          <a:ln>
            <a:solidFill>
              <a:srgbClr val="FF6D6D"/>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Output #1</a:t>
            </a:r>
          </a:p>
        </p:txBody>
      </p:sp>
      <p:sp>
        <p:nvSpPr>
          <p:cNvPr id="10" name="Rectangle: Rounded Corners 9">
            <a:extLst>
              <a:ext uri="{FF2B5EF4-FFF2-40B4-BE49-F238E27FC236}">
                <a16:creationId xmlns:a16="http://schemas.microsoft.com/office/drawing/2014/main" id="{52BD7E36-6446-4550-BC42-45575C85F530}"/>
              </a:ext>
            </a:extLst>
          </p:cNvPr>
          <p:cNvSpPr/>
          <p:nvPr/>
        </p:nvSpPr>
        <p:spPr>
          <a:xfrm>
            <a:off x="4724400" y="2862209"/>
            <a:ext cx="3810000" cy="969392"/>
          </a:xfrm>
          <a:prstGeom prst="roundRect">
            <a:avLst/>
          </a:prstGeom>
          <a:solidFill>
            <a:srgbClr val="FF6D6D"/>
          </a:solidFill>
          <a:ln>
            <a:solidFill>
              <a:srgbClr val="FF6D6D"/>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Output #2</a:t>
            </a:r>
          </a:p>
        </p:txBody>
      </p:sp>
      <p:sp>
        <p:nvSpPr>
          <p:cNvPr id="11" name="Rectangle: Rounded Corners 10">
            <a:extLst>
              <a:ext uri="{FF2B5EF4-FFF2-40B4-BE49-F238E27FC236}">
                <a16:creationId xmlns:a16="http://schemas.microsoft.com/office/drawing/2014/main" id="{00D28818-0FA3-4288-981A-9D2BF712BAED}"/>
              </a:ext>
            </a:extLst>
          </p:cNvPr>
          <p:cNvSpPr/>
          <p:nvPr/>
        </p:nvSpPr>
        <p:spPr>
          <a:xfrm>
            <a:off x="4724400" y="4031091"/>
            <a:ext cx="3810000" cy="969392"/>
          </a:xfrm>
          <a:prstGeom prst="roundRect">
            <a:avLst/>
          </a:prstGeom>
          <a:solidFill>
            <a:srgbClr val="92D050"/>
          </a:solidFill>
          <a:ln>
            <a:solidFill>
              <a:srgbClr val="92D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rial" panose="020B0604020202020204" pitchFamily="34" charset="0"/>
                <a:cs typeface="Arial" panose="020B0604020202020204" pitchFamily="34" charset="0"/>
              </a:rPr>
              <a:t>Output #3</a:t>
            </a:r>
          </a:p>
        </p:txBody>
      </p:sp>
      <p:sp>
        <p:nvSpPr>
          <p:cNvPr id="13" name="Arrow: Left 12">
            <a:extLst>
              <a:ext uri="{FF2B5EF4-FFF2-40B4-BE49-F238E27FC236}">
                <a16:creationId xmlns:a16="http://schemas.microsoft.com/office/drawing/2014/main" id="{3E0629F5-8288-4764-9B1F-03A31D0C497C}"/>
              </a:ext>
            </a:extLst>
          </p:cNvPr>
          <p:cNvSpPr/>
          <p:nvPr/>
        </p:nvSpPr>
        <p:spPr>
          <a:xfrm>
            <a:off x="3561310" y="4434411"/>
            <a:ext cx="1038746" cy="351378"/>
          </a:xfrm>
          <a:prstGeom prst="leftArrow">
            <a:avLst/>
          </a:prstGeom>
          <a:solidFill>
            <a:srgbClr val="203864"/>
          </a:solidFill>
          <a:ln>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Rounded Corners 13">
            <a:extLst>
              <a:ext uri="{FF2B5EF4-FFF2-40B4-BE49-F238E27FC236}">
                <a16:creationId xmlns:a16="http://schemas.microsoft.com/office/drawing/2014/main" id="{854E7045-C5E5-4AC9-8876-C5AF48EAB619}"/>
              </a:ext>
            </a:extLst>
          </p:cNvPr>
          <p:cNvSpPr/>
          <p:nvPr/>
        </p:nvSpPr>
        <p:spPr>
          <a:xfrm>
            <a:off x="393010" y="4238482"/>
            <a:ext cx="3043955" cy="1857518"/>
          </a:xfrm>
          <a:prstGeom prst="roundRect">
            <a:avLst/>
          </a:prstGeom>
          <a:solidFill>
            <a:srgbClr val="203864"/>
          </a:solidFill>
          <a:ln>
            <a:solidFill>
              <a:srgbClr val="20386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Arial" panose="020B0604020202020204" pitchFamily="34" charset="0"/>
                <a:cs typeface="Arial" panose="020B0604020202020204" pitchFamily="34" charset="0"/>
              </a:rPr>
              <a:t>Model Validator selects the most appropriate description to insert into report.</a:t>
            </a:r>
          </a:p>
        </p:txBody>
      </p:sp>
      <p:pic>
        <p:nvPicPr>
          <p:cNvPr id="7" name="Graphic 6" descr="Close with solid fill">
            <a:extLst>
              <a:ext uri="{FF2B5EF4-FFF2-40B4-BE49-F238E27FC236}">
                <a16:creationId xmlns:a16="http://schemas.microsoft.com/office/drawing/2014/main" id="{A63C1CBD-6576-4B8A-BAB0-D5D1CF5DB5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77200" y="1725104"/>
            <a:ext cx="914400" cy="914400"/>
          </a:xfrm>
          <a:prstGeom prst="rect">
            <a:avLst/>
          </a:prstGeom>
        </p:spPr>
      </p:pic>
      <p:pic>
        <p:nvPicPr>
          <p:cNvPr id="15" name="Graphic 14" descr="Close with solid fill">
            <a:extLst>
              <a:ext uri="{FF2B5EF4-FFF2-40B4-BE49-F238E27FC236}">
                <a16:creationId xmlns:a16="http://schemas.microsoft.com/office/drawing/2014/main" id="{7CED02CB-D614-412C-8E47-3D5CF11F80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77200" y="2895600"/>
            <a:ext cx="914400" cy="914400"/>
          </a:xfrm>
          <a:prstGeom prst="rect">
            <a:avLst/>
          </a:prstGeom>
        </p:spPr>
      </p:pic>
      <p:pic>
        <p:nvPicPr>
          <p:cNvPr id="16" name="Graphic 15" descr="Checkmark with solid fill">
            <a:extLst>
              <a:ext uri="{FF2B5EF4-FFF2-40B4-BE49-F238E27FC236}">
                <a16:creationId xmlns:a16="http://schemas.microsoft.com/office/drawing/2014/main" id="{99365E25-ACA3-4B5E-8783-C999B5A0C45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01544" y="4038600"/>
            <a:ext cx="914400" cy="914400"/>
          </a:xfrm>
          <a:prstGeom prst="rect">
            <a:avLst/>
          </a:prstGeom>
        </p:spPr>
      </p:pic>
    </p:spTree>
    <p:extLst>
      <p:ext uri="{BB962C8B-B14F-4D97-AF65-F5344CB8AC3E}">
        <p14:creationId xmlns:p14="http://schemas.microsoft.com/office/powerpoint/2010/main" val="2817712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0">
            <a:extLst>
              <a:ext uri="{FF2B5EF4-FFF2-40B4-BE49-F238E27FC236}">
                <a16:creationId xmlns:a16="http://schemas.microsoft.com/office/drawing/2014/main" id="{2FA919BC-CE35-4408-A77F-4E4BEDE94BFD}"/>
              </a:ext>
            </a:extLst>
          </p:cNvPr>
          <p:cNvSpPr txBox="1">
            <a:spLocks noChangeArrowheads="1"/>
          </p:cNvSpPr>
          <p:nvPr/>
        </p:nvSpPr>
        <p:spPr bwMode="auto">
          <a:xfrm>
            <a:off x="0" y="2115235"/>
            <a:ext cx="9144000" cy="1169551"/>
          </a:xfrm>
          <a:prstGeom prst="rect">
            <a:avLst/>
          </a:prstGeom>
          <a:noFill/>
          <a:ln w="9525">
            <a:noFill/>
            <a:miter lim="800000"/>
            <a:headEnd/>
            <a:tailEnd/>
          </a:ln>
          <a:effectLst/>
        </p:spPr>
        <p:txBody>
          <a:bodyPr wrap="square" anchor="ctr">
            <a:spAutoFit/>
          </a:bodyPr>
          <a:lstStyle/>
          <a:p>
            <a:pPr algn="ctr">
              <a:spcBef>
                <a:spcPct val="50000"/>
              </a:spcBef>
              <a:defRPr/>
            </a:pPr>
            <a:r>
              <a:rPr lang="en-US" sz="2800" b="1" dirty="0">
                <a:solidFill>
                  <a:schemeClr val="accent1">
                    <a:lumMod val="50000"/>
                  </a:schemeClr>
                </a:solidFill>
                <a:cs typeface="Arial" panose="020B0604020202020204" pitchFamily="34" charset="0"/>
              </a:rPr>
              <a:t>Use Case #1a:</a:t>
            </a:r>
          </a:p>
          <a:p>
            <a:pPr algn="ctr">
              <a:spcBef>
                <a:spcPct val="50000"/>
              </a:spcBef>
              <a:defRPr/>
            </a:pPr>
            <a:r>
              <a:rPr lang="en-US" sz="2800" b="1" dirty="0">
                <a:solidFill>
                  <a:srgbClr val="FF0000"/>
                </a:solidFill>
                <a:cs typeface="Arial" panose="020B0604020202020204" pitchFamily="34" charset="0"/>
              </a:rPr>
              <a:t>Write General Description of Model</a:t>
            </a:r>
          </a:p>
        </p:txBody>
      </p:sp>
      <p:sp>
        <p:nvSpPr>
          <p:cNvPr id="5" name="Text Box 5">
            <a:extLst>
              <a:ext uri="{FF2B5EF4-FFF2-40B4-BE49-F238E27FC236}">
                <a16:creationId xmlns:a16="http://schemas.microsoft.com/office/drawing/2014/main" id="{F9A6FC23-E068-4CEF-99A7-CB10B3BCB96D}"/>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21</a:t>
            </a:fld>
            <a:endParaRPr lang="en-US" sz="1200" dirty="0">
              <a:cs typeface="Arial" panose="020B0604020202020204" pitchFamily="34" charset="0"/>
            </a:endParaRPr>
          </a:p>
        </p:txBody>
      </p:sp>
    </p:spTree>
    <p:extLst>
      <p:ext uri="{BB962C8B-B14F-4D97-AF65-F5344CB8AC3E}">
        <p14:creationId xmlns:p14="http://schemas.microsoft.com/office/powerpoint/2010/main" val="4045117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62C95572-DB38-424C-A100-E2A34FE5EA4B}"/>
              </a:ext>
            </a:extLst>
          </p:cNvPr>
          <p:cNvSpPr txBox="1">
            <a:spLocks noChangeArrowheads="1"/>
          </p:cNvSpPr>
          <p:nvPr/>
        </p:nvSpPr>
        <p:spPr bwMode="auto">
          <a:xfrm>
            <a:off x="357051" y="364475"/>
            <a:ext cx="8558349" cy="461665"/>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b="1" dirty="0">
                <a:solidFill>
                  <a:srgbClr val="4472C4">
                    <a:lumMod val="50000"/>
                  </a:srgbClr>
                </a:solidFill>
                <a:ea typeface="MS PGothic"/>
                <a:cs typeface="Arial" panose="020B0604020202020204" pitchFamily="34" charset="0"/>
              </a:rPr>
              <a:t>Use Case #1a: CECL Model DCF</a:t>
            </a:r>
          </a:p>
        </p:txBody>
      </p:sp>
      <p:sp>
        <p:nvSpPr>
          <p:cNvPr id="3" name="TextBox 2">
            <a:extLst>
              <a:ext uri="{FF2B5EF4-FFF2-40B4-BE49-F238E27FC236}">
                <a16:creationId xmlns:a16="http://schemas.microsoft.com/office/drawing/2014/main" id="{5082628E-913F-457B-9C4C-9619E61C4CB2}"/>
              </a:ext>
            </a:extLst>
          </p:cNvPr>
          <p:cNvSpPr txBox="1"/>
          <p:nvPr/>
        </p:nvSpPr>
        <p:spPr>
          <a:xfrm>
            <a:off x="340972" y="943630"/>
            <a:ext cx="8405949" cy="351378"/>
          </a:xfrm>
          <a:prstGeom prst="rect">
            <a:avLst/>
          </a:prstGeom>
          <a:noFill/>
        </p:spPr>
        <p:txBody>
          <a:bodyPr wrap="square" rtlCol="0">
            <a:spAutoFit/>
          </a:bodyPr>
          <a:lstStyle/>
          <a:p>
            <a:pPr>
              <a:lnSpc>
                <a:spcPct val="115000"/>
              </a:lnSpc>
              <a:spcBef>
                <a:spcPts val="600"/>
              </a:spcBef>
              <a:spcAft>
                <a:spcPts val="600"/>
              </a:spcAft>
            </a:pPr>
            <a:r>
              <a:rPr lang="en-US" sz="1600" b="1" dirty="0">
                <a:solidFill>
                  <a:srgbClr val="000000"/>
                </a:solidFill>
                <a:highlight>
                  <a:srgbClr val="FFFFFF"/>
                </a:highlight>
                <a:ea typeface="Calibri" panose="020F0502020204030204" pitchFamily="34" charset="0"/>
                <a:cs typeface="Arial" panose="020B0604020202020204" pitchFamily="34" charset="0"/>
              </a:rPr>
              <a:t> </a:t>
            </a:r>
            <a:endParaRPr lang="en-US" sz="1600" dirty="0">
              <a:solidFill>
                <a:srgbClr val="000000"/>
              </a:solidFill>
              <a:cs typeface="Arial" panose="020B0604020202020204" pitchFamily="34" charset="0"/>
            </a:endParaRPr>
          </a:p>
        </p:txBody>
      </p:sp>
      <p:sp>
        <p:nvSpPr>
          <p:cNvPr id="6" name="Text Box 5">
            <a:extLst>
              <a:ext uri="{FF2B5EF4-FFF2-40B4-BE49-F238E27FC236}">
                <a16:creationId xmlns:a16="http://schemas.microsoft.com/office/drawing/2014/main" id="{7A43978B-E319-4305-AA76-902AEBAF8BC6}"/>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22</a:t>
            </a:fld>
            <a:endParaRPr lang="en-US" sz="1200" dirty="0">
              <a:cs typeface="Arial" panose="020B0604020202020204" pitchFamily="34" charset="0"/>
            </a:endParaRPr>
          </a:p>
        </p:txBody>
      </p:sp>
      <p:pic>
        <p:nvPicPr>
          <p:cNvPr id="1026" name="Picture 2" descr="image">
            <a:extLst>
              <a:ext uri="{FF2B5EF4-FFF2-40B4-BE49-F238E27FC236}">
                <a16:creationId xmlns:a16="http://schemas.microsoft.com/office/drawing/2014/main" id="{78C14B19-A263-464E-A659-BC2532F424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04" t="9494" r="2500" b="5950"/>
          <a:stretch/>
        </p:blipFill>
        <p:spPr bwMode="auto">
          <a:xfrm>
            <a:off x="35809" y="2775313"/>
            <a:ext cx="9072382" cy="27766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A6C3D2B-6B0C-4E86-90E8-47B7E7DA69C3}"/>
              </a:ext>
            </a:extLst>
          </p:cNvPr>
          <p:cNvSpPr txBox="1"/>
          <p:nvPr/>
        </p:nvSpPr>
        <p:spPr>
          <a:xfrm>
            <a:off x="1295400" y="2241913"/>
            <a:ext cx="1176925" cy="461665"/>
          </a:xfrm>
          <a:prstGeom prst="rect">
            <a:avLst/>
          </a:prstGeom>
          <a:noFill/>
          <a:ln>
            <a:solidFill>
              <a:srgbClr val="203864"/>
            </a:solidFill>
          </a:ln>
        </p:spPr>
        <p:txBody>
          <a:bodyPr wrap="none" rtlCol="0">
            <a:spAutoFit/>
          </a:bodyPr>
          <a:lstStyle/>
          <a:p>
            <a:r>
              <a:rPr lang="en-US" dirty="0"/>
              <a:t>Prompt</a:t>
            </a:r>
          </a:p>
        </p:txBody>
      </p:sp>
      <p:sp>
        <p:nvSpPr>
          <p:cNvPr id="10" name="TextBox 9">
            <a:extLst>
              <a:ext uri="{FF2B5EF4-FFF2-40B4-BE49-F238E27FC236}">
                <a16:creationId xmlns:a16="http://schemas.microsoft.com/office/drawing/2014/main" id="{0E2091C1-18F9-4B64-8DB3-BDC179841619}"/>
              </a:ext>
            </a:extLst>
          </p:cNvPr>
          <p:cNvSpPr txBox="1"/>
          <p:nvPr/>
        </p:nvSpPr>
        <p:spPr>
          <a:xfrm>
            <a:off x="5715000" y="2241912"/>
            <a:ext cx="1107996" cy="461665"/>
          </a:xfrm>
          <a:prstGeom prst="rect">
            <a:avLst/>
          </a:prstGeom>
          <a:noFill/>
          <a:ln>
            <a:solidFill>
              <a:srgbClr val="203864"/>
            </a:solidFill>
          </a:ln>
        </p:spPr>
        <p:txBody>
          <a:bodyPr wrap="none" rtlCol="0">
            <a:spAutoFit/>
          </a:bodyPr>
          <a:lstStyle/>
          <a:p>
            <a:r>
              <a:rPr lang="en-US" dirty="0"/>
              <a:t>Output</a:t>
            </a:r>
          </a:p>
        </p:txBody>
      </p:sp>
      <p:sp>
        <p:nvSpPr>
          <p:cNvPr id="9" name="TextBox 8">
            <a:extLst>
              <a:ext uri="{FF2B5EF4-FFF2-40B4-BE49-F238E27FC236}">
                <a16:creationId xmlns:a16="http://schemas.microsoft.com/office/drawing/2014/main" id="{90056721-950B-4FC9-B102-60367767B1B0}"/>
              </a:ext>
            </a:extLst>
          </p:cNvPr>
          <p:cNvSpPr txBox="1"/>
          <p:nvPr/>
        </p:nvSpPr>
        <p:spPr>
          <a:xfrm>
            <a:off x="292825" y="1119522"/>
            <a:ext cx="8558349" cy="1015663"/>
          </a:xfrm>
          <a:prstGeom prst="rect">
            <a:avLst/>
          </a:prstGeom>
          <a:noFill/>
          <a:ln>
            <a:solidFill>
              <a:srgbClr val="203864"/>
            </a:solidFill>
          </a:ln>
        </p:spPr>
        <p:txBody>
          <a:bodyPr wrap="square" rtlCol="0">
            <a:spAutoFit/>
          </a:bodyPr>
          <a:lstStyle/>
          <a:p>
            <a:r>
              <a:rPr lang="en-US" sz="2000" dirty="0"/>
              <a:t>The model validator wants to add a paragraph in the model validation report that describes the pros and cons of using a DCF model to value a loan pool in the CECL model. </a:t>
            </a:r>
          </a:p>
        </p:txBody>
      </p:sp>
      <p:sp>
        <p:nvSpPr>
          <p:cNvPr id="12" name="Arrow: Bent 11">
            <a:extLst>
              <a:ext uri="{FF2B5EF4-FFF2-40B4-BE49-F238E27FC236}">
                <a16:creationId xmlns:a16="http://schemas.microsoft.com/office/drawing/2014/main" id="{7737E966-B05D-4C47-A18E-D35E353298AE}"/>
              </a:ext>
            </a:extLst>
          </p:cNvPr>
          <p:cNvSpPr/>
          <p:nvPr/>
        </p:nvSpPr>
        <p:spPr>
          <a:xfrm rot="5400000">
            <a:off x="2415319" y="2529750"/>
            <a:ext cx="347075" cy="233064"/>
          </a:xfrm>
          <a:prstGeom prst="bentArrow">
            <a:avLst/>
          </a:prstGeom>
          <a:solidFill>
            <a:srgbClr val="203864"/>
          </a:solidFill>
          <a:ln>
            <a:solidFill>
              <a:srgbClr val="20386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Arrow: Bent 12">
            <a:extLst>
              <a:ext uri="{FF2B5EF4-FFF2-40B4-BE49-F238E27FC236}">
                <a16:creationId xmlns:a16="http://schemas.microsoft.com/office/drawing/2014/main" id="{4A0504CD-B2F4-4FF6-9A6A-9C514C6F68F8}"/>
              </a:ext>
            </a:extLst>
          </p:cNvPr>
          <p:cNvSpPr/>
          <p:nvPr/>
        </p:nvSpPr>
        <p:spPr>
          <a:xfrm rot="5400000">
            <a:off x="6765991" y="2529750"/>
            <a:ext cx="347075" cy="233064"/>
          </a:xfrm>
          <a:prstGeom prst="bentArrow">
            <a:avLst/>
          </a:prstGeom>
          <a:solidFill>
            <a:srgbClr val="203864"/>
          </a:solidFill>
          <a:ln>
            <a:solidFill>
              <a:srgbClr val="20386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a:extLst>
              <a:ext uri="{FF2B5EF4-FFF2-40B4-BE49-F238E27FC236}">
                <a16:creationId xmlns:a16="http://schemas.microsoft.com/office/drawing/2014/main" id="{4BB29B0B-7707-43F9-AA69-526380995753}"/>
              </a:ext>
            </a:extLst>
          </p:cNvPr>
          <p:cNvSpPr txBox="1"/>
          <p:nvPr/>
        </p:nvSpPr>
        <p:spPr>
          <a:xfrm>
            <a:off x="35809" y="6192060"/>
            <a:ext cx="2156360" cy="600164"/>
          </a:xfrm>
          <a:prstGeom prst="rect">
            <a:avLst/>
          </a:prstGeom>
          <a:noFill/>
        </p:spPr>
        <p:txBody>
          <a:bodyPr wrap="none" rtlCol="0">
            <a:spAutoFit/>
          </a:bodyPr>
          <a:lstStyle/>
          <a:p>
            <a:r>
              <a:rPr lang="en-US" sz="1100" i="1" dirty="0"/>
              <a:t>Actual screenshot from Anvil</a:t>
            </a:r>
          </a:p>
          <a:p>
            <a:r>
              <a:rPr lang="en-US" sz="1100" i="1" dirty="0"/>
              <a:t>Default settings used in model</a:t>
            </a:r>
          </a:p>
          <a:p>
            <a:r>
              <a:rPr lang="en-US" sz="1100" i="1" dirty="0"/>
              <a:t>Using Davinci execution engine</a:t>
            </a:r>
            <a:endParaRPr lang="en-US" sz="1200" i="1" dirty="0"/>
          </a:p>
        </p:txBody>
      </p:sp>
    </p:spTree>
    <p:extLst>
      <p:ext uri="{BB962C8B-B14F-4D97-AF65-F5344CB8AC3E}">
        <p14:creationId xmlns:p14="http://schemas.microsoft.com/office/powerpoint/2010/main" val="1592891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62C95572-DB38-424C-A100-E2A34FE5EA4B}"/>
              </a:ext>
            </a:extLst>
          </p:cNvPr>
          <p:cNvSpPr txBox="1">
            <a:spLocks noChangeArrowheads="1"/>
          </p:cNvSpPr>
          <p:nvPr/>
        </p:nvSpPr>
        <p:spPr bwMode="auto">
          <a:xfrm>
            <a:off x="340972" y="266170"/>
            <a:ext cx="8558349" cy="461665"/>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b="1" dirty="0">
                <a:solidFill>
                  <a:srgbClr val="4472C4">
                    <a:lumMod val="50000"/>
                  </a:srgbClr>
                </a:solidFill>
                <a:ea typeface="MS PGothic"/>
                <a:cs typeface="Arial" panose="020B0604020202020204" pitchFamily="34" charset="0"/>
              </a:rPr>
              <a:t>First Step: </a:t>
            </a:r>
            <a:r>
              <a:rPr lang="en-US" b="1" dirty="0">
                <a:solidFill>
                  <a:srgbClr val="FF0000"/>
                </a:solidFill>
                <a:ea typeface="MS PGothic"/>
                <a:cs typeface="Arial" panose="020B0604020202020204" pitchFamily="34" charset="0"/>
              </a:rPr>
              <a:t>Input Prompt (3 iterations)</a:t>
            </a:r>
          </a:p>
        </p:txBody>
      </p:sp>
      <p:sp>
        <p:nvSpPr>
          <p:cNvPr id="3" name="TextBox 2">
            <a:extLst>
              <a:ext uri="{FF2B5EF4-FFF2-40B4-BE49-F238E27FC236}">
                <a16:creationId xmlns:a16="http://schemas.microsoft.com/office/drawing/2014/main" id="{5082628E-913F-457B-9C4C-9619E61C4CB2}"/>
              </a:ext>
            </a:extLst>
          </p:cNvPr>
          <p:cNvSpPr txBox="1"/>
          <p:nvPr/>
        </p:nvSpPr>
        <p:spPr>
          <a:xfrm>
            <a:off x="340972" y="943630"/>
            <a:ext cx="8405949" cy="351378"/>
          </a:xfrm>
          <a:prstGeom prst="rect">
            <a:avLst/>
          </a:prstGeom>
          <a:noFill/>
        </p:spPr>
        <p:txBody>
          <a:bodyPr wrap="square" rtlCol="0">
            <a:spAutoFit/>
          </a:bodyPr>
          <a:lstStyle/>
          <a:p>
            <a:pPr>
              <a:lnSpc>
                <a:spcPct val="115000"/>
              </a:lnSpc>
              <a:spcBef>
                <a:spcPts val="600"/>
              </a:spcBef>
              <a:spcAft>
                <a:spcPts val="600"/>
              </a:spcAft>
            </a:pPr>
            <a:r>
              <a:rPr lang="en-US" sz="1600" b="1" dirty="0">
                <a:solidFill>
                  <a:srgbClr val="000000"/>
                </a:solidFill>
                <a:highlight>
                  <a:srgbClr val="FFFFFF"/>
                </a:highlight>
                <a:ea typeface="Calibri" panose="020F0502020204030204" pitchFamily="34" charset="0"/>
                <a:cs typeface="Arial" panose="020B0604020202020204" pitchFamily="34" charset="0"/>
              </a:rPr>
              <a:t> </a:t>
            </a:r>
            <a:endParaRPr lang="en-US" sz="1600" dirty="0">
              <a:solidFill>
                <a:srgbClr val="000000"/>
              </a:solidFill>
              <a:cs typeface="Arial" panose="020B0604020202020204" pitchFamily="34" charset="0"/>
            </a:endParaRPr>
          </a:p>
        </p:txBody>
      </p:sp>
      <p:sp>
        <p:nvSpPr>
          <p:cNvPr id="6" name="Text Box 5">
            <a:extLst>
              <a:ext uri="{FF2B5EF4-FFF2-40B4-BE49-F238E27FC236}">
                <a16:creationId xmlns:a16="http://schemas.microsoft.com/office/drawing/2014/main" id="{7A43978B-E319-4305-AA76-902AEBAF8BC6}"/>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23</a:t>
            </a:fld>
            <a:endParaRPr lang="en-US" sz="1200" dirty="0">
              <a:cs typeface="Arial" panose="020B0604020202020204" pitchFamily="34" charset="0"/>
            </a:endParaRPr>
          </a:p>
        </p:txBody>
      </p:sp>
      <p:sp>
        <p:nvSpPr>
          <p:cNvPr id="4" name="Rectangle: Rounded Corners 3">
            <a:extLst>
              <a:ext uri="{FF2B5EF4-FFF2-40B4-BE49-F238E27FC236}">
                <a16:creationId xmlns:a16="http://schemas.microsoft.com/office/drawing/2014/main" id="{80CBAFA0-EC7D-4F1E-8DA5-EC4F5C77ABD7}"/>
              </a:ext>
            </a:extLst>
          </p:cNvPr>
          <p:cNvSpPr/>
          <p:nvPr/>
        </p:nvSpPr>
        <p:spPr>
          <a:xfrm>
            <a:off x="145511" y="943630"/>
            <a:ext cx="2895600" cy="1134978"/>
          </a:xfrm>
          <a:prstGeom prst="roundRect">
            <a:avLst/>
          </a:prstGeom>
          <a:solidFill>
            <a:srgbClr val="203864"/>
          </a:solidFill>
          <a:ln>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The CECL model uses Discounted Cashflow. Write a paragraph on the pros and cons.</a:t>
            </a:r>
          </a:p>
        </p:txBody>
      </p:sp>
      <p:sp>
        <p:nvSpPr>
          <p:cNvPr id="8" name="Arrow: Bent 7">
            <a:extLst>
              <a:ext uri="{FF2B5EF4-FFF2-40B4-BE49-F238E27FC236}">
                <a16:creationId xmlns:a16="http://schemas.microsoft.com/office/drawing/2014/main" id="{D5BA1304-D167-4AE0-8242-E61FC8220CDE}"/>
              </a:ext>
            </a:extLst>
          </p:cNvPr>
          <p:cNvSpPr/>
          <p:nvPr/>
        </p:nvSpPr>
        <p:spPr>
          <a:xfrm rot="10800000" flipH="1">
            <a:off x="934722" y="2196097"/>
            <a:ext cx="1732278" cy="1385301"/>
          </a:xfrm>
          <a:prstGeom prst="bentArrow">
            <a:avLst>
              <a:gd name="adj1" fmla="val 25000"/>
              <a:gd name="adj2" fmla="val 22517"/>
              <a:gd name="adj3" fmla="val 25000"/>
              <a:gd name="adj4" fmla="val 43750"/>
            </a:avLst>
          </a:prstGeom>
          <a:solidFill>
            <a:srgbClr val="203864"/>
          </a:solidFill>
          <a:ln>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Rounded Corners 8">
            <a:extLst>
              <a:ext uri="{FF2B5EF4-FFF2-40B4-BE49-F238E27FC236}">
                <a16:creationId xmlns:a16="http://schemas.microsoft.com/office/drawing/2014/main" id="{A18007FB-8DE5-4229-94CE-E0721D354F10}"/>
              </a:ext>
            </a:extLst>
          </p:cNvPr>
          <p:cNvSpPr/>
          <p:nvPr/>
        </p:nvSpPr>
        <p:spPr>
          <a:xfrm>
            <a:off x="3814471" y="761227"/>
            <a:ext cx="5201078" cy="2071693"/>
          </a:xfrm>
          <a:prstGeom prst="roundRect">
            <a:avLst/>
          </a:prstGeom>
          <a:solidFill>
            <a:schemeClr val="accent1">
              <a:lumMod val="60000"/>
              <a:lumOff val="4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The pros of using the DCF model for CECL are that it is a well-recognized and well-tested approach that can be used to estimate the lifetime cash flows for a loan. The cons of using the DCF model for CECL are that it can be complex and time consuming to estimate the lifetime cash flows for a loan, and it may be difficult to find appropriate market data to use in the analysis.</a:t>
            </a:r>
          </a:p>
        </p:txBody>
      </p:sp>
      <p:sp>
        <p:nvSpPr>
          <p:cNvPr id="10" name="Rectangle: Rounded Corners 9">
            <a:extLst>
              <a:ext uri="{FF2B5EF4-FFF2-40B4-BE49-F238E27FC236}">
                <a16:creationId xmlns:a16="http://schemas.microsoft.com/office/drawing/2014/main" id="{52BD7E36-6446-4550-BC42-45575C85F530}"/>
              </a:ext>
            </a:extLst>
          </p:cNvPr>
          <p:cNvSpPr/>
          <p:nvPr/>
        </p:nvSpPr>
        <p:spPr>
          <a:xfrm>
            <a:off x="3352801" y="2950411"/>
            <a:ext cx="5662748" cy="1596009"/>
          </a:xfrm>
          <a:prstGeom prst="roundRect">
            <a:avLst/>
          </a:prstGeom>
          <a:solidFill>
            <a:schemeClr val="accent1">
              <a:lumMod val="60000"/>
              <a:lumOff val="4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The major advantage of the DCF model is that it uses cash flow projections to estimate the value of a company. This makes the model more accurate than other valuation techniques, such as the PE ratio. The major disadvantage of the DCF model is that it is time-consuming and requires a lot of data.</a:t>
            </a:r>
          </a:p>
        </p:txBody>
      </p:sp>
      <p:sp>
        <p:nvSpPr>
          <p:cNvPr id="11" name="Rectangle: Rounded Corners 10">
            <a:extLst>
              <a:ext uri="{FF2B5EF4-FFF2-40B4-BE49-F238E27FC236}">
                <a16:creationId xmlns:a16="http://schemas.microsoft.com/office/drawing/2014/main" id="{00D28818-0FA3-4288-981A-9D2BF712BAED}"/>
              </a:ext>
            </a:extLst>
          </p:cNvPr>
          <p:cNvSpPr/>
          <p:nvPr/>
        </p:nvSpPr>
        <p:spPr>
          <a:xfrm>
            <a:off x="1219201" y="4663910"/>
            <a:ext cx="7796348" cy="1736889"/>
          </a:xfrm>
          <a:prstGeom prst="roundRect">
            <a:avLst/>
          </a:prstGeom>
          <a:solidFill>
            <a:schemeClr val="accent1">
              <a:lumMod val="60000"/>
              <a:lumOff val="4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Arial" panose="020B0604020202020204" pitchFamily="34" charset="0"/>
                <a:cs typeface="Arial" panose="020B0604020202020204" pitchFamily="34" charset="0"/>
              </a:rPr>
              <a:t>The Discounted Cash Flow (DCF) model is a financial model used to estimate the value of a company or security. It is based on the assumption that the value of a company or a security is the present value of all its future cash flows. The pros of the DCF model are that it is a rigorous and comprehensive method to estimate the value of a company or a security. The cons of the DCF model are that it is often difficult to estimate the future cash flows, and it can be sensitive to the assumptions made about the future.</a:t>
            </a:r>
          </a:p>
        </p:txBody>
      </p:sp>
      <p:sp>
        <p:nvSpPr>
          <p:cNvPr id="5" name="TextBox 4">
            <a:extLst>
              <a:ext uri="{FF2B5EF4-FFF2-40B4-BE49-F238E27FC236}">
                <a16:creationId xmlns:a16="http://schemas.microsoft.com/office/drawing/2014/main" id="{8C62CC67-9054-45CE-82AD-B61825A56145}"/>
              </a:ext>
            </a:extLst>
          </p:cNvPr>
          <p:cNvSpPr txBox="1"/>
          <p:nvPr/>
        </p:nvSpPr>
        <p:spPr>
          <a:xfrm>
            <a:off x="3352801" y="1295008"/>
            <a:ext cx="527709" cy="461665"/>
          </a:xfrm>
          <a:prstGeom prst="rect">
            <a:avLst/>
          </a:prstGeom>
          <a:noFill/>
        </p:spPr>
        <p:txBody>
          <a:bodyPr wrap="none" rtlCol="0">
            <a:spAutoFit/>
          </a:bodyPr>
          <a:lstStyle/>
          <a:p>
            <a:r>
              <a:rPr lang="en-US" dirty="0"/>
              <a:t>#1</a:t>
            </a:r>
          </a:p>
        </p:txBody>
      </p:sp>
      <p:sp>
        <p:nvSpPr>
          <p:cNvPr id="12" name="TextBox 11">
            <a:extLst>
              <a:ext uri="{FF2B5EF4-FFF2-40B4-BE49-F238E27FC236}">
                <a16:creationId xmlns:a16="http://schemas.microsoft.com/office/drawing/2014/main" id="{74570216-12D6-401C-855C-030641BDD753}"/>
              </a:ext>
            </a:extLst>
          </p:cNvPr>
          <p:cNvSpPr txBox="1"/>
          <p:nvPr/>
        </p:nvSpPr>
        <p:spPr>
          <a:xfrm>
            <a:off x="2846701" y="3502545"/>
            <a:ext cx="527709" cy="461665"/>
          </a:xfrm>
          <a:prstGeom prst="rect">
            <a:avLst/>
          </a:prstGeom>
          <a:noFill/>
        </p:spPr>
        <p:txBody>
          <a:bodyPr wrap="none" rtlCol="0">
            <a:spAutoFit/>
          </a:bodyPr>
          <a:lstStyle/>
          <a:p>
            <a:r>
              <a:rPr lang="en-US" dirty="0"/>
              <a:t>#2</a:t>
            </a:r>
          </a:p>
        </p:txBody>
      </p:sp>
      <p:sp>
        <p:nvSpPr>
          <p:cNvPr id="13" name="TextBox 12">
            <a:extLst>
              <a:ext uri="{FF2B5EF4-FFF2-40B4-BE49-F238E27FC236}">
                <a16:creationId xmlns:a16="http://schemas.microsoft.com/office/drawing/2014/main" id="{20C971D4-2871-455D-AF69-99CC6662150A}"/>
              </a:ext>
            </a:extLst>
          </p:cNvPr>
          <p:cNvSpPr txBox="1"/>
          <p:nvPr/>
        </p:nvSpPr>
        <p:spPr>
          <a:xfrm>
            <a:off x="691492" y="5231083"/>
            <a:ext cx="527709" cy="461665"/>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2202067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62C95572-DB38-424C-A100-E2A34FE5EA4B}"/>
              </a:ext>
            </a:extLst>
          </p:cNvPr>
          <p:cNvSpPr txBox="1">
            <a:spLocks noChangeArrowheads="1"/>
          </p:cNvSpPr>
          <p:nvPr/>
        </p:nvSpPr>
        <p:spPr bwMode="auto">
          <a:xfrm>
            <a:off x="340972" y="266838"/>
            <a:ext cx="8558349" cy="461665"/>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b="1" dirty="0">
                <a:solidFill>
                  <a:srgbClr val="4472C4">
                    <a:lumMod val="50000"/>
                  </a:srgbClr>
                </a:solidFill>
                <a:ea typeface="MS PGothic"/>
                <a:cs typeface="Arial" panose="020B0604020202020204" pitchFamily="34" charset="0"/>
              </a:rPr>
              <a:t>Second Step: </a:t>
            </a:r>
            <a:r>
              <a:rPr lang="en-US" b="1" dirty="0">
                <a:solidFill>
                  <a:srgbClr val="FF0000"/>
                </a:solidFill>
                <a:ea typeface="MS PGothic"/>
                <a:cs typeface="Arial" panose="020B0604020202020204" pitchFamily="34" charset="0"/>
              </a:rPr>
              <a:t>Select Best Description</a:t>
            </a:r>
          </a:p>
        </p:txBody>
      </p:sp>
      <p:sp>
        <p:nvSpPr>
          <p:cNvPr id="3" name="TextBox 2">
            <a:extLst>
              <a:ext uri="{FF2B5EF4-FFF2-40B4-BE49-F238E27FC236}">
                <a16:creationId xmlns:a16="http://schemas.microsoft.com/office/drawing/2014/main" id="{5082628E-913F-457B-9C4C-9619E61C4CB2}"/>
              </a:ext>
            </a:extLst>
          </p:cNvPr>
          <p:cNvSpPr txBox="1"/>
          <p:nvPr/>
        </p:nvSpPr>
        <p:spPr>
          <a:xfrm>
            <a:off x="340972" y="943630"/>
            <a:ext cx="8405949" cy="351378"/>
          </a:xfrm>
          <a:prstGeom prst="rect">
            <a:avLst/>
          </a:prstGeom>
          <a:noFill/>
        </p:spPr>
        <p:txBody>
          <a:bodyPr wrap="square" rtlCol="0">
            <a:spAutoFit/>
          </a:bodyPr>
          <a:lstStyle/>
          <a:p>
            <a:pPr>
              <a:lnSpc>
                <a:spcPct val="115000"/>
              </a:lnSpc>
              <a:spcBef>
                <a:spcPts val="600"/>
              </a:spcBef>
              <a:spcAft>
                <a:spcPts val="600"/>
              </a:spcAft>
            </a:pPr>
            <a:r>
              <a:rPr lang="en-US" sz="1600" b="1" dirty="0">
                <a:solidFill>
                  <a:srgbClr val="000000"/>
                </a:solidFill>
                <a:highlight>
                  <a:srgbClr val="FFFFFF"/>
                </a:highlight>
                <a:ea typeface="Calibri" panose="020F0502020204030204" pitchFamily="34" charset="0"/>
                <a:cs typeface="Arial" panose="020B0604020202020204" pitchFamily="34" charset="0"/>
              </a:rPr>
              <a:t> </a:t>
            </a:r>
            <a:endParaRPr lang="en-US" sz="1600" dirty="0">
              <a:solidFill>
                <a:srgbClr val="000000"/>
              </a:solidFill>
              <a:cs typeface="Arial" panose="020B0604020202020204" pitchFamily="34" charset="0"/>
            </a:endParaRPr>
          </a:p>
        </p:txBody>
      </p:sp>
      <p:sp>
        <p:nvSpPr>
          <p:cNvPr id="6" name="Text Box 5">
            <a:extLst>
              <a:ext uri="{FF2B5EF4-FFF2-40B4-BE49-F238E27FC236}">
                <a16:creationId xmlns:a16="http://schemas.microsoft.com/office/drawing/2014/main" id="{7A43978B-E319-4305-AA76-902AEBAF8BC6}"/>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24</a:t>
            </a:fld>
            <a:endParaRPr lang="en-US" sz="1200" dirty="0">
              <a:cs typeface="Arial" panose="020B0604020202020204" pitchFamily="34" charset="0"/>
            </a:endParaRPr>
          </a:p>
        </p:txBody>
      </p:sp>
      <p:sp>
        <p:nvSpPr>
          <p:cNvPr id="4" name="Rectangle: Rounded Corners 3">
            <a:extLst>
              <a:ext uri="{FF2B5EF4-FFF2-40B4-BE49-F238E27FC236}">
                <a16:creationId xmlns:a16="http://schemas.microsoft.com/office/drawing/2014/main" id="{80CBAFA0-EC7D-4F1E-8DA5-EC4F5C77ABD7}"/>
              </a:ext>
            </a:extLst>
          </p:cNvPr>
          <p:cNvSpPr/>
          <p:nvPr/>
        </p:nvSpPr>
        <p:spPr>
          <a:xfrm>
            <a:off x="168252" y="1713155"/>
            <a:ext cx="2895600" cy="1134978"/>
          </a:xfrm>
          <a:prstGeom prst="roundRect">
            <a:avLst/>
          </a:prstGeom>
          <a:solidFill>
            <a:srgbClr val="203864"/>
          </a:solidFill>
          <a:ln>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latin typeface="Arial" panose="020B0604020202020204" pitchFamily="34" charset="0"/>
                <a:cs typeface="Arial" panose="020B0604020202020204" pitchFamily="34" charset="0"/>
              </a:rPr>
              <a:t>Model Validator selects most appropriate description to insert into report.</a:t>
            </a:r>
          </a:p>
        </p:txBody>
      </p:sp>
      <p:sp>
        <p:nvSpPr>
          <p:cNvPr id="9" name="Rectangle: Rounded Corners 8">
            <a:extLst>
              <a:ext uri="{FF2B5EF4-FFF2-40B4-BE49-F238E27FC236}">
                <a16:creationId xmlns:a16="http://schemas.microsoft.com/office/drawing/2014/main" id="{A18007FB-8DE5-4229-94CE-E0721D354F10}"/>
              </a:ext>
            </a:extLst>
          </p:cNvPr>
          <p:cNvSpPr/>
          <p:nvPr/>
        </p:nvSpPr>
        <p:spPr>
          <a:xfrm>
            <a:off x="3814471" y="761227"/>
            <a:ext cx="5201078" cy="2071693"/>
          </a:xfrm>
          <a:prstGeom prst="roundRect">
            <a:avLst/>
          </a:prstGeom>
          <a:solidFill>
            <a:srgbClr val="FF6D6D"/>
          </a:solidFill>
          <a:ln>
            <a:solidFill>
              <a:srgbClr val="FF6D6D"/>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The pros of using the DCF model for CECL are that it is a well-recognized and well-tested approach that can be used to estimate the lifetime cash flows for a loan. The cons of using the DCF model for CECL are that it can be complex and time consuming to estimate the lifetime cash flows for a loan, and it may be difficult to find appropriate market data to use in the analysis.</a:t>
            </a:r>
          </a:p>
        </p:txBody>
      </p:sp>
      <p:sp>
        <p:nvSpPr>
          <p:cNvPr id="10" name="Rectangle: Rounded Corners 9">
            <a:extLst>
              <a:ext uri="{FF2B5EF4-FFF2-40B4-BE49-F238E27FC236}">
                <a16:creationId xmlns:a16="http://schemas.microsoft.com/office/drawing/2014/main" id="{52BD7E36-6446-4550-BC42-45575C85F530}"/>
              </a:ext>
            </a:extLst>
          </p:cNvPr>
          <p:cNvSpPr/>
          <p:nvPr/>
        </p:nvSpPr>
        <p:spPr>
          <a:xfrm>
            <a:off x="3352801" y="2950411"/>
            <a:ext cx="5662748" cy="1596009"/>
          </a:xfrm>
          <a:prstGeom prst="roundRect">
            <a:avLst/>
          </a:prstGeom>
          <a:solidFill>
            <a:srgbClr val="FF6D6D"/>
          </a:solidFill>
          <a:ln>
            <a:solidFill>
              <a:srgbClr val="FF6D6D"/>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The major advantage of the DCF model is that it uses cash flow projections to estimate the value of a company. This makes the model more accurate than other valuation techniques, such as the PE ratio. The major disadvantage of the DCF model is that it is time-consuming and requires a lot of data.</a:t>
            </a:r>
          </a:p>
        </p:txBody>
      </p:sp>
      <p:sp>
        <p:nvSpPr>
          <p:cNvPr id="11" name="Rectangle: Rounded Corners 10">
            <a:extLst>
              <a:ext uri="{FF2B5EF4-FFF2-40B4-BE49-F238E27FC236}">
                <a16:creationId xmlns:a16="http://schemas.microsoft.com/office/drawing/2014/main" id="{00D28818-0FA3-4288-981A-9D2BF712BAED}"/>
              </a:ext>
            </a:extLst>
          </p:cNvPr>
          <p:cNvSpPr/>
          <p:nvPr/>
        </p:nvSpPr>
        <p:spPr>
          <a:xfrm>
            <a:off x="1219201" y="4663911"/>
            <a:ext cx="7796348" cy="1736890"/>
          </a:xfrm>
          <a:prstGeom prst="roundRect">
            <a:avLst/>
          </a:prstGeom>
          <a:solidFill>
            <a:srgbClr val="92D050"/>
          </a:solidFill>
          <a:ln>
            <a:solidFill>
              <a:srgbClr val="92D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Arial" panose="020B0604020202020204" pitchFamily="34" charset="0"/>
                <a:cs typeface="Arial" panose="020B0604020202020204" pitchFamily="34" charset="0"/>
              </a:rPr>
              <a:t>The Discounted Cash Flow (DCF) model is a financial model used to estimate the value of a company or security. It is based on the assumption that the value of a company or a security is the present value of all its future cash flows. The pros of the DCF model are that it is a rigorous and comprehensive method to estimate the value of a company or a security. The cons of the DCF model are that it is often difficult to estimate the future cash flows, and it can be sensitive to the assumptions made about the future.</a:t>
            </a:r>
          </a:p>
        </p:txBody>
      </p:sp>
      <p:sp>
        <p:nvSpPr>
          <p:cNvPr id="5" name="TextBox 4">
            <a:extLst>
              <a:ext uri="{FF2B5EF4-FFF2-40B4-BE49-F238E27FC236}">
                <a16:creationId xmlns:a16="http://schemas.microsoft.com/office/drawing/2014/main" id="{8C62CC67-9054-45CE-82AD-B61825A56145}"/>
              </a:ext>
            </a:extLst>
          </p:cNvPr>
          <p:cNvSpPr txBox="1"/>
          <p:nvPr/>
        </p:nvSpPr>
        <p:spPr>
          <a:xfrm>
            <a:off x="3352801" y="1295008"/>
            <a:ext cx="527709" cy="461665"/>
          </a:xfrm>
          <a:prstGeom prst="rect">
            <a:avLst/>
          </a:prstGeom>
          <a:noFill/>
        </p:spPr>
        <p:txBody>
          <a:bodyPr wrap="none" rtlCol="0">
            <a:spAutoFit/>
          </a:bodyPr>
          <a:lstStyle/>
          <a:p>
            <a:r>
              <a:rPr lang="en-US" dirty="0"/>
              <a:t>#1</a:t>
            </a:r>
          </a:p>
        </p:txBody>
      </p:sp>
      <p:sp>
        <p:nvSpPr>
          <p:cNvPr id="12" name="TextBox 11">
            <a:extLst>
              <a:ext uri="{FF2B5EF4-FFF2-40B4-BE49-F238E27FC236}">
                <a16:creationId xmlns:a16="http://schemas.microsoft.com/office/drawing/2014/main" id="{74570216-12D6-401C-855C-030641BDD753}"/>
              </a:ext>
            </a:extLst>
          </p:cNvPr>
          <p:cNvSpPr txBox="1"/>
          <p:nvPr/>
        </p:nvSpPr>
        <p:spPr>
          <a:xfrm>
            <a:off x="2846701" y="3502545"/>
            <a:ext cx="527709" cy="461665"/>
          </a:xfrm>
          <a:prstGeom prst="rect">
            <a:avLst/>
          </a:prstGeom>
          <a:noFill/>
        </p:spPr>
        <p:txBody>
          <a:bodyPr wrap="none" rtlCol="0">
            <a:spAutoFit/>
          </a:bodyPr>
          <a:lstStyle/>
          <a:p>
            <a:r>
              <a:rPr lang="en-US" dirty="0"/>
              <a:t>#2</a:t>
            </a:r>
          </a:p>
        </p:txBody>
      </p:sp>
      <p:sp>
        <p:nvSpPr>
          <p:cNvPr id="13" name="TextBox 12">
            <a:extLst>
              <a:ext uri="{FF2B5EF4-FFF2-40B4-BE49-F238E27FC236}">
                <a16:creationId xmlns:a16="http://schemas.microsoft.com/office/drawing/2014/main" id="{20C971D4-2871-455D-AF69-99CC6662150A}"/>
              </a:ext>
            </a:extLst>
          </p:cNvPr>
          <p:cNvSpPr txBox="1"/>
          <p:nvPr/>
        </p:nvSpPr>
        <p:spPr>
          <a:xfrm>
            <a:off x="691492" y="5231083"/>
            <a:ext cx="527709" cy="461665"/>
          </a:xfrm>
          <a:prstGeom prst="rect">
            <a:avLst/>
          </a:prstGeom>
          <a:noFill/>
        </p:spPr>
        <p:txBody>
          <a:bodyPr wrap="none" rtlCol="0">
            <a:spAutoFit/>
          </a:bodyPr>
          <a:lstStyle/>
          <a:p>
            <a:r>
              <a:rPr lang="en-US" dirty="0"/>
              <a:t>#3</a:t>
            </a:r>
          </a:p>
        </p:txBody>
      </p:sp>
      <p:sp>
        <p:nvSpPr>
          <p:cNvPr id="7" name="Arrow: Up 6">
            <a:extLst>
              <a:ext uri="{FF2B5EF4-FFF2-40B4-BE49-F238E27FC236}">
                <a16:creationId xmlns:a16="http://schemas.microsoft.com/office/drawing/2014/main" id="{E19FAA29-D97A-445E-B1B8-11BEFF735A95}"/>
              </a:ext>
            </a:extLst>
          </p:cNvPr>
          <p:cNvSpPr/>
          <p:nvPr/>
        </p:nvSpPr>
        <p:spPr>
          <a:xfrm flipV="1">
            <a:off x="1352197" y="3044912"/>
            <a:ext cx="527709" cy="1422220"/>
          </a:xfrm>
          <a:prstGeom prst="upArrow">
            <a:avLst/>
          </a:prstGeom>
          <a:solidFill>
            <a:srgbClr val="203864"/>
          </a:solidFill>
          <a:ln>
            <a:solidFill>
              <a:srgbClr val="20386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5565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0">
            <a:extLst>
              <a:ext uri="{FF2B5EF4-FFF2-40B4-BE49-F238E27FC236}">
                <a16:creationId xmlns:a16="http://schemas.microsoft.com/office/drawing/2014/main" id="{2FA919BC-CE35-4408-A77F-4E4BEDE94BFD}"/>
              </a:ext>
            </a:extLst>
          </p:cNvPr>
          <p:cNvSpPr txBox="1">
            <a:spLocks noChangeArrowheads="1"/>
          </p:cNvSpPr>
          <p:nvPr/>
        </p:nvSpPr>
        <p:spPr bwMode="auto">
          <a:xfrm>
            <a:off x="0" y="2115235"/>
            <a:ext cx="9144000" cy="1169551"/>
          </a:xfrm>
          <a:prstGeom prst="rect">
            <a:avLst/>
          </a:prstGeom>
          <a:noFill/>
          <a:ln w="9525">
            <a:noFill/>
            <a:miter lim="800000"/>
            <a:headEnd/>
            <a:tailEnd/>
          </a:ln>
          <a:effectLst/>
        </p:spPr>
        <p:txBody>
          <a:bodyPr wrap="square" anchor="ctr">
            <a:spAutoFit/>
          </a:bodyPr>
          <a:lstStyle/>
          <a:p>
            <a:pPr algn="ctr">
              <a:spcBef>
                <a:spcPct val="50000"/>
              </a:spcBef>
              <a:defRPr/>
            </a:pPr>
            <a:r>
              <a:rPr lang="en-US" sz="2800" b="1" dirty="0">
                <a:solidFill>
                  <a:schemeClr val="accent1">
                    <a:lumMod val="50000"/>
                  </a:schemeClr>
                </a:solidFill>
                <a:cs typeface="Arial" panose="020B0604020202020204" pitchFamily="34" charset="0"/>
              </a:rPr>
              <a:t>Use Case #1b:</a:t>
            </a:r>
          </a:p>
          <a:p>
            <a:pPr algn="ctr">
              <a:spcBef>
                <a:spcPct val="50000"/>
              </a:spcBef>
              <a:defRPr/>
            </a:pPr>
            <a:r>
              <a:rPr lang="en-US" sz="2800" b="1" dirty="0">
                <a:solidFill>
                  <a:srgbClr val="FF0000"/>
                </a:solidFill>
                <a:cs typeface="Arial" panose="020B0604020202020204" pitchFamily="34" charset="0"/>
              </a:rPr>
              <a:t>Write Section on Conceptual Soundness</a:t>
            </a:r>
          </a:p>
        </p:txBody>
      </p:sp>
      <p:sp>
        <p:nvSpPr>
          <p:cNvPr id="5" name="Text Box 5">
            <a:extLst>
              <a:ext uri="{FF2B5EF4-FFF2-40B4-BE49-F238E27FC236}">
                <a16:creationId xmlns:a16="http://schemas.microsoft.com/office/drawing/2014/main" id="{F9A6FC23-E068-4CEF-99A7-CB10B3BCB96D}"/>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25</a:t>
            </a:fld>
            <a:endParaRPr lang="en-US" sz="1200" dirty="0">
              <a:cs typeface="Arial" panose="020B0604020202020204" pitchFamily="34" charset="0"/>
            </a:endParaRPr>
          </a:p>
        </p:txBody>
      </p:sp>
    </p:spTree>
    <p:extLst>
      <p:ext uri="{BB962C8B-B14F-4D97-AF65-F5344CB8AC3E}">
        <p14:creationId xmlns:p14="http://schemas.microsoft.com/office/powerpoint/2010/main" val="2665088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62C95572-DB38-424C-A100-E2A34FE5EA4B}"/>
              </a:ext>
            </a:extLst>
          </p:cNvPr>
          <p:cNvSpPr txBox="1">
            <a:spLocks noChangeArrowheads="1"/>
          </p:cNvSpPr>
          <p:nvPr/>
        </p:nvSpPr>
        <p:spPr bwMode="auto">
          <a:xfrm>
            <a:off x="357051" y="364475"/>
            <a:ext cx="8558349" cy="461665"/>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b="1" dirty="0">
                <a:solidFill>
                  <a:srgbClr val="4472C4">
                    <a:lumMod val="50000"/>
                  </a:srgbClr>
                </a:solidFill>
                <a:ea typeface="MS PGothic"/>
                <a:cs typeface="Arial" panose="020B0604020202020204" pitchFamily="34" charset="0"/>
              </a:rPr>
              <a:t>Use Case </a:t>
            </a:r>
            <a:r>
              <a:rPr lang="en-US" sz="2400" b="1" dirty="0">
                <a:solidFill>
                  <a:schemeClr val="accent1">
                    <a:lumMod val="50000"/>
                  </a:schemeClr>
                </a:solidFill>
                <a:cs typeface="Arial" panose="020B0604020202020204" pitchFamily="34" charset="0"/>
              </a:rPr>
              <a:t>#1b </a:t>
            </a:r>
            <a:r>
              <a:rPr lang="en-US" b="1" dirty="0">
                <a:solidFill>
                  <a:srgbClr val="4472C4">
                    <a:lumMod val="50000"/>
                  </a:srgbClr>
                </a:solidFill>
                <a:ea typeface="MS PGothic"/>
                <a:cs typeface="Arial" panose="020B0604020202020204" pitchFamily="34" charset="0"/>
              </a:rPr>
              <a:t>: Conceptual Soundness of HPA Forecasts</a:t>
            </a:r>
          </a:p>
        </p:txBody>
      </p:sp>
      <p:sp>
        <p:nvSpPr>
          <p:cNvPr id="3" name="TextBox 2">
            <a:extLst>
              <a:ext uri="{FF2B5EF4-FFF2-40B4-BE49-F238E27FC236}">
                <a16:creationId xmlns:a16="http://schemas.microsoft.com/office/drawing/2014/main" id="{5082628E-913F-457B-9C4C-9619E61C4CB2}"/>
              </a:ext>
            </a:extLst>
          </p:cNvPr>
          <p:cNvSpPr txBox="1"/>
          <p:nvPr/>
        </p:nvSpPr>
        <p:spPr>
          <a:xfrm>
            <a:off x="340972" y="943630"/>
            <a:ext cx="8405949" cy="351378"/>
          </a:xfrm>
          <a:prstGeom prst="rect">
            <a:avLst/>
          </a:prstGeom>
          <a:noFill/>
        </p:spPr>
        <p:txBody>
          <a:bodyPr wrap="square" rtlCol="0">
            <a:spAutoFit/>
          </a:bodyPr>
          <a:lstStyle/>
          <a:p>
            <a:pPr>
              <a:lnSpc>
                <a:spcPct val="115000"/>
              </a:lnSpc>
              <a:spcBef>
                <a:spcPts val="600"/>
              </a:spcBef>
              <a:spcAft>
                <a:spcPts val="600"/>
              </a:spcAft>
            </a:pPr>
            <a:r>
              <a:rPr lang="en-US" sz="1600" b="1" dirty="0">
                <a:solidFill>
                  <a:srgbClr val="000000"/>
                </a:solidFill>
                <a:highlight>
                  <a:srgbClr val="FFFFFF"/>
                </a:highlight>
                <a:ea typeface="Calibri" panose="020F0502020204030204" pitchFamily="34" charset="0"/>
                <a:cs typeface="Arial" panose="020B0604020202020204" pitchFamily="34" charset="0"/>
              </a:rPr>
              <a:t> </a:t>
            </a:r>
            <a:endParaRPr lang="en-US" sz="1600" dirty="0">
              <a:solidFill>
                <a:srgbClr val="000000"/>
              </a:solidFill>
              <a:cs typeface="Arial" panose="020B0604020202020204" pitchFamily="34" charset="0"/>
            </a:endParaRPr>
          </a:p>
        </p:txBody>
      </p:sp>
      <p:sp>
        <p:nvSpPr>
          <p:cNvPr id="6" name="Text Box 5">
            <a:extLst>
              <a:ext uri="{FF2B5EF4-FFF2-40B4-BE49-F238E27FC236}">
                <a16:creationId xmlns:a16="http://schemas.microsoft.com/office/drawing/2014/main" id="{7A43978B-E319-4305-AA76-902AEBAF8BC6}"/>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26</a:t>
            </a:fld>
            <a:endParaRPr lang="en-US" sz="1200" dirty="0">
              <a:cs typeface="Arial" panose="020B0604020202020204" pitchFamily="34" charset="0"/>
            </a:endParaRPr>
          </a:p>
        </p:txBody>
      </p:sp>
      <p:sp>
        <p:nvSpPr>
          <p:cNvPr id="5" name="TextBox 4">
            <a:extLst>
              <a:ext uri="{FF2B5EF4-FFF2-40B4-BE49-F238E27FC236}">
                <a16:creationId xmlns:a16="http://schemas.microsoft.com/office/drawing/2014/main" id="{EA6C3D2B-6B0C-4E86-90E8-47B7E7DA69C3}"/>
              </a:ext>
            </a:extLst>
          </p:cNvPr>
          <p:cNvSpPr txBox="1"/>
          <p:nvPr/>
        </p:nvSpPr>
        <p:spPr>
          <a:xfrm>
            <a:off x="1295401" y="2252638"/>
            <a:ext cx="1176925" cy="461665"/>
          </a:xfrm>
          <a:prstGeom prst="rect">
            <a:avLst/>
          </a:prstGeom>
          <a:noFill/>
          <a:ln>
            <a:solidFill>
              <a:srgbClr val="203864"/>
            </a:solidFill>
          </a:ln>
        </p:spPr>
        <p:txBody>
          <a:bodyPr wrap="none" rtlCol="0">
            <a:spAutoFit/>
          </a:bodyPr>
          <a:lstStyle/>
          <a:p>
            <a:r>
              <a:rPr lang="en-US" dirty="0"/>
              <a:t>Prompt</a:t>
            </a:r>
          </a:p>
        </p:txBody>
      </p:sp>
      <p:sp>
        <p:nvSpPr>
          <p:cNvPr id="10" name="TextBox 9">
            <a:extLst>
              <a:ext uri="{FF2B5EF4-FFF2-40B4-BE49-F238E27FC236}">
                <a16:creationId xmlns:a16="http://schemas.microsoft.com/office/drawing/2014/main" id="{0E2091C1-18F9-4B64-8DB3-BDC179841619}"/>
              </a:ext>
            </a:extLst>
          </p:cNvPr>
          <p:cNvSpPr txBox="1"/>
          <p:nvPr/>
        </p:nvSpPr>
        <p:spPr>
          <a:xfrm>
            <a:off x="5715001" y="2252637"/>
            <a:ext cx="1107996" cy="461665"/>
          </a:xfrm>
          <a:prstGeom prst="rect">
            <a:avLst/>
          </a:prstGeom>
          <a:noFill/>
          <a:ln>
            <a:solidFill>
              <a:srgbClr val="203864"/>
            </a:solidFill>
          </a:ln>
        </p:spPr>
        <p:txBody>
          <a:bodyPr wrap="none" rtlCol="0">
            <a:spAutoFit/>
          </a:bodyPr>
          <a:lstStyle/>
          <a:p>
            <a:r>
              <a:rPr lang="en-US" dirty="0"/>
              <a:t>Output</a:t>
            </a:r>
          </a:p>
        </p:txBody>
      </p:sp>
      <p:sp>
        <p:nvSpPr>
          <p:cNvPr id="9" name="TextBox 8">
            <a:extLst>
              <a:ext uri="{FF2B5EF4-FFF2-40B4-BE49-F238E27FC236}">
                <a16:creationId xmlns:a16="http://schemas.microsoft.com/office/drawing/2014/main" id="{90056721-950B-4FC9-B102-60367767B1B0}"/>
              </a:ext>
            </a:extLst>
          </p:cNvPr>
          <p:cNvSpPr txBox="1"/>
          <p:nvPr/>
        </p:nvSpPr>
        <p:spPr>
          <a:xfrm>
            <a:off x="292824" y="903812"/>
            <a:ext cx="8558349" cy="1015663"/>
          </a:xfrm>
          <a:prstGeom prst="rect">
            <a:avLst/>
          </a:prstGeom>
          <a:noFill/>
          <a:ln>
            <a:solidFill>
              <a:srgbClr val="203864"/>
            </a:solidFill>
          </a:ln>
        </p:spPr>
        <p:txBody>
          <a:bodyPr wrap="square" rtlCol="0">
            <a:spAutoFit/>
          </a:bodyPr>
          <a:lstStyle/>
          <a:p>
            <a:r>
              <a:rPr lang="en-US" sz="2000" dirty="0"/>
              <a:t>The model validator wants to add a paragraph in the conceptual soundness section of the model validation report describing the limitations of using a sinusoidal function-based model to forecast HPA. </a:t>
            </a:r>
          </a:p>
        </p:txBody>
      </p:sp>
      <p:pic>
        <p:nvPicPr>
          <p:cNvPr id="11" name="Picture 2" descr="image">
            <a:extLst>
              <a:ext uri="{FF2B5EF4-FFF2-40B4-BE49-F238E27FC236}">
                <a16:creationId xmlns:a16="http://schemas.microsoft.com/office/drawing/2014/main" id="{8707304F-3118-4DF8-BA1D-B197F19EF7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7" t="12324" r="1360" b="2519"/>
          <a:stretch/>
        </p:blipFill>
        <p:spPr bwMode="auto">
          <a:xfrm>
            <a:off x="60866" y="2819400"/>
            <a:ext cx="9022268" cy="2854702"/>
          </a:xfrm>
          <a:prstGeom prst="rect">
            <a:avLst/>
          </a:prstGeom>
          <a:noFill/>
          <a:extLst>
            <a:ext uri="{909E8E84-426E-40DD-AFC4-6F175D3DCCD1}">
              <a14:hiddenFill xmlns:a14="http://schemas.microsoft.com/office/drawing/2010/main">
                <a:solidFill>
                  <a:srgbClr val="FFFFFF"/>
                </a:solidFill>
              </a14:hiddenFill>
            </a:ext>
          </a:extLst>
        </p:spPr>
      </p:pic>
      <p:sp>
        <p:nvSpPr>
          <p:cNvPr id="4" name="Arrow: Bent 3">
            <a:extLst>
              <a:ext uri="{FF2B5EF4-FFF2-40B4-BE49-F238E27FC236}">
                <a16:creationId xmlns:a16="http://schemas.microsoft.com/office/drawing/2014/main" id="{0461744A-F3EC-4A2F-A093-7BF4EC581B16}"/>
              </a:ext>
            </a:extLst>
          </p:cNvPr>
          <p:cNvSpPr/>
          <p:nvPr/>
        </p:nvSpPr>
        <p:spPr>
          <a:xfrm rot="5400000">
            <a:off x="2415320" y="2540475"/>
            <a:ext cx="347075" cy="233064"/>
          </a:xfrm>
          <a:prstGeom prst="bentArrow">
            <a:avLst/>
          </a:prstGeom>
          <a:solidFill>
            <a:srgbClr val="203864"/>
          </a:solidFill>
          <a:ln>
            <a:solidFill>
              <a:srgbClr val="20386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Arrow: Bent 12">
            <a:extLst>
              <a:ext uri="{FF2B5EF4-FFF2-40B4-BE49-F238E27FC236}">
                <a16:creationId xmlns:a16="http://schemas.microsoft.com/office/drawing/2014/main" id="{69CBDE3E-3DBC-4337-B3ED-FB05AD3BDD7D}"/>
              </a:ext>
            </a:extLst>
          </p:cNvPr>
          <p:cNvSpPr/>
          <p:nvPr/>
        </p:nvSpPr>
        <p:spPr>
          <a:xfrm rot="5400000">
            <a:off x="6765992" y="2523842"/>
            <a:ext cx="347075" cy="233064"/>
          </a:xfrm>
          <a:prstGeom prst="bentArrow">
            <a:avLst/>
          </a:prstGeom>
          <a:solidFill>
            <a:srgbClr val="203864"/>
          </a:solidFill>
          <a:ln>
            <a:solidFill>
              <a:srgbClr val="20386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98A78FA7-AEB4-4762-9448-4EA1CCF3567B}"/>
              </a:ext>
            </a:extLst>
          </p:cNvPr>
          <p:cNvSpPr txBox="1"/>
          <p:nvPr/>
        </p:nvSpPr>
        <p:spPr>
          <a:xfrm>
            <a:off x="35809" y="6192060"/>
            <a:ext cx="2156360" cy="600164"/>
          </a:xfrm>
          <a:prstGeom prst="rect">
            <a:avLst/>
          </a:prstGeom>
          <a:noFill/>
        </p:spPr>
        <p:txBody>
          <a:bodyPr wrap="none" rtlCol="0">
            <a:spAutoFit/>
          </a:bodyPr>
          <a:lstStyle/>
          <a:p>
            <a:r>
              <a:rPr lang="en-US" sz="1100" i="1" dirty="0"/>
              <a:t>Actual screenshot from Anvil</a:t>
            </a:r>
          </a:p>
          <a:p>
            <a:r>
              <a:rPr lang="en-US" sz="1100" i="1" dirty="0"/>
              <a:t>Default settings used in model</a:t>
            </a:r>
          </a:p>
          <a:p>
            <a:r>
              <a:rPr lang="en-US" sz="1100" i="1" dirty="0"/>
              <a:t>Using Davinci execution engine</a:t>
            </a:r>
            <a:endParaRPr lang="en-US" sz="1200" i="1" dirty="0"/>
          </a:p>
        </p:txBody>
      </p:sp>
    </p:spTree>
    <p:extLst>
      <p:ext uri="{BB962C8B-B14F-4D97-AF65-F5344CB8AC3E}">
        <p14:creationId xmlns:p14="http://schemas.microsoft.com/office/powerpoint/2010/main" val="2180485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62C95572-DB38-424C-A100-E2A34FE5EA4B}"/>
              </a:ext>
            </a:extLst>
          </p:cNvPr>
          <p:cNvSpPr txBox="1">
            <a:spLocks noChangeArrowheads="1"/>
          </p:cNvSpPr>
          <p:nvPr/>
        </p:nvSpPr>
        <p:spPr bwMode="auto">
          <a:xfrm>
            <a:off x="355757" y="292087"/>
            <a:ext cx="8558349" cy="461665"/>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b="1" dirty="0">
                <a:solidFill>
                  <a:srgbClr val="4472C4">
                    <a:lumMod val="50000"/>
                  </a:srgbClr>
                </a:solidFill>
                <a:ea typeface="MS PGothic"/>
                <a:cs typeface="Arial" panose="020B0604020202020204" pitchFamily="34" charset="0"/>
              </a:rPr>
              <a:t>First Step: </a:t>
            </a:r>
            <a:r>
              <a:rPr lang="en-US" b="1" dirty="0">
                <a:solidFill>
                  <a:srgbClr val="FF0000"/>
                </a:solidFill>
                <a:ea typeface="MS PGothic"/>
                <a:cs typeface="Arial" panose="020B0604020202020204" pitchFamily="34" charset="0"/>
              </a:rPr>
              <a:t>Input Prompt (three iterations)</a:t>
            </a:r>
          </a:p>
        </p:txBody>
      </p:sp>
      <p:sp>
        <p:nvSpPr>
          <p:cNvPr id="3" name="TextBox 2">
            <a:extLst>
              <a:ext uri="{FF2B5EF4-FFF2-40B4-BE49-F238E27FC236}">
                <a16:creationId xmlns:a16="http://schemas.microsoft.com/office/drawing/2014/main" id="{5082628E-913F-457B-9C4C-9619E61C4CB2}"/>
              </a:ext>
            </a:extLst>
          </p:cNvPr>
          <p:cNvSpPr txBox="1"/>
          <p:nvPr/>
        </p:nvSpPr>
        <p:spPr>
          <a:xfrm>
            <a:off x="340972" y="943630"/>
            <a:ext cx="8405949" cy="351378"/>
          </a:xfrm>
          <a:prstGeom prst="rect">
            <a:avLst/>
          </a:prstGeom>
          <a:noFill/>
        </p:spPr>
        <p:txBody>
          <a:bodyPr wrap="square" rtlCol="0">
            <a:spAutoFit/>
          </a:bodyPr>
          <a:lstStyle/>
          <a:p>
            <a:pPr>
              <a:lnSpc>
                <a:spcPct val="115000"/>
              </a:lnSpc>
              <a:spcBef>
                <a:spcPts val="600"/>
              </a:spcBef>
              <a:spcAft>
                <a:spcPts val="600"/>
              </a:spcAft>
            </a:pPr>
            <a:r>
              <a:rPr lang="en-US" sz="1600" b="1" dirty="0">
                <a:solidFill>
                  <a:srgbClr val="000000"/>
                </a:solidFill>
                <a:highlight>
                  <a:srgbClr val="FFFFFF"/>
                </a:highlight>
                <a:ea typeface="Calibri" panose="020F0502020204030204" pitchFamily="34" charset="0"/>
                <a:cs typeface="Arial" panose="020B0604020202020204" pitchFamily="34" charset="0"/>
              </a:rPr>
              <a:t> </a:t>
            </a:r>
            <a:endParaRPr lang="en-US" sz="1600" dirty="0">
              <a:solidFill>
                <a:srgbClr val="000000"/>
              </a:solidFill>
              <a:cs typeface="Arial" panose="020B0604020202020204" pitchFamily="34" charset="0"/>
            </a:endParaRPr>
          </a:p>
        </p:txBody>
      </p:sp>
      <p:sp>
        <p:nvSpPr>
          <p:cNvPr id="6" name="Text Box 5">
            <a:extLst>
              <a:ext uri="{FF2B5EF4-FFF2-40B4-BE49-F238E27FC236}">
                <a16:creationId xmlns:a16="http://schemas.microsoft.com/office/drawing/2014/main" id="{7A43978B-E319-4305-AA76-902AEBAF8BC6}"/>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27</a:t>
            </a:fld>
            <a:endParaRPr lang="en-US" sz="1200" dirty="0">
              <a:cs typeface="Arial" panose="020B0604020202020204" pitchFamily="34" charset="0"/>
            </a:endParaRPr>
          </a:p>
        </p:txBody>
      </p:sp>
      <p:sp>
        <p:nvSpPr>
          <p:cNvPr id="4" name="Rectangle: Rounded Corners 3">
            <a:extLst>
              <a:ext uri="{FF2B5EF4-FFF2-40B4-BE49-F238E27FC236}">
                <a16:creationId xmlns:a16="http://schemas.microsoft.com/office/drawing/2014/main" id="{80CBAFA0-EC7D-4F1E-8DA5-EC4F5C77ABD7}"/>
              </a:ext>
            </a:extLst>
          </p:cNvPr>
          <p:cNvSpPr/>
          <p:nvPr/>
        </p:nvSpPr>
        <p:spPr>
          <a:xfrm>
            <a:off x="145511" y="943630"/>
            <a:ext cx="2895600" cy="1134978"/>
          </a:xfrm>
          <a:prstGeom prst="roundRect">
            <a:avLst/>
          </a:prstGeom>
          <a:solidFill>
            <a:srgbClr val="203864"/>
          </a:solidFill>
          <a:ln>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Write a paragraph on the limitation of sinusoidal function-based model to forecast HPA.</a:t>
            </a:r>
          </a:p>
        </p:txBody>
      </p:sp>
      <p:sp>
        <p:nvSpPr>
          <p:cNvPr id="8" name="Arrow: Bent 7">
            <a:extLst>
              <a:ext uri="{FF2B5EF4-FFF2-40B4-BE49-F238E27FC236}">
                <a16:creationId xmlns:a16="http://schemas.microsoft.com/office/drawing/2014/main" id="{D5BA1304-D167-4AE0-8242-E61FC8220CDE}"/>
              </a:ext>
            </a:extLst>
          </p:cNvPr>
          <p:cNvSpPr/>
          <p:nvPr/>
        </p:nvSpPr>
        <p:spPr>
          <a:xfrm rot="10800000" flipH="1">
            <a:off x="934722" y="2196097"/>
            <a:ext cx="1732278" cy="1385301"/>
          </a:xfrm>
          <a:prstGeom prst="bentArrow">
            <a:avLst>
              <a:gd name="adj1" fmla="val 25000"/>
              <a:gd name="adj2" fmla="val 22517"/>
              <a:gd name="adj3" fmla="val 25000"/>
              <a:gd name="adj4" fmla="val 43750"/>
            </a:avLst>
          </a:prstGeom>
          <a:solidFill>
            <a:srgbClr val="203864"/>
          </a:solidFill>
          <a:ln>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Rounded Corners 8">
            <a:extLst>
              <a:ext uri="{FF2B5EF4-FFF2-40B4-BE49-F238E27FC236}">
                <a16:creationId xmlns:a16="http://schemas.microsoft.com/office/drawing/2014/main" id="{A18007FB-8DE5-4229-94CE-E0721D354F10}"/>
              </a:ext>
            </a:extLst>
          </p:cNvPr>
          <p:cNvSpPr/>
          <p:nvPr/>
        </p:nvSpPr>
        <p:spPr>
          <a:xfrm>
            <a:off x="3814471" y="761227"/>
            <a:ext cx="5201078" cy="2071693"/>
          </a:xfrm>
          <a:prstGeom prst="roundRect">
            <a:avLst/>
          </a:prstGeom>
          <a:solidFill>
            <a:schemeClr val="accent1">
              <a:lumMod val="60000"/>
              <a:lumOff val="4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The sinusoidal function-based model has certain limitations in forecasting HPA. This is because the model does not take into account the non-linear dynamics of the HPA system. Additionally, the model does not account for the stochastic nature of the HPA system, which can lead to inaccurate predictions.</a:t>
            </a:r>
          </a:p>
        </p:txBody>
      </p:sp>
      <p:sp>
        <p:nvSpPr>
          <p:cNvPr id="10" name="Rectangle: Rounded Corners 9">
            <a:extLst>
              <a:ext uri="{FF2B5EF4-FFF2-40B4-BE49-F238E27FC236}">
                <a16:creationId xmlns:a16="http://schemas.microsoft.com/office/drawing/2014/main" id="{52BD7E36-6446-4550-BC42-45575C85F530}"/>
              </a:ext>
            </a:extLst>
          </p:cNvPr>
          <p:cNvSpPr/>
          <p:nvPr/>
        </p:nvSpPr>
        <p:spPr>
          <a:xfrm>
            <a:off x="3352801" y="2950411"/>
            <a:ext cx="5662748" cy="1596009"/>
          </a:xfrm>
          <a:prstGeom prst="roundRect">
            <a:avLst/>
          </a:prstGeom>
          <a:solidFill>
            <a:schemeClr val="accent1">
              <a:lumMod val="60000"/>
              <a:lumOff val="4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The sinusoidal function model is limited in its ability to forecast HPA. The model is based on the assumption that past behaviour is a good predictor of future behaviour, but this is not always the case. The model does not take into account the impact of unpredictable events, which can often cause fluctuations in the HPA.</a:t>
            </a:r>
          </a:p>
        </p:txBody>
      </p:sp>
      <p:sp>
        <p:nvSpPr>
          <p:cNvPr id="11" name="Rectangle: Rounded Corners 10">
            <a:extLst>
              <a:ext uri="{FF2B5EF4-FFF2-40B4-BE49-F238E27FC236}">
                <a16:creationId xmlns:a16="http://schemas.microsoft.com/office/drawing/2014/main" id="{00D28818-0FA3-4288-981A-9D2BF712BAED}"/>
              </a:ext>
            </a:extLst>
          </p:cNvPr>
          <p:cNvSpPr/>
          <p:nvPr/>
        </p:nvSpPr>
        <p:spPr>
          <a:xfrm>
            <a:off x="1219201" y="4663911"/>
            <a:ext cx="7796348" cy="1596010"/>
          </a:xfrm>
          <a:prstGeom prst="roundRect">
            <a:avLst/>
          </a:prstGeom>
          <a:solidFill>
            <a:schemeClr val="accent1">
              <a:lumMod val="60000"/>
              <a:lumOff val="4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Arial" panose="020B0604020202020204" pitchFamily="34" charset="0"/>
                <a:cs typeface="Arial" panose="020B0604020202020204" pitchFamily="34" charset="0"/>
              </a:rPr>
              <a:t>A sinusoidal function is a mathematical model that describes a quantity that oscillates or cycles regularly. This model is limited in its ability to forecast the HPA because it does not account for the irregular, non-cyclical nature of the data. Additionally, the sinusoidal function is not able to handle discontinuous changes in the data, which can also affect the accuracy of the forecast.</a:t>
            </a:r>
          </a:p>
        </p:txBody>
      </p:sp>
      <p:sp>
        <p:nvSpPr>
          <p:cNvPr id="5" name="TextBox 4">
            <a:extLst>
              <a:ext uri="{FF2B5EF4-FFF2-40B4-BE49-F238E27FC236}">
                <a16:creationId xmlns:a16="http://schemas.microsoft.com/office/drawing/2014/main" id="{8C62CC67-9054-45CE-82AD-B61825A56145}"/>
              </a:ext>
            </a:extLst>
          </p:cNvPr>
          <p:cNvSpPr txBox="1"/>
          <p:nvPr/>
        </p:nvSpPr>
        <p:spPr>
          <a:xfrm>
            <a:off x="3352801" y="1295008"/>
            <a:ext cx="527709" cy="461665"/>
          </a:xfrm>
          <a:prstGeom prst="rect">
            <a:avLst/>
          </a:prstGeom>
          <a:noFill/>
        </p:spPr>
        <p:txBody>
          <a:bodyPr wrap="none" rtlCol="0">
            <a:spAutoFit/>
          </a:bodyPr>
          <a:lstStyle/>
          <a:p>
            <a:r>
              <a:rPr lang="en-US" dirty="0"/>
              <a:t>#1</a:t>
            </a:r>
          </a:p>
        </p:txBody>
      </p:sp>
      <p:sp>
        <p:nvSpPr>
          <p:cNvPr id="12" name="TextBox 11">
            <a:extLst>
              <a:ext uri="{FF2B5EF4-FFF2-40B4-BE49-F238E27FC236}">
                <a16:creationId xmlns:a16="http://schemas.microsoft.com/office/drawing/2014/main" id="{74570216-12D6-401C-855C-030641BDD753}"/>
              </a:ext>
            </a:extLst>
          </p:cNvPr>
          <p:cNvSpPr txBox="1"/>
          <p:nvPr/>
        </p:nvSpPr>
        <p:spPr>
          <a:xfrm>
            <a:off x="2846701" y="3502545"/>
            <a:ext cx="527709" cy="461665"/>
          </a:xfrm>
          <a:prstGeom prst="rect">
            <a:avLst/>
          </a:prstGeom>
          <a:noFill/>
        </p:spPr>
        <p:txBody>
          <a:bodyPr wrap="none" rtlCol="0">
            <a:spAutoFit/>
          </a:bodyPr>
          <a:lstStyle/>
          <a:p>
            <a:r>
              <a:rPr lang="en-US" dirty="0"/>
              <a:t>#2</a:t>
            </a:r>
          </a:p>
        </p:txBody>
      </p:sp>
      <p:sp>
        <p:nvSpPr>
          <p:cNvPr id="13" name="TextBox 12">
            <a:extLst>
              <a:ext uri="{FF2B5EF4-FFF2-40B4-BE49-F238E27FC236}">
                <a16:creationId xmlns:a16="http://schemas.microsoft.com/office/drawing/2014/main" id="{20C971D4-2871-455D-AF69-99CC6662150A}"/>
              </a:ext>
            </a:extLst>
          </p:cNvPr>
          <p:cNvSpPr txBox="1"/>
          <p:nvPr/>
        </p:nvSpPr>
        <p:spPr>
          <a:xfrm>
            <a:off x="691492" y="5231083"/>
            <a:ext cx="527709" cy="461665"/>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3479496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62C95572-DB38-424C-A100-E2A34FE5EA4B}"/>
              </a:ext>
            </a:extLst>
          </p:cNvPr>
          <p:cNvSpPr txBox="1">
            <a:spLocks noChangeArrowheads="1"/>
          </p:cNvSpPr>
          <p:nvPr/>
        </p:nvSpPr>
        <p:spPr bwMode="auto">
          <a:xfrm>
            <a:off x="340972" y="270087"/>
            <a:ext cx="8558349" cy="461665"/>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b="1" dirty="0">
                <a:solidFill>
                  <a:srgbClr val="4472C4">
                    <a:lumMod val="50000"/>
                  </a:srgbClr>
                </a:solidFill>
                <a:ea typeface="MS PGothic"/>
                <a:cs typeface="Arial" panose="020B0604020202020204" pitchFamily="34" charset="0"/>
              </a:rPr>
              <a:t>Second Step: </a:t>
            </a:r>
            <a:r>
              <a:rPr lang="en-US" b="1" dirty="0">
                <a:solidFill>
                  <a:srgbClr val="FF0000"/>
                </a:solidFill>
                <a:ea typeface="MS PGothic"/>
                <a:cs typeface="Arial" panose="020B0604020202020204" pitchFamily="34" charset="0"/>
              </a:rPr>
              <a:t>Select Best Description</a:t>
            </a:r>
          </a:p>
        </p:txBody>
      </p:sp>
      <p:sp>
        <p:nvSpPr>
          <p:cNvPr id="3" name="TextBox 2">
            <a:extLst>
              <a:ext uri="{FF2B5EF4-FFF2-40B4-BE49-F238E27FC236}">
                <a16:creationId xmlns:a16="http://schemas.microsoft.com/office/drawing/2014/main" id="{5082628E-913F-457B-9C4C-9619E61C4CB2}"/>
              </a:ext>
            </a:extLst>
          </p:cNvPr>
          <p:cNvSpPr txBox="1"/>
          <p:nvPr/>
        </p:nvSpPr>
        <p:spPr>
          <a:xfrm>
            <a:off x="340972" y="943630"/>
            <a:ext cx="8405949" cy="351378"/>
          </a:xfrm>
          <a:prstGeom prst="rect">
            <a:avLst/>
          </a:prstGeom>
          <a:noFill/>
        </p:spPr>
        <p:txBody>
          <a:bodyPr wrap="square" rtlCol="0">
            <a:spAutoFit/>
          </a:bodyPr>
          <a:lstStyle/>
          <a:p>
            <a:pPr>
              <a:lnSpc>
                <a:spcPct val="115000"/>
              </a:lnSpc>
              <a:spcBef>
                <a:spcPts val="600"/>
              </a:spcBef>
              <a:spcAft>
                <a:spcPts val="600"/>
              </a:spcAft>
            </a:pPr>
            <a:r>
              <a:rPr lang="en-US" sz="1600" b="1" dirty="0">
                <a:solidFill>
                  <a:srgbClr val="000000"/>
                </a:solidFill>
                <a:highlight>
                  <a:srgbClr val="FFFFFF"/>
                </a:highlight>
                <a:ea typeface="Calibri" panose="020F0502020204030204" pitchFamily="34" charset="0"/>
                <a:cs typeface="Arial" panose="020B0604020202020204" pitchFamily="34" charset="0"/>
              </a:rPr>
              <a:t> </a:t>
            </a:r>
            <a:endParaRPr lang="en-US" sz="1600" dirty="0">
              <a:solidFill>
                <a:srgbClr val="000000"/>
              </a:solidFill>
              <a:cs typeface="Arial" panose="020B0604020202020204" pitchFamily="34" charset="0"/>
            </a:endParaRPr>
          </a:p>
        </p:txBody>
      </p:sp>
      <p:sp>
        <p:nvSpPr>
          <p:cNvPr id="6" name="Text Box 5">
            <a:extLst>
              <a:ext uri="{FF2B5EF4-FFF2-40B4-BE49-F238E27FC236}">
                <a16:creationId xmlns:a16="http://schemas.microsoft.com/office/drawing/2014/main" id="{7A43978B-E319-4305-AA76-902AEBAF8BC6}"/>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28</a:t>
            </a:fld>
            <a:endParaRPr lang="en-US" sz="1200" dirty="0">
              <a:cs typeface="Arial" panose="020B0604020202020204" pitchFamily="34" charset="0"/>
            </a:endParaRPr>
          </a:p>
        </p:txBody>
      </p:sp>
      <p:sp>
        <p:nvSpPr>
          <p:cNvPr id="4" name="Rectangle: Rounded Corners 3">
            <a:extLst>
              <a:ext uri="{FF2B5EF4-FFF2-40B4-BE49-F238E27FC236}">
                <a16:creationId xmlns:a16="http://schemas.microsoft.com/office/drawing/2014/main" id="{80CBAFA0-EC7D-4F1E-8DA5-EC4F5C77ABD7}"/>
              </a:ext>
            </a:extLst>
          </p:cNvPr>
          <p:cNvSpPr/>
          <p:nvPr/>
        </p:nvSpPr>
        <p:spPr>
          <a:xfrm>
            <a:off x="168252" y="1713155"/>
            <a:ext cx="2895600" cy="1134978"/>
          </a:xfrm>
          <a:prstGeom prst="roundRect">
            <a:avLst/>
          </a:prstGeom>
          <a:solidFill>
            <a:srgbClr val="203864"/>
          </a:solidFill>
          <a:ln>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latin typeface="Arial" panose="020B0604020202020204" pitchFamily="34" charset="0"/>
                <a:cs typeface="Arial" panose="020B0604020202020204" pitchFamily="34" charset="0"/>
              </a:rPr>
              <a:t>Model Validator selects most appropriate description to insert into report.</a:t>
            </a:r>
          </a:p>
        </p:txBody>
      </p:sp>
      <p:sp>
        <p:nvSpPr>
          <p:cNvPr id="9" name="Rectangle: Rounded Corners 8">
            <a:extLst>
              <a:ext uri="{FF2B5EF4-FFF2-40B4-BE49-F238E27FC236}">
                <a16:creationId xmlns:a16="http://schemas.microsoft.com/office/drawing/2014/main" id="{A18007FB-8DE5-4229-94CE-E0721D354F10}"/>
              </a:ext>
            </a:extLst>
          </p:cNvPr>
          <p:cNvSpPr/>
          <p:nvPr/>
        </p:nvSpPr>
        <p:spPr>
          <a:xfrm>
            <a:off x="3814471" y="761227"/>
            <a:ext cx="5201078" cy="2071693"/>
          </a:xfrm>
          <a:prstGeom prst="roundRect">
            <a:avLst/>
          </a:prstGeom>
          <a:solidFill>
            <a:srgbClr val="FF6D6D"/>
          </a:solidFill>
          <a:ln>
            <a:solidFill>
              <a:srgbClr val="FF6D6D"/>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The sinusoidal function-based model has certain limitations in forecasting HPA. This is because the model does not take into account the non-linear dynamics of the HPA system. Additionally, the model does not account for the stochastic nature of the HPA system, which can lead to inaccurate predictions.</a:t>
            </a:r>
          </a:p>
        </p:txBody>
      </p:sp>
      <p:sp>
        <p:nvSpPr>
          <p:cNvPr id="10" name="Rectangle: Rounded Corners 9">
            <a:extLst>
              <a:ext uri="{FF2B5EF4-FFF2-40B4-BE49-F238E27FC236}">
                <a16:creationId xmlns:a16="http://schemas.microsoft.com/office/drawing/2014/main" id="{52BD7E36-6446-4550-BC42-45575C85F530}"/>
              </a:ext>
            </a:extLst>
          </p:cNvPr>
          <p:cNvSpPr/>
          <p:nvPr/>
        </p:nvSpPr>
        <p:spPr>
          <a:xfrm>
            <a:off x="3352801" y="2950411"/>
            <a:ext cx="5662748" cy="1596009"/>
          </a:xfrm>
          <a:prstGeom prst="roundRect">
            <a:avLst/>
          </a:prstGeom>
          <a:solidFill>
            <a:srgbClr val="FF6D6D"/>
          </a:solidFill>
          <a:ln>
            <a:solidFill>
              <a:srgbClr val="FF6D6D"/>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The sinusoidal function model is limited in its ability to forecast HPA. The model is based on the assumption that past behaviour is a good predictor of future behaviour, but this is not always the case. The model does not take into account the impact of unpredictable events, which can often cause fluctuations in the HPA.</a:t>
            </a:r>
          </a:p>
        </p:txBody>
      </p:sp>
      <p:sp>
        <p:nvSpPr>
          <p:cNvPr id="11" name="Rectangle: Rounded Corners 10">
            <a:extLst>
              <a:ext uri="{FF2B5EF4-FFF2-40B4-BE49-F238E27FC236}">
                <a16:creationId xmlns:a16="http://schemas.microsoft.com/office/drawing/2014/main" id="{00D28818-0FA3-4288-981A-9D2BF712BAED}"/>
              </a:ext>
            </a:extLst>
          </p:cNvPr>
          <p:cNvSpPr/>
          <p:nvPr/>
        </p:nvSpPr>
        <p:spPr>
          <a:xfrm>
            <a:off x="1219201" y="4663911"/>
            <a:ext cx="7796348" cy="1596010"/>
          </a:xfrm>
          <a:prstGeom prst="roundRect">
            <a:avLst/>
          </a:prstGeom>
          <a:solidFill>
            <a:srgbClr val="92D050"/>
          </a:solidFill>
          <a:ln>
            <a:solidFill>
              <a:srgbClr val="92D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Arial" panose="020B0604020202020204" pitchFamily="34" charset="0"/>
                <a:cs typeface="Arial" panose="020B0604020202020204" pitchFamily="34" charset="0"/>
              </a:rPr>
              <a:t>A sinusoidal function is a mathematical model that describes a quantity that oscillates or cycles regularly. This model is limited in its ability to forecast the HPA because it does not account for the irregular, non-cyclical nature of the data. Additionally, the sinusoidal function is not able to handle discontinuous changes in the data, which can also affect the accuracy of the forecast.</a:t>
            </a:r>
          </a:p>
        </p:txBody>
      </p:sp>
      <p:sp>
        <p:nvSpPr>
          <p:cNvPr id="5" name="TextBox 4">
            <a:extLst>
              <a:ext uri="{FF2B5EF4-FFF2-40B4-BE49-F238E27FC236}">
                <a16:creationId xmlns:a16="http://schemas.microsoft.com/office/drawing/2014/main" id="{8C62CC67-9054-45CE-82AD-B61825A56145}"/>
              </a:ext>
            </a:extLst>
          </p:cNvPr>
          <p:cNvSpPr txBox="1"/>
          <p:nvPr/>
        </p:nvSpPr>
        <p:spPr>
          <a:xfrm>
            <a:off x="3352801" y="1295008"/>
            <a:ext cx="527709" cy="461665"/>
          </a:xfrm>
          <a:prstGeom prst="rect">
            <a:avLst/>
          </a:prstGeom>
          <a:noFill/>
        </p:spPr>
        <p:txBody>
          <a:bodyPr wrap="none" rtlCol="0">
            <a:spAutoFit/>
          </a:bodyPr>
          <a:lstStyle/>
          <a:p>
            <a:r>
              <a:rPr lang="en-US" dirty="0"/>
              <a:t>#1</a:t>
            </a:r>
          </a:p>
        </p:txBody>
      </p:sp>
      <p:sp>
        <p:nvSpPr>
          <p:cNvPr id="12" name="TextBox 11">
            <a:extLst>
              <a:ext uri="{FF2B5EF4-FFF2-40B4-BE49-F238E27FC236}">
                <a16:creationId xmlns:a16="http://schemas.microsoft.com/office/drawing/2014/main" id="{74570216-12D6-401C-855C-030641BDD753}"/>
              </a:ext>
            </a:extLst>
          </p:cNvPr>
          <p:cNvSpPr txBox="1"/>
          <p:nvPr/>
        </p:nvSpPr>
        <p:spPr>
          <a:xfrm>
            <a:off x="2846701" y="3502545"/>
            <a:ext cx="527709" cy="461665"/>
          </a:xfrm>
          <a:prstGeom prst="rect">
            <a:avLst/>
          </a:prstGeom>
          <a:noFill/>
        </p:spPr>
        <p:txBody>
          <a:bodyPr wrap="none" rtlCol="0">
            <a:spAutoFit/>
          </a:bodyPr>
          <a:lstStyle/>
          <a:p>
            <a:r>
              <a:rPr lang="en-US" dirty="0"/>
              <a:t>#2</a:t>
            </a:r>
          </a:p>
        </p:txBody>
      </p:sp>
      <p:sp>
        <p:nvSpPr>
          <p:cNvPr id="13" name="TextBox 12">
            <a:extLst>
              <a:ext uri="{FF2B5EF4-FFF2-40B4-BE49-F238E27FC236}">
                <a16:creationId xmlns:a16="http://schemas.microsoft.com/office/drawing/2014/main" id="{20C971D4-2871-455D-AF69-99CC6662150A}"/>
              </a:ext>
            </a:extLst>
          </p:cNvPr>
          <p:cNvSpPr txBox="1"/>
          <p:nvPr/>
        </p:nvSpPr>
        <p:spPr>
          <a:xfrm>
            <a:off x="691492" y="5231083"/>
            <a:ext cx="527709" cy="461665"/>
          </a:xfrm>
          <a:prstGeom prst="rect">
            <a:avLst/>
          </a:prstGeom>
          <a:noFill/>
        </p:spPr>
        <p:txBody>
          <a:bodyPr wrap="none" rtlCol="0">
            <a:spAutoFit/>
          </a:bodyPr>
          <a:lstStyle/>
          <a:p>
            <a:r>
              <a:rPr lang="en-US" dirty="0"/>
              <a:t>#3</a:t>
            </a:r>
          </a:p>
        </p:txBody>
      </p:sp>
      <p:sp>
        <p:nvSpPr>
          <p:cNvPr id="7" name="Arrow: Up 6">
            <a:extLst>
              <a:ext uri="{FF2B5EF4-FFF2-40B4-BE49-F238E27FC236}">
                <a16:creationId xmlns:a16="http://schemas.microsoft.com/office/drawing/2014/main" id="{E19FAA29-D97A-445E-B1B8-11BEFF735A95}"/>
              </a:ext>
            </a:extLst>
          </p:cNvPr>
          <p:cNvSpPr/>
          <p:nvPr/>
        </p:nvSpPr>
        <p:spPr>
          <a:xfrm flipV="1">
            <a:off x="1352197" y="3044912"/>
            <a:ext cx="527709" cy="1422220"/>
          </a:xfrm>
          <a:prstGeom prst="upArrow">
            <a:avLst/>
          </a:prstGeom>
          <a:solidFill>
            <a:srgbClr val="203864"/>
          </a:solidFill>
          <a:ln>
            <a:solidFill>
              <a:srgbClr val="20386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84573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0">
            <a:extLst>
              <a:ext uri="{FF2B5EF4-FFF2-40B4-BE49-F238E27FC236}">
                <a16:creationId xmlns:a16="http://schemas.microsoft.com/office/drawing/2014/main" id="{2FA919BC-CE35-4408-A77F-4E4BEDE94BFD}"/>
              </a:ext>
            </a:extLst>
          </p:cNvPr>
          <p:cNvSpPr txBox="1">
            <a:spLocks noChangeArrowheads="1"/>
          </p:cNvSpPr>
          <p:nvPr/>
        </p:nvSpPr>
        <p:spPr bwMode="auto">
          <a:xfrm>
            <a:off x="0" y="2115235"/>
            <a:ext cx="9144000" cy="1169551"/>
          </a:xfrm>
          <a:prstGeom prst="rect">
            <a:avLst/>
          </a:prstGeom>
          <a:noFill/>
          <a:ln w="9525">
            <a:noFill/>
            <a:miter lim="800000"/>
            <a:headEnd/>
            <a:tailEnd/>
          </a:ln>
          <a:effectLst/>
        </p:spPr>
        <p:txBody>
          <a:bodyPr wrap="square" anchor="ctr">
            <a:spAutoFit/>
          </a:bodyPr>
          <a:lstStyle/>
          <a:p>
            <a:pPr algn="ctr">
              <a:spcBef>
                <a:spcPct val="50000"/>
              </a:spcBef>
              <a:defRPr/>
            </a:pPr>
            <a:r>
              <a:rPr lang="en-US" sz="2800" b="1" dirty="0">
                <a:solidFill>
                  <a:schemeClr val="accent1">
                    <a:lumMod val="50000"/>
                  </a:schemeClr>
                </a:solidFill>
                <a:cs typeface="Arial" panose="020B0604020202020204" pitchFamily="34" charset="0"/>
              </a:rPr>
              <a:t>Use Case #2:</a:t>
            </a:r>
          </a:p>
          <a:p>
            <a:pPr algn="ctr">
              <a:spcBef>
                <a:spcPct val="50000"/>
              </a:spcBef>
              <a:defRPr/>
            </a:pPr>
            <a:r>
              <a:rPr lang="en-US" sz="2800" b="1" dirty="0">
                <a:solidFill>
                  <a:srgbClr val="FF0000"/>
                </a:solidFill>
                <a:cs typeface="Arial" panose="020B0604020202020204" pitchFamily="34" charset="0"/>
              </a:rPr>
              <a:t>Obtain Reference Material to Assist Writing</a:t>
            </a:r>
          </a:p>
        </p:txBody>
      </p:sp>
      <p:sp>
        <p:nvSpPr>
          <p:cNvPr id="5" name="Text Box 5">
            <a:extLst>
              <a:ext uri="{FF2B5EF4-FFF2-40B4-BE49-F238E27FC236}">
                <a16:creationId xmlns:a16="http://schemas.microsoft.com/office/drawing/2014/main" id="{F9A6FC23-E068-4CEF-99A7-CB10B3BCB96D}"/>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29</a:t>
            </a:fld>
            <a:endParaRPr lang="en-US" sz="1200" dirty="0">
              <a:cs typeface="Arial" panose="020B0604020202020204" pitchFamily="34" charset="0"/>
            </a:endParaRPr>
          </a:p>
        </p:txBody>
      </p:sp>
    </p:spTree>
    <p:extLst>
      <p:ext uri="{BB962C8B-B14F-4D97-AF65-F5344CB8AC3E}">
        <p14:creationId xmlns:p14="http://schemas.microsoft.com/office/powerpoint/2010/main" val="404974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C79744A-F17E-4475-89C8-3DA58B459F0B}"/>
              </a:ext>
            </a:extLst>
          </p:cNvPr>
          <p:cNvSpPr/>
          <p:nvPr/>
        </p:nvSpPr>
        <p:spPr>
          <a:xfrm>
            <a:off x="990600" y="2895600"/>
            <a:ext cx="7162800" cy="2895600"/>
          </a:xfrm>
          <a:prstGeom prst="rect">
            <a:avLst/>
          </a:prstGeom>
          <a:solidFill>
            <a:schemeClr val="accent2">
              <a:lumMod val="20000"/>
              <a:lumOff val="80000"/>
            </a:schemeClr>
          </a:solid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Box 5">
            <a:extLst>
              <a:ext uri="{FF2B5EF4-FFF2-40B4-BE49-F238E27FC236}">
                <a16:creationId xmlns:a16="http://schemas.microsoft.com/office/drawing/2014/main" id="{99A9A727-8815-4EA9-94E5-27EB085F06BF}"/>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3</a:t>
            </a:fld>
            <a:endParaRPr lang="en-US" sz="1200" dirty="0">
              <a:cs typeface="Arial" panose="020B0604020202020204" pitchFamily="34" charset="0"/>
            </a:endParaRPr>
          </a:p>
        </p:txBody>
      </p:sp>
      <p:sp>
        <p:nvSpPr>
          <p:cNvPr id="4" name="Text Box 10">
            <a:extLst>
              <a:ext uri="{FF2B5EF4-FFF2-40B4-BE49-F238E27FC236}">
                <a16:creationId xmlns:a16="http://schemas.microsoft.com/office/drawing/2014/main" id="{52D4DD1B-01AD-4C50-A89C-A19A46E094A8}"/>
              </a:ext>
            </a:extLst>
          </p:cNvPr>
          <p:cNvSpPr txBox="1">
            <a:spLocks noChangeArrowheads="1"/>
          </p:cNvSpPr>
          <p:nvPr/>
        </p:nvSpPr>
        <p:spPr bwMode="auto">
          <a:xfrm>
            <a:off x="357051" y="364475"/>
            <a:ext cx="8558349" cy="523220"/>
          </a:xfrm>
          <a:prstGeom prst="rect">
            <a:avLst/>
          </a:prstGeom>
          <a:noFill/>
          <a:ln w="9525">
            <a:noFill/>
            <a:miter lim="800000"/>
            <a:headEnd/>
            <a:tailEnd/>
          </a:ln>
          <a:effectLst/>
        </p:spPr>
        <p:txBody>
          <a:bodyPr wrap="square">
            <a:spAutoFit/>
          </a:bodyPr>
          <a:lstStyle/>
          <a:p>
            <a:pPr>
              <a:spcBef>
                <a:spcPct val="50000"/>
              </a:spcBef>
              <a:defRPr/>
            </a:pPr>
            <a:r>
              <a:rPr lang="en-US" sz="2800" b="1" dirty="0">
                <a:solidFill>
                  <a:schemeClr val="accent1">
                    <a:lumMod val="50000"/>
                  </a:schemeClr>
                </a:solidFill>
                <a:cs typeface="Arial" panose="020B0604020202020204" pitchFamily="34" charset="0"/>
              </a:rPr>
              <a:t>Challenges with Model Validation Report Writing</a:t>
            </a:r>
          </a:p>
        </p:txBody>
      </p:sp>
      <p:sp>
        <p:nvSpPr>
          <p:cNvPr id="2" name="Rectangle: Rounded Corners 1">
            <a:extLst>
              <a:ext uri="{FF2B5EF4-FFF2-40B4-BE49-F238E27FC236}">
                <a16:creationId xmlns:a16="http://schemas.microsoft.com/office/drawing/2014/main" id="{8140C33C-5703-42B8-BD45-6048D710A622}"/>
              </a:ext>
            </a:extLst>
          </p:cNvPr>
          <p:cNvSpPr/>
          <p:nvPr/>
        </p:nvSpPr>
        <p:spPr>
          <a:xfrm>
            <a:off x="1219200" y="1617846"/>
            <a:ext cx="2819400" cy="914400"/>
          </a:xfrm>
          <a:prstGeom prst="roundRect">
            <a:avLst/>
          </a:prstGeom>
          <a:solidFill>
            <a:schemeClr val="accent1">
              <a:lumMod val="20000"/>
              <a:lumOff val="80000"/>
            </a:schemeClr>
          </a:solidFill>
          <a:ln w="28575">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Arial" panose="020B0604020202020204" pitchFamily="34" charset="0"/>
                <a:cs typeface="Arial" panose="020B0604020202020204" pitchFamily="34" charset="0"/>
              </a:rPr>
              <a:t>Tedious</a:t>
            </a:r>
          </a:p>
        </p:txBody>
      </p:sp>
      <p:sp>
        <p:nvSpPr>
          <p:cNvPr id="8" name="Rectangle: Rounded Corners 7">
            <a:extLst>
              <a:ext uri="{FF2B5EF4-FFF2-40B4-BE49-F238E27FC236}">
                <a16:creationId xmlns:a16="http://schemas.microsoft.com/office/drawing/2014/main" id="{41DF7936-2752-4C6A-BFB5-9CA7F3C74CDD}"/>
              </a:ext>
            </a:extLst>
          </p:cNvPr>
          <p:cNvSpPr/>
          <p:nvPr/>
        </p:nvSpPr>
        <p:spPr>
          <a:xfrm>
            <a:off x="5102192" y="1617846"/>
            <a:ext cx="2819400" cy="914400"/>
          </a:xfrm>
          <a:prstGeom prst="roundRect">
            <a:avLst/>
          </a:prstGeom>
          <a:solidFill>
            <a:schemeClr val="accent1">
              <a:lumMod val="20000"/>
              <a:lumOff val="80000"/>
            </a:schemeClr>
          </a:solidFill>
          <a:ln w="28575">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Arial" panose="020B0604020202020204" pitchFamily="34" charset="0"/>
                <a:cs typeface="Arial" panose="020B0604020202020204" pitchFamily="34" charset="0"/>
              </a:rPr>
              <a:t>Time-Consuming</a:t>
            </a:r>
          </a:p>
        </p:txBody>
      </p:sp>
      <p:sp>
        <p:nvSpPr>
          <p:cNvPr id="9" name="Rectangle: Rounded Corners 8">
            <a:extLst>
              <a:ext uri="{FF2B5EF4-FFF2-40B4-BE49-F238E27FC236}">
                <a16:creationId xmlns:a16="http://schemas.microsoft.com/office/drawing/2014/main" id="{D6F3EC9C-F520-472C-A916-3E8AE89C6C58}"/>
              </a:ext>
            </a:extLst>
          </p:cNvPr>
          <p:cNvSpPr/>
          <p:nvPr/>
        </p:nvSpPr>
        <p:spPr>
          <a:xfrm>
            <a:off x="3009900" y="3117098"/>
            <a:ext cx="2819400" cy="914400"/>
          </a:xfrm>
          <a:prstGeom prst="roundRect">
            <a:avLst/>
          </a:prstGeom>
          <a:solidFill>
            <a:schemeClr val="bg1"/>
          </a:solidFill>
          <a:ln w="28575">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Arial" panose="020B0604020202020204" pitchFamily="34" charset="0"/>
                <a:cs typeface="Arial" panose="020B0604020202020204" pitchFamily="34" charset="0"/>
              </a:rPr>
              <a:t>Grammar/Typos</a:t>
            </a:r>
          </a:p>
        </p:txBody>
      </p:sp>
      <p:sp>
        <p:nvSpPr>
          <p:cNvPr id="10" name="Rectangle: Rounded Corners 9">
            <a:extLst>
              <a:ext uri="{FF2B5EF4-FFF2-40B4-BE49-F238E27FC236}">
                <a16:creationId xmlns:a16="http://schemas.microsoft.com/office/drawing/2014/main" id="{D52E23FF-3B7A-48B4-B9F2-40E5EB0C121E}"/>
              </a:ext>
            </a:extLst>
          </p:cNvPr>
          <p:cNvSpPr/>
          <p:nvPr/>
        </p:nvSpPr>
        <p:spPr>
          <a:xfrm>
            <a:off x="1210376" y="4616350"/>
            <a:ext cx="2819400" cy="914400"/>
          </a:xfrm>
          <a:prstGeom prst="roundRect">
            <a:avLst/>
          </a:prstGeom>
          <a:solidFill>
            <a:schemeClr val="bg1"/>
          </a:solidFill>
          <a:ln w="28575">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Arial" panose="020B0604020202020204" pitchFamily="34" charset="0"/>
                <a:cs typeface="Arial" panose="020B0604020202020204" pitchFamily="34" charset="0"/>
              </a:rPr>
              <a:t>Formatting</a:t>
            </a:r>
          </a:p>
        </p:txBody>
      </p:sp>
      <p:sp>
        <p:nvSpPr>
          <p:cNvPr id="11" name="Rectangle: Rounded Corners 10">
            <a:extLst>
              <a:ext uri="{FF2B5EF4-FFF2-40B4-BE49-F238E27FC236}">
                <a16:creationId xmlns:a16="http://schemas.microsoft.com/office/drawing/2014/main" id="{F9BDB208-29B9-4459-B889-F562BC890B11}"/>
              </a:ext>
            </a:extLst>
          </p:cNvPr>
          <p:cNvSpPr/>
          <p:nvPr/>
        </p:nvSpPr>
        <p:spPr>
          <a:xfrm>
            <a:off x="5114224" y="4616350"/>
            <a:ext cx="2819400" cy="914400"/>
          </a:xfrm>
          <a:prstGeom prst="roundRect">
            <a:avLst/>
          </a:prstGeom>
          <a:solidFill>
            <a:schemeClr val="bg1"/>
          </a:solidFill>
          <a:ln w="28575">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Arial" panose="020B0604020202020204" pitchFamily="34" charset="0"/>
                <a:cs typeface="Arial" panose="020B0604020202020204" pitchFamily="34" charset="0"/>
              </a:rPr>
              <a:t>Accuracy</a:t>
            </a:r>
          </a:p>
        </p:txBody>
      </p:sp>
      <p:sp>
        <p:nvSpPr>
          <p:cNvPr id="12" name="TextBox 11">
            <a:extLst>
              <a:ext uri="{FF2B5EF4-FFF2-40B4-BE49-F238E27FC236}">
                <a16:creationId xmlns:a16="http://schemas.microsoft.com/office/drawing/2014/main" id="{893C90ED-974D-4666-B20C-B588331F6A7C}"/>
              </a:ext>
            </a:extLst>
          </p:cNvPr>
          <p:cNvSpPr txBox="1"/>
          <p:nvPr/>
        </p:nvSpPr>
        <p:spPr>
          <a:xfrm>
            <a:off x="493825" y="3388746"/>
            <a:ext cx="553998" cy="1855636"/>
          </a:xfrm>
          <a:prstGeom prst="rect">
            <a:avLst/>
          </a:prstGeom>
          <a:noFill/>
        </p:spPr>
        <p:txBody>
          <a:bodyPr vert="vert270" wrap="none" rtlCol="0">
            <a:spAutoFit/>
          </a:bodyPr>
          <a:lstStyle/>
          <a:p>
            <a:r>
              <a:rPr lang="en-US" dirty="0">
                <a:solidFill>
                  <a:srgbClr val="002060"/>
                </a:solidFill>
              </a:rPr>
              <a:t>Human Error</a:t>
            </a:r>
          </a:p>
        </p:txBody>
      </p:sp>
    </p:spTree>
    <p:extLst>
      <p:ext uri="{BB962C8B-B14F-4D97-AF65-F5344CB8AC3E}">
        <p14:creationId xmlns:p14="http://schemas.microsoft.com/office/powerpoint/2010/main" val="3413943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62C95572-DB38-424C-A100-E2A34FE5EA4B}"/>
              </a:ext>
            </a:extLst>
          </p:cNvPr>
          <p:cNvSpPr txBox="1">
            <a:spLocks noChangeArrowheads="1"/>
          </p:cNvSpPr>
          <p:nvPr/>
        </p:nvSpPr>
        <p:spPr bwMode="auto">
          <a:xfrm>
            <a:off x="357051" y="364475"/>
            <a:ext cx="8558349" cy="461665"/>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lang="en-US" b="1" dirty="0">
                <a:solidFill>
                  <a:srgbClr val="4472C4">
                    <a:lumMod val="50000"/>
                  </a:srgbClr>
                </a:solidFill>
                <a:ea typeface="MS PGothic"/>
                <a:cs typeface="Arial" panose="020B0604020202020204" pitchFamily="34" charset="0"/>
              </a:rPr>
              <a:t>Use Case #2: SR 11-7 Reference</a:t>
            </a:r>
          </a:p>
        </p:txBody>
      </p:sp>
      <p:sp>
        <p:nvSpPr>
          <p:cNvPr id="3" name="TextBox 2">
            <a:extLst>
              <a:ext uri="{FF2B5EF4-FFF2-40B4-BE49-F238E27FC236}">
                <a16:creationId xmlns:a16="http://schemas.microsoft.com/office/drawing/2014/main" id="{5082628E-913F-457B-9C4C-9619E61C4CB2}"/>
              </a:ext>
            </a:extLst>
          </p:cNvPr>
          <p:cNvSpPr txBox="1"/>
          <p:nvPr/>
        </p:nvSpPr>
        <p:spPr>
          <a:xfrm>
            <a:off x="340972" y="943630"/>
            <a:ext cx="8405949" cy="351378"/>
          </a:xfrm>
          <a:prstGeom prst="rect">
            <a:avLst/>
          </a:prstGeom>
          <a:noFill/>
        </p:spPr>
        <p:txBody>
          <a:bodyPr wrap="square" rtlCol="0">
            <a:spAutoFit/>
          </a:bodyPr>
          <a:lstStyle/>
          <a:p>
            <a:pPr>
              <a:lnSpc>
                <a:spcPct val="115000"/>
              </a:lnSpc>
              <a:spcBef>
                <a:spcPts val="600"/>
              </a:spcBef>
              <a:spcAft>
                <a:spcPts val="600"/>
              </a:spcAft>
            </a:pPr>
            <a:r>
              <a:rPr lang="en-US" sz="1600" b="1" dirty="0">
                <a:solidFill>
                  <a:srgbClr val="000000"/>
                </a:solidFill>
                <a:highlight>
                  <a:srgbClr val="FFFFFF"/>
                </a:highlight>
                <a:ea typeface="Calibri" panose="020F0502020204030204" pitchFamily="34" charset="0"/>
                <a:cs typeface="Arial" panose="020B0604020202020204" pitchFamily="34" charset="0"/>
              </a:rPr>
              <a:t> </a:t>
            </a:r>
            <a:endParaRPr lang="en-US" sz="1600" dirty="0">
              <a:solidFill>
                <a:srgbClr val="000000"/>
              </a:solidFill>
              <a:cs typeface="Arial" panose="020B0604020202020204" pitchFamily="34" charset="0"/>
            </a:endParaRPr>
          </a:p>
        </p:txBody>
      </p:sp>
      <p:sp>
        <p:nvSpPr>
          <p:cNvPr id="6" name="Text Box 5">
            <a:extLst>
              <a:ext uri="{FF2B5EF4-FFF2-40B4-BE49-F238E27FC236}">
                <a16:creationId xmlns:a16="http://schemas.microsoft.com/office/drawing/2014/main" id="{7A43978B-E319-4305-AA76-902AEBAF8BC6}"/>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30</a:t>
            </a:fld>
            <a:endParaRPr lang="en-US" sz="1200" dirty="0">
              <a:cs typeface="Arial" panose="020B0604020202020204" pitchFamily="34" charset="0"/>
            </a:endParaRPr>
          </a:p>
        </p:txBody>
      </p:sp>
      <p:sp>
        <p:nvSpPr>
          <p:cNvPr id="5" name="TextBox 4">
            <a:extLst>
              <a:ext uri="{FF2B5EF4-FFF2-40B4-BE49-F238E27FC236}">
                <a16:creationId xmlns:a16="http://schemas.microsoft.com/office/drawing/2014/main" id="{EA6C3D2B-6B0C-4E86-90E8-47B7E7DA69C3}"/>
              </a:ext>
            </a:extLst>
          </p:cNvPr>
          <p:cNvSpPr txBox="1"/>
          <p:nvPr/>
        </p:nvSpPr>
        <p:spPr>
          <a:xfrm>
            <a:off x="1295400" y="1981200"/>
            <a:ext cx="1176925" cy="461665"/>
          </a:xfrm>
          <a:prstGeom prst="rect">
            <a:avLst/>
          </a:prstGeom>
          <a:noFill/>
          <a:ln>
            <a:solidFill>
              <a:srgbClr val="203864"/>
            </a:solidFill>
          </a:ln>
        </p:spPr>
        <p:txBody>
          <a:bodyPr wrap="none" rtlCol="0">
            <a:spAutoFit/>
          </a:bodyPr>
          <a:lstStyle/>
          <a:p>
            <a:r>
              <a:rPr lang="en-US" dirty="0"/>
              <a:t>Prompt</a:t>
            </a:r>
          </a:p>
        </p:txBody>
      </p:sp>
      <p:sp>
        <p:nvSpPr>
          <p:cNvPr id="10" name="TextBox 9">
            <a:extLst>
              <a:ext uri="{FF2B5EF4-FFF2-40B4-BE49-F238E27FC236}">
                <a16:creationId xmlns:a16="http://schemas.microsoft.com/office/drawing/2014/main" id="{0E2091C1-18F9-4B64-8DB3-BDC179841619}"/>
              </a:ext>
            </a:extLst>
          </p:cNvPr>
          <p:cNvSpPr txBox="1"/>
          <p:nvPr/>
        </p:nvSpPr>
        <p:spPr>
          <a:xfrm>
            <a:off x="5715000" y="1981199"/>
            <a:ext cx="1107996" cy="461665"/>
          </a:xfrm>
          <a:prstGeom prst="rect">
            <a:avLst/>
          </a:prstGeom>
          <a:noFill/>
          <a:ln>
            <a:solidFill>
              <a:srgbClr val="203864"/>
            </a:solidFill>
          </a:ln>
        </p:spPr>
        <p:txBody>
          <a:bodyPr wrap="none" rtlCol="0">
            <a:spAutoFit/>
          </a:bodyPr>
          <a:lstStyle/>
          <a:p>
            <a:r>
              <a:rPr lang="en-US" dirty="0"/>
              <a:t>Output</a:t>
            </a:r>
          </a:p>
        </p:txBody>
      </p:sp>
      <p:sp>
        <p:nvSpPr>
          <p:cNvPr id="9" name="TextBox 8">
            <a:extLst>
              <a:ext uri="{FF2B5EF4-FFF2-40B4-BE49-F238E27FC236}">
                <a16:creationId xmlns:a16="http://schemas.microsoft.com/office/drawing/2014/main" id="{90056721-950B-4FC9-B102-60367767B1B0}"/>
              </a:ext>
            </a:extLst>
          </p:cNvPr>
          <p:cNvSpPr txBox="1"/>
          <p:nvPr/>
        </p:nvSpPr>
        <p:spPr>
          <a:xfrm>
            <a:off x="292825" y="1119522"/>
            <a:ext cx="8558349" cy="707886"/>
          </a:xfrm>
          <a:prstGeom prst="rect">
            <a:avLst/>
          </a:prstGeom>
          <a:noFill/>
          <a:ln>
            <a:solidFill>
              <a:srgbClr val="203864"/>
            </a:solidFill>
          </a:ln>
        </p:spPr>
        <p:txBody>
          <a:bodyPr wrap="square" rtlCol="0">
            <a:spAutoFit/>
          </a:bodyPr>
          <a:lstStyle/>
          <a:p>
            <a:r>
              <a:rPr lang="en-US" sz="2000" dirty="0"/>
              <a:t>The model validator creates a checklist for evaluating the model documentation section of the validation report in accordance with SR 11-7. </a:t>
            </a:r>
          </a:p>
        </p:txBody>
      </p:sp>
      <p:sp>
        <p:nvSpPr>
          <p:cNvPr id="12" name="Arrow: Bent 11">
            <a:extLst>
              <a:ext uri="{FF2B5EF4-FFF2-40B4-BE49-F238E27FC236}">
                <a16:creationId xmlns:a16="http://schemas.microsoft.com/office/drawing/2014/main" id="{7737E966-B05D-4C47-A18E-D35E353298AE}"/>
              </a:ext>
            </a:extLst>
          </p:cNvPr>
          <p:cNvSpPr/>
          <p:nvPr/>
        </p:nvSpPr>
        <p:spPr>
          <a:xfrm rot="5400000">
            <a:off x="2415319" y="2269037"/>
            <a:ext cx="347075" cy="233064"/>
          </a:xfrm>
          <a:prstGeom prst="bentArrow">
            <a:avLst/>
          </a:prstGeom>
          <a:solidFill>
            <a:srgbClr val="203864"/>
          </a:solidFill>
          <a:ln>
            <a:solidFill>
              <a:srgbClr val="20386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Arrow: Bent 12">
            <a:extLst>
              <a:ext uri="{FF2B5EF4-FFF2-40B4-BE49-F238E27FC236}">
                <a16:creationId xmlns:a16="http://schemas.microsoft.com/office/drawing/2014/main" id="{4A0504CD-B2F4-4FF6-9A6A-9C514C6F68F8}"/>
              </a:ext>
            </a:extLst>
          </p:cNvPr>
          <p:cNvSpPr/>
          <p:nvPr/>
        </p:nvSpPr>
        <p:spPr>
          <a:xfrm rot="5400000">
            <a:off x="6765991" y="2269037"/>
            <a:ext cx="347075" cy="233064"/>
          </a:xfrm>
          <a:prstGeom prst="bentArrow">
            <a:avLst/>
          </a:prstGeom>
          <a:solidFill>
            <a:srgbClr val="203864"/>
          </a:solidFill>
          <a:ln>
            <a:solidFill>
              <a:srgbClr val="20386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1" name="Picture 2" descr="image">
            <a:extLst>
              <a:ext uri="{FF2B5EF4-FFF2-40B4-BE49-F238E27FC236}">
                <a16:creationId xmlns:a16="http://schemas.microsoft.com/office/drawing/2014/main" id="{FC8CC617-425A-4DC6-BB35-38F4D345DD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4" t="13112" r="1414" b="3890"/>
          <a:stretch/>
        </p:blipFill>
        <p:spPr bwMode="auto">
          <a:xfrm>
            <a:off x="129116" y="2673695"/>
            <a:ext cx="8885767" cy="278975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1A08C707-1887-4830-9E00-5164D9079A03}"/>
              </a:ext>
            </a:extLst>
          </p:cNvPr>
          <p:cNvSpPr txBox="1"/>
          <p:nvPr/>
        </p:nvSpPr>
        <p:spPr>
          <a:xfrm>
            <a:off x="35809" y="6192060"/>
            <a:ext cx="2156360" cy="600164"/>
          </a:xfrm>
          <a:prstGeom prst="rect">
            <a:avLst/>
          </a:prstGeom>
          <a:noFill/>
        </p:spPr>
        <p:txBody>
          <a:bodyPr wrap="none" rtlCol="0">
            <a:spAutoFit/>
          </a:bodyPr>
          <a:lstStyle/>
          <a:p>
            <a:r>
              <a:rPr lang="en-US" sz="1100" i="1" dirty="0"/>
              <a:t>Actual screenshot from Anvil</a:t>
            </a:r>
          </a:p>
          <a:p>
            <a:r>
              <a:rPr lang="en-US" sz="1100" i="1" dirty="0"/>
              <a:t>Default settings used in model</a:t>
            </a:r>
          </a:p>
          <a:p>
            <a:r>
              <a:rPr lang="en-US" sz="1100" i="1" dirty="0"/>
              <a:t>Using Davinci execution engine</a:t>
            </a:r>
            <a:endParaRPr lang="en-US" sz="1200" i="1" dirty="0"/>
          </a:p>
        </p:txBody>
      </p:sp>
    </p:spTree>
    <p:extLst>
      <p:ext uri="{BB962C8B-B14F-4D97-AF65-F5344CB8AC3E}">
        <p14:creationId xmlns:p14="http://schemas.microsoft.com/office/powerpoint/2010/main" val="1260602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0">
            <a:extLst>
              <a:ext uri="{FF2B5EF4-FFF2-40B4-BE49-F238E27FC236}">
                <a16:creationId xmlns:a16="http://schemas.microsoft.com/office/drawing/2014/main" id="{2FA919BC-CE35-4408-A77F-4E4BEDE94BFD}"/>
              </a:ext>
            </a:extLst>
          </p:cNvPr>
          <p:cNvSpPr txBox="1">
            <a:spLocks noChangeArrowheads="1"/>
          </p:cNvSpPr>
          <p:nvPr/>
        </p:nvSpPr>
        <p:spPr bwMode="auto">
          <a:xfrm>
            <a:off x="0" y="2115235"/>
            <a:ext cx="9144000" cy="1169551"/>
          </a:xfrm>
          <a:prstGeom prst="rect">
            <a:avLst/>
          </a:prstGeom>
          <a:noFill/>
          <a:ln w="9525">
            <a:noFill/>
            <a:miter lim="800000"/>
            <a:headEnd/>
            <a:tailEnd/>
          </a:ln>
          <a:effectLst/>
        </p:spPr>
        <p:txBody>
          <a:bodyPr wrap="square" anchor="ctr">
            <a:spAutoFit/>
          </a:bodyPr>
          <a:lstStyle/>
          <a:p>
            <a:pPr algn="ctr">
              <a:spcBef>
                <a:spcPct val="50000"/>
              </a:spcBef>
              <a:defRPr/>
            </a:pPr>
            <a:r>
              <a:rPr lang="en-US" sz="2800" b="1" dirty="0">
                <a:solidFill>
                  <a:schemeClr val="accent1">
                    <a:lumMod val="50000"/>
                  </a:schemeClr>
                </a:solidFill>
                <a:cs typeface="Arial" panose="020B0604020202020204" pitchFamily="34" charset="0"/>
              </a:rPr>
              <a:t>Other LLM Use Cases </a:t>
            </a:r>
          </a:p>
          <a:p>
            <a:pPr algn="ctr">
              <a:spcBef>
                <a:spcPct val="50000"/>
              </a:spcBef>
              <a:defRPr/>
            </a:pPr>
            <a:r>
              <a:rPr lang="en-US" sz="2800" b="1" dirty="0">
                <a:solidFill>
                  <a:schemeClr val="accent1">
                    <a:lumMod val="50000"/>
                  </a:schemeClr>
                </a:solidFill>
                <a:cs typeface="Arial" panose="020B0604020202020204" pitchFamily="34" charset="0"/>
              </a:rPr>
              <a:t>For MRM</a:t>
            </a:r>
          </a:p>
        </p:txBody>
      </p:sp>
      <p:sp>
        <p:nvSpPr>
          <p:cNvPr id="5" name="Text Box 5">
            <a:extLst>
              <a:ext uri="{FF2B5EF4-FFF2-40B4-BE49-F238E27FC236}">
                <a16:creationId xmlns:a16="http://schemas.microsoft.com/office/drawing/2014/main" id="{F9A6FC23-E068-4CEF-99A7-CB10B3BCB96D}"/>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31</a:t>
            </a:fld>
            <a:endParaRPr lang="en-US" sz="1200" dirty="0">
              <a:cs typeface="Arial" panose="020B0604020202020204" pitchFamily="34" charset="0"/>
            </a:endParaRPr>
          </a:p>
        </p:txBody>
      </p:sp>
    </p:spTree>
    <p:extLst>
      <p:ext uri="{BB962C8B-B14F-4D97-AF65-F5344CB8AC3E}">
        <p14:creationId xmlns:p14="http://schemas.microsoft.com/office/powerpoint/2010/main" val="517363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a:extLst>
              <a:ext uri="{FF2B5EF4-FFF2-40B4-BE49-F238E27FC236}">
                <a16:creationId xmlns:a16="http://schemas.microsoft.com/office/drawing/2014/main" id="{7A43978B-E319-4305-AA76-902AEBAF8BC6}"/>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32</a:t>
            </a:fld>
            <a:endParaRPr lang="en-US" sz="1200" dirty="0">
              <a:cs typeface="Arial" panose="020B0604020202020204" pitchFamily="34" charset="0"/>
            </a:endParaRPr>
          </a:p>
        </p:txBody>
      </p:sp>
      <p:sp>
        <p:nvSpPr>
          <p:cNvPr id="7" name="Rectangle: Rounded Corners 6">
            <a:extLst>
              <a:ext uri="{FF2B5EF4-FFF2-40B4-BE49-F238E27FC236}">
                <a16:creationId xmlns:a16="http://schemas.microsoft.com/office/drawing/2014/main" id="{309D151E-374D-4FEA-BAF4-79C141CD2804}"/>
              </a:ext>
            </a:extLst>
          </p:cNvPr>
          <p:cNvSpPr/>
          <p:nvPr/>
        </p:nvSpPr>
        <p:spPr>
          <a:xfrm>
            <a:off x="4724400" y="747695"/>
            <a:ext cx="4191000" cy="1329324"/>
          </a:xfrm>
          <a:prstGeom prst="roundRect">
            <a:avLst/>
          </a:prstGeom>
          <a:solidFill>
            <a:schemeClr val="accent1">
              <a:lumMod val="20000"/>
              <a:lumOff val="80000"/>
            </a:schemeClr>
          </a:solidFill>
          <a:ln>
            <a:solidFill>
              <a:schemeClr val="accent1">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lang="en-US" sz="1800" dirty="0">
                <a:solidFill>
                  <a:schemeClr val="tx1"/>
                </a:solidFill>
                <a:latin typeface="Arial" panose="020B0604020202020204" pitchFamily="34" charset="0"/>
                <a:ea typeface="MS PGothic"/>
                <a:cs typeface="Arial" panose="020B0604020202020204" pitchFamily="34" charset="0"/>
              </a:rPr>
              <a:t>Assess </a:t>
            </a:r>
            <a:r>
              <a:rPr lang="en-US" sz="1800" b="1" dirty="0">
                <a:solidFill>
                  <a:schemeClr val="tx1"/>
                </a:solidFill>
                <a:latin typeface="Arial" panose="020B0604020202020204" pitchFamily="34" charset="0"/>
                <a:ea typeface="MS PGothic"/>
                <a:cs typeface="Arial" panose="020B0604020202020204" pitchFamily="34" charset="0"/>
              </a:rPr>
              <a:t>consistency </a:t>
            </a:r>
            <a:r>
              <a:rPr lang="en-US" sz="1800" dirty="0">
                <a:solidFill>
                  <a:schemeClr val="tx1"/>
                </a:solidFill>
                <a:latin typeface="Arial" panose="020B0604020202020204" pitchFamily="34" charset="0"/>
                <a:ea typeface="MS PGothic"/>
                <a:cs typeface="Arial" panose="020B0604020202020204" pitchFamily="34" charset="0"/>
              </a:rPr>
              <a:t>and</a:t>
            </a:r>
            <a:r>
              <a:rPr lang="en-US" sz="1800" b="1" dirty="0">
                <a:solidFill>
                  <a:schemeClr val="tx1"/>
                </a:solidFill>
                <a:latin typeface="Arial" panose="020B0604020202020204" pitchFamily="34" charset="0"/>
                <a:ea typeface="MS PGothic"/>
                <a:cs typeface="Arial" panose="020B0604020202020204" pitchFamily="34" charset="0"/>
              </a:rPr>
              <a:t> fairness </a:t>
            </a:r>
            <a:r>
              <a:rPr lang="en-US" sz="1800" dirty="0">
                <a:solidFill>
                  <a:schemeClr val="tx1"/>
                </a:solidFill>
                <a:latin typeface="Arial" panose="020B0604020202020204" pitchFamily="34" charset="0"/>
                <a:ea typeface="MS PGothic"/>
                <a:cs typeface="Arial" panose="020B0604020202020204" pitchFamily="34" charset="0"/>
              </a:rPr>
              <a:t>of model validation finding severity levels across models.</a:t>
            </a:r>
          </a:p>
        </p:txBody>
      </p:sp>
      <p:sp>
        <p:nvSpPr>
          <p:cNvPr id="8" name="Rectangle: Rounded Corners 7">
            <a:extLst>
              <a:ext uri="{FF2B5EF4-FFF2-40B4-BE49-F238E27FC236}">
                <a16:creationId xmlns:a16="http://schemas.microsoft.com/office/drawing/2014/main" id="{F0E4029D-8B05-4A13-890E-F4FBAB8AE3DB}"/>
              </a:ext>
            </a:extLst>
          </p:cNvPr>
          <p:cNvSpPr/>
          <p:nvPr/>
        </p:nvSpPr>
        <p:spPr>
          <a:xfrm>
            <a:off x="381000" y="747695"/>
            <a:ext cx="4038600" cy="1329324"/>
          </a:xfrm>
          <a:prstGeom prst="roundRect">
            <a:avLst/>
          </a:prstGeom>
          <a:solidFill>
            <a:schemeClr val="accent1">
              <a:lumMod val="20000"/>
              <a:lumOff val="80000"/>
            </a:schemeClr>
          </a:solidFill>
          <a:ln>
            <a:solidFill>
              <a:schemeClr val="accent1">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lang="en-US" sz="1800" b="1" dirty="0">
                <a:solidFill>
                  <a:schemeClr val="tx1"/>
                </a:solidFill>
                <a:latin typeface="Arial" panose="020B0604020202020204" pitchFamily="34" charset="0"/>
                <a:ea typeface="MS PGothic"/>
                <a:cs typeface="Arial" panose="020B0604020202020204" pitchFamily="34" charset="0"/>
              </a:rPr>
              <a:t>Classify model validation findings </a:t>
            </a:r>
            <a:r>
              <a:rPr lang="en-US" sz="1800" dirty="0">
                <a:solidFill>
                  <a:schemeClr val="tx1"/>
                </a:solidFill>
                <a:latin typeface="Arial" panose="020B0604020202020204" pitchFamily="34" charset="0"/>
                <a:ea typeface="MS PGothic"/>
                <a:cs typeface="Arial" panose="020B0604020202020204" pitchFamily="34" charset="0"/>
              </a:rPr>
              <a:t>to discover what type of findings are most prevalent across models. </a:t>
            </a:r>
          </a:p>
        </p:txBody>
      </p:sp>
      <p:sp>
        <p:nvSpPr>
          <p:cNvPr id="9" name="Rectangle: Rounded Corners 8">
            <a:extLst>
              <a:ext uri="{FF2B5EF4-FFF2-40B4-BE49-F238E27FC236}">
                <a16:creationId xmlns:a16="http://schemas.microsoft.com/office/drawing/2014/main" id="{F7685D83-1A20-469E-B3F9-02CF8B319EB9}"/>
              </a:ext>
            </a:extLst>
          </p:cNvPr>
          <p:cNvSpPr/>
          <p:nvPr/>
        </p:nvSpPr>
        <p:spPr>
          <a:xfrm>
            <a:off x="4693508" y="2751981"/>
            <a:ext cx="4056185" cy="1329323"/>
          </a:xfrm>
          <a:prstGeom prst="roundRect">
            <a:avLst/>
          </a:prstGeom>
          <a:solidFill>
            <a:schemeClr val="accent1">
              <a:lumMod val="20000"/>
              <a:lumOff val="80000"/>
            </a:schemeClr>
          </a:solidFill>
          <a:ln>
            <a:solidFill>
              <a:schemeClr val="accent1">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lang="en-US" sz="1800" b="1" dirty="0">
                <a:solidFill>
                  <a:schemeClr val="tx1"/>
                </a:solidFill>
                <a:latin typeface="Arial" panose="020B0604020202020204" pitchFamily="34" charset="0"/>
                <a:ea typeface="MS PGothic"/>
                <a:cs typeface="Arial" panose="020B0604020202020204" pitchFamily="34" charset="0"/>
              </a:rPr>
              <a:t>Correct grammatical errors </a:t>
            </a:r>
            <a:r>
              <a:rPr lang="en-US" sz="1800" dirty="0">
                <a:solidFill>
                  <a:schemeClr val="tx1"/>
                </a:solidFill>
                <a:latin typeface="Arial" panose="020B0604020202020204" pitchFamily="34" charset="0"/>
                <a:ea typeface="MS PGothic"/>
                <a:cs typeface="Arial" panose="020B0604020202020204" pitchFamily="34" charset="0"/>
              </a:rPr>
              <a:t>in model </a:t>
            </a:r>
            <a:r>
              <a:rPr lang="en-US" sz="1800">
                <a:solidFill>
                  <a:schemeClr val="tx1"/>
                </a:solidFill>
                <a:latin typeface="Arial" panose="020B0604020202020204" pitchFamily="34" charset="0"/>
                <a:ea typeface="MS PGothic"/>
                <a:cs typeface="Arial" panose="020B0604020202020204" pitchFamily="34" charset="0"/>
              </a:rPr>
              <a:t>validation reports.</a:t>
            </a:r>
            <a:endParaRPr lang="en-US" sz="1800" dirty="0">
              <a:solidFill>
                <a:schemeClr val="tx1"/>
              </a:solidFill>
              <a:latin typeface="Arial" panose="020B0604020202020204" pitchFamily="34" charset="0"/>
              <a:ea typeface="MS PGothic"/>
              <a:cs typeface="Arial" panose="020B0604020202020204" pitchFamily="34" charset="0"/>
            </a:endParaRPr>
          </a:p>
        </p:txBody>
      </p:sp>
      <p:sp>
        <p:nvSpPr>
          <p:cNvPr id="19" name="Rectangle: Rounded Corners 18">
            <a:extLst>
              <a:ext uri="{FF2B5EF4-FFF2-40B4-BE49-F238E27FC236}">
                <a16:creationId xmlns:a16="http://schemas.microsoft.com/office/drawing/2014/main" id="{4F8CFE40-9214-463E-AE7E-A1DFB6B35ACF}"/>
              </a:ext>
            </a:extLst>
          </p:cNvPr>
          <p:cNvSpPr/>
          <p:nvPr/>
        </p:nvSpPr>
        <p:spPr>
          <a:xfrm>
            <a:off x="381000" y="4652590"/>
            <a:ext cx="4038600" cy="1329324"/>
          </a:xfrm>
          <a:prstGeom prst="roundRect">
            <a:avLst/>
          </a:prstGeom>
          <a:solidFill>
            <a:schemeClr val="accent1">
              <a:lumMod val="20000"/>
              <a:lumOff val="80000"/>
            </a:schemeClr>
          </a:solidFill>
          <a:ln>
            <a:solidFill>
              <a:schemeClr val="accent1">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lang="en-US" sz="1800" dirty="0">
                <a:solidFill>
                  <a:schemeClr val="tx1"/>
                </a:solidFill>
                <a:latin typeface="Arial" panose="020B0604020202020204" pitchFamily="34" charset="0"/>
                <a:ea typeface="MS PGothic"/>
                <a:cs typeface="Arial" panose="020B0604020202020204" pitchFamily="34" charset="0"/>
              </a:rPr>
              <a:t>Write </a:t>
            </a:r>
            <a:r>
              <a:rPr lang="en-US" sz="1800" b="1" dirty="0">
                <a:solidFill>
                  <a:schemeClr val="tx1"/>
                </a:solidFill>
                <a:latin typeface="Arial" panose="020B0604020202020204" pitchFamily="34" charset="0"/>
                <a:ea typeface="MS PGothic"/>
                <a:cs typeface="Arial" panose="020B0604020202020204" pitchFamily="34" charset="0"/>
              </a:rPr>
              <a:t>MRM</a:t>
            </a:r>
            <a:r>
              <a:rPr lang="en-US" sz="1800" dirty="0">
                <a:solidFill>
                  <a:schemeClr val="tx1"/>
                </a:solidFill>
                <a:latin typeface="Arial" panose="020B0604020202020204" pitchFamily="34" charset="0"/>
                <a:ea typeface="MS PGothic"/>
                <a:cs typeface="Arial" panose="020B0604020202020204" pitchFamily="34" charset="0"/>
              </a:rPr>
              <a:t> </a:t>
            </a:r>
            <a:r>
              <a:rPr lang="en-US" sz="1800" b="1" dirty="0">
                <a:solidFill>
                  <a:schemeClr val="tx1"/>
                </a:solidFill>
                <a:latin typeface="Arial" panose="020B0604020202020204" pitchFamily="34" charset="0"/>
                <a:ea typeface="MS PGothic"/>
                <a:cs typeface="Arial" panose="020B0604020202020204" pitchFamily="34" charset="0"/>
              </a:rPr>
              <a:t>policies, programs,</a:t>
            </a:r>
            <a:r>
              <a:rPr lang="en-US" sz="1800" dirty="0">
                <a:solidFill>
                  <a:schemeClr val="tx1"/>
                </a:solidFill>
                <a:latin typeface="Arial" panose="020B0604020202020204" pitchFamily="34" charset="0"/>
                <a:ea typeface="MS PGothic"/>
                <a:cs typeface="Arial" panose="020B0604020202020204" pitchFamily="34" charset="0"/>
              </a:rPr>
              <a:t> and </a:t>
            </a:r>
            <a:r>
              <a:rPr lang="en-US" sz="1800" b="1" dirty="0">
                <a:solidFill>
                  <a:schemeClr val="tx1"/>
                </a:solidFill>
                <a:latin typeface="Arial" panose="020B0604020202020204" pitchFamily="34" charset="0"/>
                <a:ea typeface="MS PGothic"/>
                <a:cs typeface="Arial" panose="020B0604020202020204" pitchFamily="34" charset="0"/>
              </a:rPr>
              <a:t>procedures</a:t>
            </a:r>
            <a:r>
              <a:rPr lang="en-US" sz="1800" dirty="0">
                <a:solidFill>
                  <a:schemeClr val="tx1"/>
                </a:solidFill>
                <a:latin typeface="Arial" panose="020B0604020202020204" pitchFamily="34" charset="0"/>
                <a:ea typeface="MS PGothic"/>
                <a:cs typeface="Arial" panose="020B0604020202020204" pitchFamily="34" charset="0"/>
              </a:rPr>
              <a:t>.</a:t>
            </a:r>
          </a:p>
        </p:txBody>
      </p:sp>
      <p:sp>
        <p:nvSpPr>
          <p:cNvPr id="20" name="Rectangle: Rounded Corners 19">
            <a:extLst>
              <a:ext uri="{FF2B5EF4-FFF2-40B4-BE49-F238E27FC236}">
                <a16:creationId xmlns:a16="http://schemas.microsoft.com/office/drawing/2014/main" id="{CFDE34E3-139A-4290-A895-B5A9225ECF4E}"/>
              </a:ext>
            </a:extLst>
          </p:cNvPr>
          <p:cNvSpPr/>
          <p:nvPr/>
        </p:nvSpPr>
        <p:spPr>
          <a:xfrm>
            <a:off x="4702300" y="4652590"/>
            <a:ext cx="4038600" cy="1329324"/>
          </a:xfrm>
          <a:prstGeom prst="roundRect">
            <a:avLst/>
          </a:prstGeom>
          <a:solidFill>
            <a:schemeClr val="accent1">
              <a:lumMod val="20000"/>
              <a:lumOff val="80000"/>
            </a:schemeClr>
          </a:solidFill>
          <a:ln>
            <a:solidFill>
              <a:schemeClr val="accent1">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lang="en-US" sz="1800" dirty="0">
                <a:solidFill>
                  <a:schemeClr val="tx1"/>
                </a:solidFill>
                <a:latin typeface="Arial" panose="020B0604020202020204" pitchFamily="34" charset="0"/>
                <a:ea typeface="MS PGothic"/>
                <a:cs typeface="Arial" panose="020B0604020202020204" pitchFamily="34" charset="0"/>
              </a:rPr>
              <a:t>Create </a:t>
            </a:r>
            <a:r>
              <a:rPr lang="en-US" sz="1800" b="1" dirty="0">
                <a:solidFill>
                  <a:schemeClr val="tx1"/>
                </a:solidFill>
                <a:latin typeface="Arial" panose="020B0604020202020204" pitchFamily="34" charset="0"/>
                <a:ea typeface="MS PGothic"/>
                <a:cs typeface="Arial" panose="020B0604020202020204" pitchFamily="34" charset="0"/>
              </a:rPr>
              <a:t>Chatbot</a:t>
            </a:r>
            <a:r>
              <a:rPr lang="en-US" sz="1800" dirty="0">
                <a:solidFill>
                  <a:schemeClr val="tx1"/>
                </a:solidFill>
                <a:latin typeface="Arial" panose="020B0604020202020204" pitchFamily="34" charset="0"/>
                <a:ea typeface="MS PGothic"/>
                <a:cs typeface="Arial" panose="020B0604020202020204" pitchFamily="34" charset="0"/>
              </a:rPr>
              <a:t> to answer MRM questions from model owners.  </a:t>
            </a:r>
          </a:p>
        </p:txBody>
      </p:sp>
      <p:sp>
        <p:nvSpPr>
          <p:cNvPr id="10" name="Rectangle: Rounded Corners 9">
            <a:extLst>
              <a:ext uri="{FF2B5EF4-FFF2-40B4-BE49-F238E27FC236}">
                <a16:creationId xmlns:a16="http://schemas.microsoft.com/office/drawing/2014/main" id="{34BD908F-C362-47D8-9D6F-BCE9010EBD70}"/>
              </a:ext>
            </a:extLst>
          </p:cNvPr>
          <p:cNvSpPr/>
          <p:nvPr/>
        </p:nvSpPr>
        <p:spPr>
          <a:xfrm>
            <a:off x="383059" y="2751981"/>
            <a:ext cx="4038600" cy="1329323"/>
          </a:xfrm>
          <a:prstGeom prst="roundRect">
            <a:avLst/>
          </a:prstGeom>
          <a:solidFill>
            <a:schemeClr val="accent1">
              <a:lumMod val="20000"/>
              <a:lumOff val="80000"/>
            </a:schemeClr>
          </a:solidFill>
          <a:ln>
            <a:solidFill>
              <a:schemeClr val="accent1">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lang="en-US" sz="1800" dirty="0">
                <a:solidFill>
                  <a:schemeClr val="tx1"/>
                </a:solidFill>
                <a:latin typeface="Arial" panose="020B0604020202020204" pitchFamily="34" charset="0"/>
                <a:ea typeface="MS PGothic"/>
                <a:cs typeface="Arial" panose="020B0604020202020204" pitchFamily="34" charset="0"/>
              </a:rPr>
              <a:t>Generate </a:t>
            </a:r>
            <a:r>
              <a:rPr lang="en-US" sz="1800" b="1" dirty="0">
                <a:solidFill>
                  <a:schemeClr val="tx1"/>
                </a:solidFill>
                <a:latin typeface="Arial" panose="020B0604020202020204" pitchFamily="34" charset="0"/>
                <a:ea typeface="MS PGothic"/>
                <a:cs typeface="Arial" panose="020B0604020202020204" pitchFamily="34" charset="0"/>
              </a:rPr>
              <a:t>computer code </a:t>
            </a:r>
            <a:r>
              <a:rPr lang="en-US" sz="1800" dirty="0">
                <a:solidFill>
                  <a:schemeClr val="tx1"/>
                </a:solidFill>
                <a:latin typeface="Arial" panose="020B0604020202020204" pitchFamily="34" charset="0"/>
                <a:ea typeface="MS PGothic"/>
                <a:cs typeface="Arial" panose="020B0604020202020204" pitchFamily="34" charset="0"/>
              </a:rPr>
              <a:t>to facilitate automating MRM tasks.</a:t>
            </a:r>
          </a:p>
        </p:txBody>
      </p:sp>
    </p:spTree>
    <p:extLst>
      <p:ext uri="{BB962C8B-B14F-4D97-AF65-F5344CB8AC3E}">
        <p14:creationId xmlns:p14="http://schemas.microsoft.com/office/powerpoint/2010/main" val="2768699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80C9FFB0-FBAB-4A24-9762-8F29FCD9E1D4}"/>
              </a:ext>
            </a:extLst>
          </p:cNvPr>
          <p:cNvSpPr txBox="1">
            <a:spLocks noChangeArrowheads="1"/>
          </p:cNvSpPr>
          <p:nvPr/>
        </p:nvSpPr>
        <p:spPr bwMode="auto">
          <a:xfrm>
            <a:off x="2933700" y="838200"/>
            <a:ext cx="2971800" cy="584775"/>
          </a:xfrm>
          <a:prstGeom prst="rect">
            <a:avLst/>
          </a:prstGeom>
          <a:noFill/>
          <a:ln w="9525">
            <a:noFill/>
            <a:miter lim="800000"/>
            <a:headEnd/>
            <a:tailEnd/>
          </a:ln>
          <a:effectLst/>
        </p:spPr>
        <p:txBody>
          <a:bodyPr wrap="square">
            <a:spAutoFit/>
          </a:bodyPr>
          <a:lstStyle/>
          <a:p>
            <a:pPr lvl="0" algn="ctr">
              <a:spcBef>
                <a:spcPct val="50000"/>
              </a:spcBef>
              <a:defRPr/>
            </a:pPr>
            <a:r>
              <a:rPr lang="en-US" sz="3200" b="1" i="1" dirty="0">
                <a:solidFill>
                  <a:srgbClr val="203864"/>
                </a:solidFill>
                <a:ea typeface="MS PGothic"/>
                <a:cs typeface="Arial" panose="020B0604020202020204" pitchFamily="34" charset="0"/>
              </a:rPr>
              <a:t>Questions?</a:t>
            </a:r>
          </a:p>
        </p:txBody>
      </p:sp>
      <p:pic>
        <p:nvPicPr>
          <p:cNvPr id="9" name="Graphic 8" descr="Lights On with solid fill">
            <a:extLst>
              <a:ext uri="{FF2B5EF4-FFF2-40B4-BE49-F238E27FC236}">
                <a16:creationId xmlns:a16="http://schemas.microsoft.com/office/drawing/2014/main" id="{F8C39FF1-21E8-40B8-A5D7-C640EB446E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76477" y="1411252"/>
            <a:ext cx="4886246" cy="4886246"/>
          </a:xfrm>
          <a:prstGeom prst="rect">
            <a:avLst/>
          </a:prstGeom>
          <a:effectLst>
            <a:outerShdw blurRad="50800" dist="38100" dir="2700000" algn="tl" rotWithShape="0">
              <a:prstClr val="black">
                <a:alpha val="40000"/>
              </a:prstClr>
            </a:outerShdw>
          </a:effectLst>
        </p:spPr>
      </p:pic>
      <p:sp>
        <p:nvSpPr>
          <p:cNvPr id="5" name="Text Box 5">
            <a:extLst>
              <a:ext uri="{FF2B5EF4-FFF2-40B4-BE49-F238E27FC236}">
                <a16:creationId xmlns:a16="http://schemas.microsoft.com/office/drawing/2014/main" id="{1C4789DA-ABB1-460E-90A6-26DE958CC0B1}"/>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33</a:t>
            </a:fld>
            <a:endParaRPr lang="en-US" sz="1200" dirty="0">
              <a:cs typeface="Arial" panose="020B0604020202020204" pitchFamily="34" charset="0"/>
            </a:endParaRPr>
          </a:p>
        </p:txBody>
      </p:sp>
    </p:spTree>
    <p:extLst>
      <p:ext uri="{BB962C8B-B14F-4D97-AF65-F5344CB8AC3E}">
        <p14:creationId xmlns:p14="http://schemas.microsoft.com/office/powerpoint/2010/main" val="2366535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2FF89B6A-216E-49E5-B529-CD5D75DBAF77}"/>
              </a:ext>
            </a:extLst>
          </p:cNvPr>
          <p:cNvCxnSpPr>
            <a:cxnSpLocks/>
            <a:stCxn id="14" idx="3"/>
          </p:cNvCxnSpPr>
          <p:nvPr/>
        </p:nvCxnSpPr>
        <p:spPr>
          <a:xfrm flipV="1">
            <a:off x="6504057" y="5026728"/>
            <a:ext cx="1877943" cy="1"/>
          </a:xfrm>
          <a:prstGeom prst="line">
            <a:avLst/>
          </a:prstGeom>
          <a:ln w="28575">
            <a:solidFill>
              <a:srgbClr val="203864"/>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D03AAF6-038A-42E9-9D45-4F378D4A5B12}"/>
              </a:ext>
            </a:extLst>
          </p:cNvPr>
          <p:cNvCxnSpPr>
            <a:cxnSpLocks/>
            <a:endCxn id="13" idx="1"/>
          </p:cNvCxnSpPr>
          <p:nvPr/>
        </p:nvCxnSpPr>
        <p:spPr>
          <a:xfrm>
            <a:off x="838200" y="2073217"/>
            <a:ext cx="1745223" cy="0"/>
          </a:xfrm>
          <a:prstGeom prst="line">
            <a:avLst/>
          </a:prstGeom>
          <a:ln w="28575">
            <a:solidFill>
              <a:schemeClr val="bg2">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9134F228-8108-4BF8-A2BD-A80AD20CF1D0}"/>
              </a:ext>
            </a:extLst>
          </p:cNvPr>
          <p:cNvSpPr/>
          <p:nvPr/>
        </p:nvSpPr>
        <p:spPr>
          <a:xfrm>
            <a:off x="2583423" y="1028672"/>
            <a:ext cx="5334002" cy="2089090"/>
          </a:xfrm>
          <a:prstGeom prst="roundRect">
            <a:avLst/>
          </a:prstGeom>
          <a:solidFill>
            <a:schemeClr val="bg1">
              <a:lumMod val="95000"/>
            </a:schemeClr>
          </a:solidFill>
          <a:ln w="76200">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Box 5">
            <a:extLst>
              <a:ext uri="{FF2B5EF4-FFF2-40B4-BE49-F238E27FC236}">
                <a16:creationId xmlns:a16="http://schemas.microsoft.com/office/drawing/2014/main" id="{7374AEC7-FCD6-4917-A181-5EA770540206}"/>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4</a:t>
            </a:fld>
            <a:endParaRPr lang="en-US" sz="1200" dirty="0">
              <a:cs typeface="Arial" panose="020B0604020202020204" pitchFamily="34" charset="0"/>
            </a:endParaRPr>
          </a:p>
        </p:txBody>
      </p:sp>
      <p:sp>
        <p:nvSpPr>
          <p:cNvPr id="5" name="Text Box 10">
            <a:extLst>
              <a:ext uri="{FF2B5EF4-FFF2-40B4-BE49-F238E27FC236}">
                <a16:creationId xmlns:a16="http://schemas.microsoft.com/office/drawing/2014/main" id="{265813A5-B2FF-4CE9-A1AF-F3818ECA0CF6}"/>
              </a:ext>
            </a:extLst>
          </p:cNvPr>
          <p:cNvSpPr txBox="1">
            <a:spLocks noChangeArrowheads="1"/>
          </p:cNvSpPr>
          <p:nvPr/>
        </p:nvSpPr>
        <p:spPr bwMode="auto">
          <a:xfrm>
            <a:off x="357051" y="364475"/>
            <a:ext cx="8558349" cy="461665"/>
          </a:xfrm>
          <a:prstGeom prst="rect">
            <a:avLst/>
          </a:prstGeom>
          <a:noFill/>
          <a:ln w="9525">
            <a:noFill/>
            <a:miter lim="800000"/>
            <a:headEnd/>
            <a:tailEnd/>
          </a:ln>
          <a:effectLst/>
        </p:spPr>
        <p:txBody>
          <a:bodyPr wrap="square">
            <a:spAutoFit/>
          </a:bodyPr>
          <a:lstStyle/>
          <a:p>
            <a:pPr>
              <a:spcBef>
                <a:spcPct val="50000"/>
              </a:spcBef>
              <a:defRPr/>
            </a:pPr>
            <a:r>
              <a:rPr kumimoji="0" lang="en-US" sz="2400" b="1" i="0" u="none" strike="noStrike" kern="1200" cap="none" spc="0" normalizeH="0" baseline="0" noProof="0" dirty="0">
                <a:ln>
                  <a:noFill/>
                </a:ln>
                <a:solidFill>
                  <a:srgbClr val="4472C4">
                    <a:lumMod val="50000"/>
                  </a:srgbClr>
                </a:solidFill>
                <a:effectLst/>
                <a:uLnTx/>
                <a:uFillTx/>
                <a:latin typeface="Arial" pitchFamily="34" charset="0"/>
                <a:ea typeface="MS PGothic"/>
                <a:cs typeface="Arial" panose="020B0604020202020204" pitchFamily="34" charset="0"/>
              </a:rPr>
              <a:t>Problem</a:t>
            </a:r>
            <a:r>
              <a:rPr lang="en-US" b="1" dirty="0">
                <a:solidFill>
                  <a:srgbClr val="4472C4">
                    <a:lumMod val="50000"/>
                  </a:srgbClr>
                </a:solidFill>
                <a:ea typeface="MS PGothic"/>
                <a:cs typeface="Arial" panose="020B0604020202020204" pitchFamily="34" charset="0"/>
              </a:rPr>
              <a:t> and Solution</a:t>
            </a:r>
            <a:endParaRPr kumimoji="0" lang="en-US" sz="2400" b="1" i="0" u="none" strike="noStrike" kern="1200" cap="none" spc="0" normalizeH="0" baseline="0" noProof="0" dirty="0">
              <a:ln>
                <a:noFill/>
              </a:ln>
              <a:solidFill>
                <a:srgbClr val="4472C4">
                  <a:lumMod val="50000"/>
                </a:srgbClr>
              </a:solidFill>
              <a:effectLst/>
              <a:uLnTx/>
              <a:uFillTx/>
              <a:latin typeface="Arial" pitchFamily="34" charset="0"/>
              <a:ea typeface="MS PGothic"/>
              <a:cs typeface="Arial" panose="020B0604020202020204" pitchFamily="34" charset="0"/>
            </a:endParaRPr>
          </a:p>
        </p:txBody>
      </p:sp>
      <p:sp>
        <p:nvSpPr>
          <p:cNvPr id="12" name="TextBox 11">
            <a:extLst>
              <a:ext uri="{FF2B5EF4-FFF2-40B4-BE49-F238E27FC236}">
                <a16:creationId xmlns:a16="http://schemas.microsoft.com/office/drawing/2014/main" id="{E4EDC916-7E29-4969-8C8F-E2B6A33F6C6E}"/>
              </a:ext>
            </a:extLst>
          </p:cNvPr>
          <p:cNvSpPr txBox="1"/>
          <p:nvPr/>
        </p:nvSpPr>
        <p:spPr>
          <a:xfrm>
            <a:off x="2735824" y="1165256"/>
            <a:ext cx="5209860" cy="1893339"/>
          </a:xfrm>
          <a:prstGeom prst="rect">
            <a:avLst/>
          </a:prstGeom>
          <a:noFill/>
        </p:spPr>
        <p:txBody>
          <a:bodyPr wrap="square" rtlCol="0">
            <a:spAutoFit/>
          </a:bodyPr>
          <a:lstStyle/>
          <a:p>
            <a:pPr marL="342900" indent="-342900">
              <a:lnSpc>
                <a:spcPct val="150000"/>
              </a:lnSpc>
              <a:buAutoNum type="arabicParenR"/>
            </a:pPr>
            <a:r>
              <a:rPr lang="en-US" sz="1600" dirty="0"/>
              <a:t>Writing model validation reports is time consuming.</a:t>
            </a:r>
          </a:p>
          <a:p>
            <a:pPr marL="342900" indent="-342900">
              <a:lnSpc>
                <a:spcPct val="150000"/>
              </a:lnSpc>
              <a:buAutoNum type="arabicParenR"/>
            </a:pPr>
            <a:r>
              <a:rPr lang="en-US" sz="1600" dirty="0"/>
              <a:t>Quantitative-oriented individuals often find report writing to be tedious.</a:t>
            </a:r>
          </a:p>
          <a:p>
            <a:pPr marL="342900" indent="-342900">
              <a:lnSpc>
                <a:spcPct val="150000"/>
              </a:lnSpc>
              <a:buAutoNum type="arabicParenR"/>
            </a:pPr>
            <a:r>
              <a:rPr lang="en-US" sz="1600" dirty="0"/>
              <a:t>Difficult to write accurate and error-free model validation reports.</a:t>
            </a:r>
          </a:p>
        </p:txBody>
      </p:sp>
      <p:sp>
        <p:nvSpPr>
          <p:cNvPr id="14" name="Rectangle: Rounded Corners 13">
            <a:extLst>
              <a:ext uri="{FF2B5EF4-FFF2-40B4-BE49-F238E27FC236}">
                <a16:creationId xmlns:a16="http://schemas.microsoft.com/office/drawing/2014/main" id="{81433139-D6EB-4376-BEF6-32DE2C124B4E}"/>
              </a:ext>
            </a:extLst>
          </p:cNvPr>
          <p:cNvSpPr/>
          <p:nvPr/>
        </p:nvSpPr>
        <p:spPr>
          <a:xfrm>
            <a:off x="1170055" y="4150429"/>
            <a:ext cx="5334002" cy="1752600"/>
          </a:xfrm>
          <a:prstGeom prst="roundRect">
            <a:avLst/>
          </a:prstGeom>
          <a:solidFill>
            <a:schemeClr val="accent1">
              <a:lumMod val="20000"/>
              <a:lumOff val="80000"/>
            </a:schemeClr>
          </a:solidFill>
          <a:ln w="76200">
            <a:solidFill>
              <a:srgbClr val="20386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96D56E3E-987F-427B-99AA-2DF391D166DA}"/>
              </a:ext>
            </a:extLst>
          </p:cNvPr>
          <p:cNvSpPr txBox="1"/>
          <p:nvPr/>
        </p:nvSpPr>
        <p:spPr>
          <a:xfrm>
            <a:off x="1375099" y="4611229"/>
            <a:ext cx="4953000" cy="830997"/>
          </a:xfrm>
          <a:prstGeom prst="rect">
            <a:avLst/>
          </a:prstGeom>
          <a:noFill/>
        </p:spPr>
        <p:txBody>
          <a:bodyPr wrap="square" rtlCol="0">
            <a:spAutoFit/>
          </a:bodyPr>
          <a:lstStyle/>
          <a:p>
            <a:r>
              <a:rPr lang="en-US" sz="1600" dirty="0"/>
              <a:t>Large Language Models can be used to assist in quickly writing appropriate sections of model validation reports.</a:t>
            </a:r>
          </a:p>
        </p:txBody>
      </p:sp>
      <p:sp>
        <p:nvSpPr>
          <p:cNvPr id="16" name="TextBox 15">
            <a:extLst>
              <a:ext uri="{FF2B5EF4-FFF2-40B4-BE49-F238E27FC236}">
                <a16:creationId xmlns:a16="http://schemas.microsoft.com/office/drawing/2014/main" id="{CDF06921-71DA-4418-B156-75A8E952B176}"/>
              </a:ext>
            </a:extLst>
          </p:cNvPr>
          <p:cNvSpPr txBox="1"/>
          <p:nvPr/>
        </p:nvSpPr>
        <p:spPr>
          <a:xfrm>
            <a:off x="964825" y="1695674"/>
            <a:ext cx="1415772" cy="461665"/>
          </a:xfrm>
          <a:prstGeom prst="rect">
            <a:avLst/>
          </a:prstGeom>
          <a:noFill/>
        </p:spPr>
        <p:txBody>
          <a:bodyPr wrap="none" rtlCol="0">
            <a:spAutoFit/>
          </a:bodyPr>
          <a:lstStyle/>
          <a:p>
            <a:r>
              <a:rPr lang="en-US" b="1" i="1" dirty="0">
                <a:solidFill>
                  <a:schemeClr val="tx1">
                    <a:lumMod val="65000"/>
                    <a:lumOff val="35000"/>
                  </a:schemeClr>
                </a:solidFill>
              </a:rPr>
              <a:t>Problem</a:t>
            </a:r>
          </a:p>
        </p:txBody>
      </p:sp>
      <p:sp>
        <p:nvSpPr>
          <p:cNvPr id="17" name="TextBox 16">
            <a:extLst>
              <a:ext uri="{FF2B5EF4-FFF2-40B4-BE49-F238E27FC236}">
                <a16:creationId xmlns:a16="http://schemas.microsoft.com/office/drawing/2014/main" id="{6C583B8E-4CB2-4C77-A7E3-9327B4B2ED2F}"/>
              </a:ext>
            </a:extLst>
          </p:cNvPr>
          <p:cNvSpPr txBox="1"/>
          <p:nvPr/>
        </p:nvSpPr>
        <p:spPr>
          <a:xfrm>
            <a:off x="6736745" y="4611230"/>
            <a:ext cx="1412566" cy="461665"/>
          </a:xfrm>
          <a:prstGeom prst="rect">
            <a:avLst/>
          </a:prstGeom>
          <a:noFill/>
        </p:spPr>
        <p:txBody>
          <a:bodyPr wrap="none" rtlCol="0">
            <a:spAutoFit/>
          </a:bodyPr>
          <a:lstStyle/>
          <a:p>
            <a:r>
              <a:rPr lang="en-US" b="1" i="1" dirty="0">
                <a:solidFill>
                  <a:srgbClr val="203864"/>
                </a:solidFill>
              </a:rPr>
              <a:t>Solution</a:t>
            </a:r>
          </a:p>
        </p:txBody>
      </p:sp>
      <p:cxnSp>
        <p:nvCxnSpPr>
          <p:cNvPr id="29" name="Connector: Elbow 28">
            <a:extLst>
              <a:ext uri="{FF2B5EF4-FFF2-40B4-BE49-F238E27FC236}">
                <a16:creationId xmlns:a16="http://schemas.microsoft.com/office/drawing/2014/main" id="{4C72E6DF-7584-4DDA-A46D-C9C69B387ED3}"/>
              </a:ext>
            </a:extLst>
          </p:cNvPr>
          <p:cNvCxnSpPr>
            <a:stCxn id="16" idx="2"/>
            <a:endCxn id="17" idx="0"/>
          </p:cNvCxnSpPr>
          <p:nvPr/>
        </p:nvCxnSpPr>
        <p:spPr>
          <a:xfrm rot="16200000" flipH="1">
            <a:off x="3330924" y="499125"/>
            <a:ext cx="2453891" cy="5770317"/>
          </a:xfrm>
          <a:prstGeom prst="bentConnector3">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080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0">
            <a:extLst>
              <a:ext uri="{FF2B5EF4-FFF2-40B4-BE49-F238E27FC236}">
                <a16:creationId xmlns:a16="http://schemas.microsoft.com/office/drawing/2014/main" id="{2FA919BC-CE35-4408-A77F-4E4BEDE94BFD}"/>
              </a:ext>
            </a:extLst>
          </p:cNvPr>
          <p:cNvSpPr txBox="1">
            <a:spLocks noChangeArrowheads="1"/>
          </p:cNvSpPr>
          <p:nvPr/>
        </p:nvSpPr>
        <p:spPr bwMode="auto">
          <a:xfrm>
            <a:off x="0" y="2438400"/>
            <a:ext cx="9144000" cy="523220"/>
          </a:xfrm>
          <a:prstGeom prst="rect">
            <a:avLst/>
          </a:prstGeom>
          <a:noFill/>
          <a:ln w="9525">
            <a:noFill/>
            <a:miter lim="800000"/>
            <a:headEnd/>
            <a:tailEnd/>
          </a:ln>
          <a:effectLst/>
        </p:spPr>
        <p:txBody>
          <a:bodyPr wrap="square" anchor="ctr">
            <a:spAutoFit/>
          </a:bodyPr>
          <a:lstStyle/>
          <a:p>
            <a:pPr algn="ctr">
              <a:spcBef>
                <a:spcPct val="50000"/>
              </a:spcBef>
              <a:defRPr/>
            </a:pPr>
            <a:r>
              <a:rPr lang="en-US" sz="2800" b="1" dirty="0">
                <a:solidFill>
                  <a:schemeClr val="accent1">
                    <a:lumMod val="50000"/>
                  </a:schemeClr>
                </a:solidFill>
                <a:cs typeface="Arial" panose="020B0604020202020204" pitchFamily="34" charset="0"/>
              </a:rPr>
              <a:t>What are Large Language Models (LLMs)?</a:t>
            </a:r>
          </a:p>
        </p:txBody>
      </p:sp>
      <p:sp>
        <p:nvSpPr>
          <p:cNvPr id="5" name="Text Box 5">
            <a:extLst>
              <a:ext uri="{FF2B5EF4-FFF2-40B4-BE49-F238E27FC236}">
                <a16:creationId xmlns:a16="http://schemas.microsoft.com/office/drawing/2014/main" id="{99A9A727-8815-4EA9-94E5-27EB085F06BF}"/>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5</a:t>
            </a:fld>
            <a:endParaRPr lang="en-US" sz="1200" dirty="0">
              <a:cs typeface="Arial" panose="020B0604020202020204" pitchFamily="34" charset="0"/>
            </a:endParaRPr>
          </a:p>
        </p:txBody>
      </p:sp>
    </p:spTree>
    <p:extLst>
      <p:ext uri="{BB962C8B-B14F-4D97-AF65-F5344CB8AC3E}">
        <p14:creationId xmlns:p14="http://schemas.microsoft.com/office/powerpoint/2010/main" val="4169655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82628E-913F-457B-9C4C-9619E61C4CB2}"/>
              </a:ext>
            </a:extLst>
          </p:cNvPr>
          <p:cNvSpPr txBox="1"/>
          <p:nvPr/>
        </p:nvSpPr>
        <p:spPr>
          <a:xfrm>
            <a:off x="369023" y="927268"/>
            <a:ext cx="8405949" cy="351378"/>
          </a:xfrm>
          <a:prstGeom prst="rect">
            <a:avLst/>
          </a:prstGeom>
          <a:noFill/>
        </p:spPr>
        <p:txBody>
          <a:bodyPr wrap="square" rtlCol="0">
            <a:spAutoFit/>
          </a:bodyPr>
          <a:lstStyle/>
          <a:p>
            <a:pPr>
              <a:lnSpc>
                <a:spcPct val="115000"/>
              </a:lnSpc>
              <a:spcBef>
                <a:spcPts val="600"/>
              </a:spcBef>
              <a:spcAft>
                <a:spcPts val="600"/>
              </a:spcAft>
            </a:pPr>
            <a:r>
              <a:rPr lang="en-US" sz="1600" b="1" dirty="0">
                <a:solidFill>
                  <a:srgbClr val="000000"/>
                </a:solidFill>
                <a:highlight>
                  <a:srgbClr val="FFFFFF"/>
                </a:highlight>
                <a:ea typeface="Calibri" panose="020F0502020204030204" pitchFamily="34" charset="0"/>
                <a:cs typeface="Arial" panose="020B0604020202020204" pitchFamily="34" charset="0"/>
              </a:rPr>
              <a:t> </a:t>
            </a:r>
            <a:endParaRPr lang="en-US" sz="1600" dirty="0">
              <a:solidFill>
                <a:srgbClr val="000000"/>
              </a:solidFill>
              <a:cs typeface="Arial" panose="020B0604020202020204" pitchFamily="34" charset="0"/>
            </a:endParaRPr>
          </a:p>
        </p:txBody>
      </p:sp>
      <p:sp>
        <p:nvSpPr>
          <p:cNvPr id="6" name="Text Box 5">
            <a:extLst>
              <a:ext uri="{FF2B5EF4-FFF2-40B4-BE49-F238E27FC236}">
                <a16:creationId xmlns:a16="http://schemas.microsoft.com/office/drawing/2014/main" id="{7A43978B-E319-4305-AA76-902AEBAF8BC6}"/>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6</a:t>
            </a:fld>
            <a:endParaRPr lang="en-US" sz="1200" dirty="0">
              <a:cs typeface="Arial" panose="020B0604020202020204" pitchFamily="34" charset="0"/>
            </a:endParaRPr>
          </a:p>
        </p:txBody>
      </p:sp>
      <p:sp>
        <p:nvSpPr>
          <p:cNvPr id="5" name="Rectangle: Rounded Corners 4">
            <a:extLst>
              <a:ext uri="{FF2B5EF4-FFF2-40B4-BE49-F238E27FC236}">
                <a16:creationId xmlns:a16="http://schemas.microsoft.com/office/drawing/2014/main" id="{21BA640E-00BE-4DCA-B4F0-8B04C8CDFADB}"/>
              </a:ext>
            </a:extLst>
          </p:cNvPr>
          <p:cNvSpPr/>
          <p:nvPr/>
        </p:nvSpPr>
        <p:spPr>
          <a:xfrm>
            <a:off x="1095022" y="762000"/>
            <a:ext cx="6953956" cy="5058430"/>
          </a:xfrm>
          <a:prstGeom prst="roundRect">
            <a:avLst/>
          </a:prstGeom>
          <a:solidFill>
            <a:srgbClr val="002060"/>
          </a:solidFill>
          <a:ln>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31B85029-BBCC-48E7-9731-09913DF40126}"/>
              </a:ext>
            </a:extLst>
          </p:cNvPr>
          <p:cNvSpPr/>
          <p:nvPr/>
        </p:nvSpPr>
        <p:spPr>
          <a:xfrm>
            <a:off x="1371600" y="1499608"/>
            <a:ext cx="6400800" cy="4244622"/>
          </a:xfrm>
          <a:prstGeom prst="roundRect">
            <a:avLst/>
          </a:prstGeom>
          <a:solidFill>
            <a:schemeClr val="accent1">
              <a:lumMod val="75000"/>
            </a:schemeClr>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31">
            <a:extLst>
              <a:ext uri="{FF2B5EF4-FFF2-40B4-BE49-F238E27FC236}">
                <a16:creationId xmlns:a16="http://schemas.microsoft.com/office/drawing/2014/main" id="{631D8943-BF2B-47F4-9C7A-6FA0D655C589}"/>
              </a:ext>
            </a:extLst>
          </p:cNvPr>
          <p:cNvSpPr/>
          <p:nvPr/>
        </p:nvSpPr>
        <p:spPr>
          <a:xfrm>
            <a:off x="2006367" y="2080810"/>
            <a:ext cx="5131267" cy="3598551"/>
          </a:xfrm>
          <a:prstGeom prst="roundRect">
            <a:avLst/>
          </a:prstGeom>
          <a:solidFill>
            <a:schemeClr val="accent1">
              <a:lumMod val="60000"/>
              <a:lumOff val="40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32">
            <a:extLst>
              <a:ext uri="{FF2B5EF4-FFF2-40B4-BE49-F238E27FC236}">
                <a16:creationId xmlns:a16="http://schemas.microsoft.com/office/drawing/2014/main" id="{7A7FDFE5-F9D8-4FB9-9DAA-9DFDF2716E82}"/>
              </a:ext>
            </a:extLst>
          </p:cNvPr>
          <p:cNvSpPr/>
          <p:nvPr/>
        </p:nvSpPr>
        <p:spPr>
          <a:xfrm>
            <a:off x="2450461" y="2612282"/>
            <a:ext cx="4243078" cy="2975666"/>
          </a:xfrm>
          <a:prstGeom prst="roundRect">
            <a:avLst/>
          </a:prstGeom>
          <a:solidFill>
            <a:schemeClr val="accent1">
              <a:lumMod val="20000"/>
              <a:lumOff val="8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B39CDDF-6195-4CD8-B3F7-B85563861C2C}"/>
              </a:ext>
            </a:extLst>
          </p:cNvPr>
          <p:cNvSpPr txBox="1"/>
          <p:nvPr/>
        </p:nvSpPr>
        <p:spPr>
          <a:xfrm>
            <a:off x="3355030" y="977278"/>
            <a:ext cx="2433934" cy="400110"/>
          </a:xfrm>
          <a:prstGeom prst="rect">
            <a:avLst/>
          </a:prstGeom>
          <a:noFill/>
        </p:spPr>
        <p:txBody>
          <a:bodyPr wrap="square" rtlCol="0">
            <a:spAutoFit/>
          </a:bodyPr>
          <a:lstStyle/>
          <a:p>
            <a:pPr algn="ctr"/>
            <a:r>
              <a:rPr lang="en-US" sz="2000" dirty="0">
                <a:solidFill>
                  <a:schemeClr val="bg1">
                    <a:lumMod val="95000"/>
                  </a:schemeClr>
                </a:solidFill>
              </a:rPr>
              <a:t>Artificial Intelligence</a:t>
            </a:r>
          </a:p>
        </p:txBody>
      </p:sp>
      <p:sp>
        <p:nvSpPr>
          <p:cNvPr id="35" name="TextBox 34">
            <a:extLst>
              <a:ext uri="{FF2B5EF4-FFF2-40B4-BE49-F238E27FC236}">
                <a16:creationId xmlns:a16="http://schemas.microsoft.com/office/drawing/2014/main" id="{003E24AF-472F-4D1D-9D86-82828857C888}"/>
              </a:ext>
            </a:extLst>
          </p:cNvPr>
          <p:cNvSpPr txBox="1"/>
          <p:nvPr/>
        </p:nvSpPr>
        <p:spPr>
          <a:xfrm>
            <a:off x="1524000" y="1590154"/>
            <a:ext cx="6096000" cy="400110"/>
          </a:xfrm>
          <a:prstGeom prst="rect">
            <a:avLst/>
          </a:prstGeom>
          <a:noFill/>
        </p:spPr>
        <p:txBody>
          <a:bodyPr wrap="square" rtlCol="0">
            <a:spAutoFit/>
          </a:bodyPr>
          <a:lstStyle/>
          <a:p>
            <a:pPr algn="ctr"/>
            <a:r>
              <a:rPr lang="en-US" sz="2000" dirty="0">
                <a:solidFill>
                  <a:schemeClr val="bg1">
                    <a:lumMod val="95000"/>
                  </a:schemeClr>
                </a:solidFill>
              </a:rPr>
              <a:t>Natural Language Processing &amp; Machine Learning</a:t>
            </a:r>
          </a:p>
        </p:txBody>
      </p:sp>
      <p:sp>
        <p:nvSpPr>
          <p:cNvPr id="36" name="TextBox 35">
            <a:extLst>
              <a:ext uri="{FF2B5EF4-FFF2-40B4-BE49-F238E27FC236}">
                <a16:creationId xmlns:a16="http://schemas.microsoft.com/office/drawing/2014/main" id="{1BEA93D2-A85E-49CA-BC3F-35B7E1745883}"/>
              </a:ext>
            </a:extLst>
          </p:cNvPr>
          <p:cNvSpPr txBox="1"/>
          <p:nvPr/>
        </p:nvSpPr>
        <p:spPr>
          <a:xfrm>
            <a:off x="3494029" y="2165245"/>
            <a:ext cx="2155939" cy="400110"/>
          </a:xfrm>
          <a:prstGeom prst="rect">
            <a:avLst/>
          </a:prstGeom>
          <a:noFill/>
        </p:spPr>
        <p:txBody>
          <a:bodyPr wrap="square" rtlCol="0">
            <a:spAutoFit/>
          </a:bodyPr>
          <a:lstStyle/>
          <a:p>
            <a:pPr algn="ctr"/>
            <a:r>
              <a:rPr lang="en-US" sz="2000" dirty="0">
                <a:solidFill>
                  <a:sysClr val="windowText" lastClr="000000"/>
                </a:solidFill>
              </a:rPr>
              <a:t>Neural Networks</a:t>
            </a:r>
          </a:p>
        </p:txBody>
      </p:sp>
      <p:sp>
        <p:nvSpPr>
          <p:cNvPr id="40" name="TextBox 39">
            <a:extLst>
              <a:ext uri="{FF2B5EF4-FFF2-40B4-BE49-F238E27FC236}">
                <a16:creationId xmlns:a16="http://schemas.microsoft.com/office/drawing/2014/main" id="{B2CDCFEF-B965-4D7A-89F6-416E7EF6DA4D}"/>
              </a:ext>
            </a:extLst>
          </p:cNvPr>
          <p:cNvSpPr txBox="1"/>
          <p:nvPr/>
        </p:nvSpPr>
        <p:spPr>
          <a:xfrm>
            <a:off x="3622386" y="2727363"/>
            <a:ext cx="1899224" cy="400110"/>
          </a:xfrm>
          <a:prstGeom prst="rect">
            <a:avLst/>
          </a:prstGeom>
          <a:noFill/>
        </p:spPr>
        <p:txBody>
          <a:bodyPr wrap="square" rtlCol="0">
            <a:spAutoFit/>
          </a:bodyPr>
          <a:lstStyle/>
          <a:p>
            <a:pPr algn="ctr"/>
            <a:r>
              <a:rPr lang="en-US" sz="2000" dirty="0">
                <a:solidFill>
                  <a:sysClr val="windowText" lastClr="000000"/>
                </a:solidFill>
              </a:rPr>
              <a:t>Deep Learning</a:t>
            </a:r>
          </a:p>
        </p:txBody>
      </p:sp>
      <p:sp>
        <p:nvSpPr>
          <p:cNvPr id="41" name="Rectangle: Rounded Corners 40">
            <a:extLst>
              <a:ext uri="{FF2B5EF4-FFF2-40B4-BE49-F238E27FC236}">
                <a16:creationId xmlns:a16="http://schemas.microsoft.com/office/drawing/2014/main" id="{2BCB9472-BEEC-4144-88DF-B55DD42F7491}"/>
              </a:ext>
            </a:extLst>
          </p:cNvPr>
          <p:cNvSpPr/>
          <p:nvPr/>
        </p:nvSpPr>
        <p:spPr>
          <a:xfrm>
            <a:off x="3014521" y="3266142"/>
            <a:ext cx="3114959" cy="2184517"/>
          </a:xfrm>
          <a:prstGeom prst="roundRect">
            <a:avLst/>
          </a:prstGeom>
          <a:solidFill>
            <a:srgbClr val="FFCDCD"/>
          </a:solidFill>
          <a:ln>
            <a:solidFill>
              <a:srgbClr val="FFCDCD"/>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250C5C03-3974-46D0-B7BB-F88BAE9EC7F4}"/>
              </a:ext>
            </a:extLst>
          </p:cNvPr>
          <p:cNvSpPr txBox="1"/>
          <p:nvPr/>
        </p:nvSpPr>
        <p:spPr>
          <a:xfrm>
            <a:off x="3118420" y="3393196"/>
            <a:ext cx="2907160" cy="707886"/>
          </a:xfrm>
          <a:prstGeom prst="rect">
            <a:avLst/>
          </a:prstGeom>
          <a:noFill/>
        </p:spPr>
        <p:txBody>
          <a:bodyPr wrap="square" rtlCol="0">
            <a:spAutoFit/>
          </a:bodyPr>
          <a:lstStyle/>
          <a:p>
            <a:pPr algn="ctr"/>
            <a:r>
              <a:rPr lang="en-US" sz="2000" b="1" dirty="0">
                <a:solidFill>
                  <a:sysClr val="windowText" lastClr="000000"/>
                </a:solidFill>
              </a:rPr>
              <a:t>Large Language Models</a:t>
            </a:r>
          </a:p>
        </p:txBody>
      </p:sp>
      <p:pic>
        <p:nvPicPr>
          <p:cNvPr id="12" name="Graphic 11" descr="Connections outline">
            <a:extLst>
              <a:ext uri="{FF2B5EF4-FFF2-40B4-BE49-F238E27FC236}">
                <a16:creationId xmlns:a16="http://schemas.microsoft.com/office/drawing/2014/main" id="{C054775C-1905-450F-8519-490CCB61FB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30134" y="4328734"/>
            <a:ext cx="1083733" cy="1083733"/>
          </a:xfrm>
          <a:prstGeom prst="rect">
            <a:avLst/>
          </a:prstGeom>
        </p:spPr>
      </p:pic>
    </p:spTree>
    <p:extLst>
      <p:ext uri="{BB962C8B-B14F-4D97-AF65-F5344CB8AC3E}">
        <p14:creationId xmlns:p14="http://schemas.microsoft.com/office/powerpoint/2010/main" val="1884151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82628E-913F-457B-9C4C-9619E61C4CB2}"/>
              </a:ext>
            </a:extLst>
          </p:cNvPr>
          <p:cNvSpPr txBox="1"/>
          <p:nvPr/>
        </p:nvSpPr>
        <p:spPr>
          <a:xfrm>
            <a:off x="369025" y="685800"/>
            <a:ext cx="8405949" cy="351378"/>
          </a:xfrm>
          <a:prstGeom prst="rect">
            <a:avLst/>
          </a:prstGeom>
          <a:noFill/>
        </p:spPr>
        <p:txBody>
          <a:bodyPr wrap="square" rtlCol="0">
            <a:spAutoFit/>
          </a:bodyPr>
          <a:lstStyle/>
          <a:p>
            <a:pPr>
              <a:lnSpc>
                <a:spcPct val="115000"/>
              </a:lnSpc>
              <a:spcBef>
                <a:spcPts val="600"/>
              </a:spcBef>
              <a:spcAft>
                <a:spcPts val="600"/>
              </a:spcAft>
            </a:pPr>
            <a:r>
              <a:rPr lang="en-US" sz="1600" b="1" dirty="0">
                <a:solidFill>
                  <a:srgbClr val="000000"/>
                </a:solidFill>
                <a:highlight>
                  <a:srgbClr val="FFFFFF"/>
                </a:highlight>
                <a:ea typeface="Calibri" panose="020F0502020204030204" pitchFamily="34" charset="0"/>
                <a:cs typeface="Arial" panose="020B0604020202020204" pitchFamily="34" charset="0"/>
              </a:rPr>
              <a:t> </a:t>
            </a:r>
            <a:endParaRPr lang="en-US" sz="1600" dirty="0">
              <a:solidFill>
                <a:srgbClr val="000000"/>
              </a:solidFill>
              <a:cs typeface="Arial" panose="020B0604020202020204" pitchFamily="34" charset="0"/>
            </a:endParaRPr>
          </a:p>
        </p:txBody>
      </p:sp>
      <p:sp>
        <p:nvSpPr>
          <p:cNvPr id="6" name="Text Box 5">
            <a:extLst>
              <a:ext uri="{FF2B5EF4-FFF2-40B4-BE49-F238E27FC236}">
                <a16:creationId xmlns:a16="http://schemas.microsoft.com/office/drawing/2014/main" id="{7A43978B-E319-4305-AA76-902AEBAF8BC6}"/>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7</a:t>
            </a:fld>
            <a:endParaRPr lang="en-US" sz="1200" dirty="0">
              <a:cs typeface="Arial" panose="020B0604020202020204" pitchFamily="34" charset="0"/>
            </a:endParaRPr>
          </a:p>
        </p:txBody>
      </p:sp>
      <p:sp>
        <p:nvSpPr>
          <p:cNvPr id="4" name="TextBox 3">
            <a:extLst>
              <a:ext uri="{FF2B5EF4-FFF2-40B4-BE49-F238E27FC236}">
                <a16:creationId xmlns:a16="http://schemas.microsoft.com/office/drawing/2014/main" id="{D7FEB47A-4CB6-4859-8586-CCC7BCAC59B1}"/>
              </a:ext>
            </a:extLst>
          </p:cNvPr>
          <p:cNvSpPr txBox="1"/>
          <p:nvPr/>
        </p:nvSpPr>
        <p:spPr>
          <a:xfrm>
            <a:off x="713853" y="806345"/>
            <a:ext cx="4785284" cy="461665"/>
          </a:xfrm>
          <a:prstGeom prst="rect">
            <a:avLst/>
          </a:prstGeom>
          <a:noFill/>
          <a:ln>
            <a:noFill/>
          </a:ln>
        </p:spPr>
        <p:txBody>
          <a:bodyPr wrap="none" rtlCol="0">
            <a:spAutoFit/>
          </a:bodyPr>
          <a:lstStyle/>
          <a:p>
            <a:r>
              <a:rPr lang="en-US" dirty="0"/>
              <a:t>Extracting text from large data set</a:t>
            </a:r>
          </a:p>
        </p:txBody>
      </p:sp>
      <p:sp>
        <p:nvSpPr>
          <p:cNvPr id="7" name="TextBox 6">
            <a:extLst>
              <a:ext uri="{FF2B5EF4-FFF2-40B4-BE49-F238E27FC236}">
                <a16:creationId xmlns:a16="http://schemas.microsoft.com/office/drawing/2014/main" id="{B8EEBD71-4998-4670-9D31-2FEF2CCD6C0F}"/>
              </a:ext>
            </a:extLst>
          </p:cNvPr>
          <p:cNvSpPr txBox="1"/>
          <p:nvPr/>
        </p:nvSpPr>
        <p:spPr>
          <a:xfrm>
            <a:off x="2185602" y="1663018"/>
            <a:ext cx="6965368" cy="461665"/>
          </a:xfrm>
          <a:prstGeom prst="rect">
            <a:avLst/>
          </a:prstGeom>
          <a:noFill/>
          <a:ln>
            <a:noFill/>
          </a:ln>
        </p:spPr>
        <p:txBody>
          <a:bodyPr wrap="none" rtlCol="0">
            <a:spAutoFit/>
          </a:bodyPr>
          <a:lstStyle/>
          <a:p>
            <a:r>
              <a:rPr lang="en-US" dirty="0"/>
              <a:t>Understanding the context using Neural Networks</a:t>
            </a:r>
          </a:p>
        </p:txBody>
      </p:sp>
      <p:sp>
        <p:nvSpPr>
          <p:cNvPr id="8" name="TextBox 7">
            <a:extLst>
              <a:ext uri="{FF2B5EF4-FFF2-40B4-BE49-F238E27FC236}">
                <a16:creationId xmlns:a16="http://schemas.microsoft.com/office/drawing/2014/main" id="{57CC3732-D503-4C6F-8FCE-23647948A457}"/>
              </a:ext>
            </a:extLst>
          </p:cNvPr>
          <p:cNvSpPr txBox="1"/>
          <p:nvPr/>
        </p:nvSpPr>
        <p:spPr>
          <a:xfrm>
            <a:off x="3797118" y="2591245"/>
            <a:ext cx="4995278" cy="461665"/>
          </a:xfrm>
          <a:prstGeom prst="rect">
            <a:avLst/>
          </a:prstGeom>
          <a:noFill/>
          <a:ln>
            <a:noFill/>
          </a:ln>
        </p:spPr>
        <p:txBody>
          <a:bodyPr wrap="none" rtlCol="0">
            <a:spAutoFit/>
          </a:bodyPr>
          <a:lstStyle/>
          <a:p>
            <a:r>
              <a:rPr lang="en-US" dirty="0"/>
              <a:t>Predicting which words come next</a:t>
            </a:r>
          </a:p>
        </p:txBody>
      </p:sp>
      <p:sp>
        <p:nvSpPr>
          <p:cNvPr id="10" name="Arrow: Bent 9">
            <a:extLst>
              <a:ext uri="{FF2B5EF4-FFF2-40B4-BE49-F238E27FC236}">
                <a16:creationId xmlns:a16="http://schemas.microsoft.com/office/drawing/2014/main" id="{4A982B26-4FCE-4662-BD2A-86C3AAC9378C}"/>
              </a:ext>
            </a:extLst>
          </p:cNvPr>
          <p:cNvSpPr/>
          <p:nvPr/>
        </p:nvSpPr>
        <p:spPr>
          <a:xfrm rot="10800000" flipH="1">
            <a:off x="1118802" y="1418361"/>
            <a:ext cx="914400" cy="627100"/>
          </a:xfrm>
          <a:prstGeom prst="bentArrow">
            <a:avLst/>
          </a:prstGeom>
          <a:solidFill>
            <a:srgbClr val="203864"/>
          </a:solidFill>
          <a:ln>
            <a:solidFill>
              <a:srgbClr val="20386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Arrow: Bent 15">
            <a:extLst>
              <a:ext uri="{FF2B5EF4-FFF2-40B4-BE49-F238E27FC236}">
                <a16:creationId xmlns:a16="http://schemas.microsoft.com/office/drawing/2014/main" id="{46145119-87C8-4C42-A641-6E262E8A77EB}"/>
              </a:ext>
            </a:extLst>
          </p:cNvPr>
          <p:cNvSpPr/>
          <p:nvPr/>
        </p:nvSpPr>
        <p:spPr>
          <a:xfrm rot="10800000" flipH="1">
            <a:off x="2706244" y="2323481"/>
            <a:ext cx="914400" cy="627100"/>
          </a:xfrm>
          <a:prstGeom prst="bentArrow">
            <a:avLst/>
          </a:prstGeom>
          <a:solidFill>
            <a:srgbClr val="203864"/>
          </a:solidFill>
          <a:ln>
            <a:solidFill>
              <a:srgbClr val="20386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1" name="Graphic 20" descr="Document with solid fill">
            <a:extLst>
              <a:ext uri="{FF2B5EF4-FFF2-40B4-BE49-F238E27FC236}">
                <a16:creationId xmlns:a16="http://schemas.microsoft.com/office/drawing/2014/main" id="{A6CEDC14-8FE4-45B3-A5BD-4488D75486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7910" y="3895070"/>
            <a:ext cx="914400" cy="914400"/>
          </a:xfrm>
          <a:prstGeom prst="rect">
            <a:avLst/>
          </a:prstGeom>
          <a:effectLst>
            <a:outerShdw blurRad="50800" dist="38100" dir="2700000" algn="tl" rotWithShape="0">
              <a:prstClr val="black">
                <a:alpha val="40000"/>
              </a:prstClr>
            </a:outerShdw>
          </a:effectLst>
        </p:spPr>
      </p:pic>
      <p:pic>
        <p:nvPicPr>
          <p:cNvPr id="22" name="Graphic 21" descr="Document with solid fill">
            <a:extLst>
              <a:ext uri="{FF2B5EF4-FFF2-40B4-BE49-F238E27FC236}">
                <a16:creationId xmlns:a16="http://schemas.microsoft.com/office/drawing/2014/main" id="{05E68567-D6EA-471B-A724-AF2373B925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3546" y="3895070"/>
            <a:ext cx="914400" cy="914400"/>
          </a:xfrm>
          <a:prstGeom prst="rect">
            <a:avLst/>
          </a:prstGeom>
          <a:effectLst>
            <a:outerShdw blurRad="50800" dist="38100" dir="2700000" algn="tl" rotWithShape="0">
              <a:prstClr val="black">
                <a:alpha val="40000"/>
              </a:prstClr>
            </a:outerShdw>
          </a:effectLst>
        </p:spPr>
      </p:pic>
      <p:pic>
        <p:nvPicPr>
          <p:cNvPr id="23" name="Graphic 22" descr="Document with solid fill">
            <a:extLst>
              <a:ext uri="{FF2B5EF4-FFF2-40B4-BE49-F238E27FC236}">
                <a16:creationId xmlns:a16="http://schemas.microsoft.com/office/drawing/2014/main" id="{CB1EE091-DD90-43DB-8023-460829F955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7910" y="4809470"/>
            <a:ext cx="914400" cy="914400"/>
          </a:xfrm>
          <a:prstGeom prst="rect">
            <a:avLst/>
          </a:prstGeom>
          <a:effectLst>
            <a:outerShdw blurRad="50800" dist="38100" dir="2700000" algn="tl" rotWithShape="0">
              <a:prstClr val="black">
                <a:alpha val="40000"/>
              </a:prstClr>
            </a:outerShdw>
          </a:effectLst>
        </p:spPr>
      </p:pic>
      <p:pic>
        <p:nvPicPr>
          <p:cNvPr id="24" name="Graphic 23" descr="Document with solid fill">
            <a:extLst>
              <a:ext uri="{FF2B5EF4-FFF2-40B4-BE49-F238E27FC236}">
                <a16:creationId xmlns:a16="http://schemas.microsoft.com/office/drawing/2014/main" id="{B27CBE41-5A0B-4511-B0D7-A3AC30750C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3546" y="4809470"/>
            <a:ext cx="914400" cy="914400"/>
          </a:xfrm>
          <a:prstGeom prst="rect">
            <a:avLst/>
          </a:prstGeom>
          <a:effectLst>
            <a:outerShdw blurRad="50800" dist="38100" dir="2700000" algn="tl" rotWithShape="0">
              <a:prstClr val="black">
                <a:alpha val="40000"/>
              </a:prstClr>
            </a:outerShdw>
          </a:effectLst>
        </p:spPr>
      </p:pic>
      <p:pic>
        <p:nvPicPr>
          <p:cNvPr id="25" name="Graphic 24" descr="Document with solid fill">
            <a:extLst>
              <a:ext uri="{FF2B5EF4-FFF2-40B4-BE49-F238E27FC236}">
                <a16:creationId xmlns:a16="http://schemas.microsoft.com/office/drawing/2014/main" id="{5CC64975-8F06-4B47-93B8-D991D9AA60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06182" y="3895070"/>
            <a:ext cx="914400" cy="914400"/>
          </a:xfrm>
          <a:prstGeom prst="rect">
            <a:avLst/>
          </a:prstGeom>
          <a:effectLst>
            <a:outerShdw blurRad="50800" dist="38100" dir="2700000" algn="tl" rotWithShape="0">
              <a:prstClr val="black">
                <a:alpha val="40000"/>
              </a:prstClr>
            </a:outerShdw>
          </a:effectLst>
        </p:spPr>
      </p:pic>
      <p:pic>
        <p:nvPicPr>
          <p:cNvPr id="26" name="Graphic 25" descr="Document with solid fill">
            <a:extLst>
              <a:ext uri="{FF2B5EF4-FFF2-40B4-BE49-F238E27FC236}">
                <a16:creationId xmlns:a16="http://schemas.microsoft.com/office/drawing/2014/main" id="{83B736DC-A540-4FB0-B23D-83978E5F00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11910" y="4809470"/>
            <a:ext cx="914400" cy="914400"/>
          </a:xfrm>
          <a:prstGeom prst="rect">
            <a:avLst/>
          </a:prstGeom>
          <a:effectLst>
            <a:outerShdw blurRad="50800" dist="38100" dir="2700000" algn="tl" rotWithShape="0">
              <a:prstClr val="black">
                <a:alpha val="40000"/>
              </a:prstClr>
            </a:outerShdw>
          </a:effectLst>
        </p:spPr>
      </p:pic>
      <p:sp>
        <p:nvSpPr>
          <p:cNvPr id="27" name="Oval 26">
            <a:extLst>
              <a:ext uri="{FF2B5EF4-FFF2-40B4-BE49-F238E27FC236}">
                <a16:creationId xmlns:a16="http://schemas.microsoft.com/office/drawing/2014/main" id="{ED799E32-1946-4181-B62C-D859A88EC5DE}"/>
              </a:ext>
            </a:extLst>
          </p:cNvPr>
          <p:cNvSpPr/>
          <p:nvPr/>
        </p:nvSpPr>
        <p:spPr>
          <a:xfrm>
            <a:off x="4025597" y="4011408"/>
            <a:ext cx="1524000" cy="1524000"/>
          </a:xfrm>
          <a:prstGeom prst="ellipse">
            <a:avLst/>
          </a:prstGeom>
          <a:solidFill>
            <a:srgbClr val="203864"/>
          </a:solidFill>
          <a:ln>
            <a:solidFill>
              <a:srgbClr val="20386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LLMs</a:t>
            </a:r>
          </a:p>
        </p:txBody>
      </p:sp>
      <p:pic>
        <p:nvPicPr>
          <p:cNvPr id="28" name="Graphic 27" descr="Document with solid fill">
            <a:extLst>
              <a:ext uri="{FF2B5EF4-FFF2-40B4-BE49-F238E27FC236}">
                <a16:creationId xmlns:a16="http://schemas.microsoft.com/office/drawing/2014/main" id="{3BF6488E-6043-445C-A508-7F8696099D8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48884" y="3856970"/>
            <a:ext cx="1905000" cy="1905000"/>
          </a:xfrm>
          <a:prstGeom prst="rect">
            <a:avLst/>
          </a:prstGeom>
          <a:effectLst>
            <a:outerShdw blurRad="50800" dist="38100" dir="2700000" algn="tl" rotWithShape="0">
              <a:prstClr val="black">
                <a:alpha val="40000"/>
              </a:prstClr>
            </a:outerShdw>
          </a:effectLst>
        </p:spPr>
      </p:pic>
      <p:cxnSp>
        <p:nvCxnSpPr>
          <p:cNvPr id="30" name="Straight Arrow Connector 29">
            <a:extLst>
              <a:ext uri="{FF2B5EF4-FFF2-40B4-BE49-F238E27FC236}">
                <a16:creationId xmlns:a16="http://schemas.microsoft.com/office/drawing/2014/main" id="{82A4C9DB-AD43-4D40-8FB6-1165DD5DF8B9}"/>
              </a:ext>
            </a:extLst>
          </p:cNvPr>
          <p:cNvCxnSpPr>
            <a:stCxn id="25" idx="3"/>
          </p:cNvCxnSpPr>
          <p:nvPr/>
        </p:nvCxnSpPr>
        <p:spPr>
          <a:xfrm>
            <a:off x="3420582" y="4352270"/>
            <a:ext cx="493671" cy="266700"/>
          </a:xfrm>
          <a:prstGeom prst="straightConnector1">
            <a:avLst/>
          </a:prstGeom>
          <a:ln w="38100">
            <a:solidFill>
              <a:srgbClr val="203864"/>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184AC74-E295-4020-81D5-E5AC98814738}"/>
              </a:ext>
            </a:extLst>
          </p:cNvPr>
          <p:cNvCxnSpPr>
            <a:cxnSpLocks/>
            <a:stCxn id="26" idx="3"/>
          </p:cNvCxnSpPr>
          <p:nvPr/>
        </p:nvCxnSpPr>
        <p:spPr>
          <a:xfrm flipV="1">
            <a:off x="3426310" y="5019020"/>
            <a:ext cx="487943" cy="247650"/>
          </a:xfrm>
          <a:prstGeom prst="straightConnector1">
            <a:avLst/>
          </a:prstGeom>
          <a:ln w="38100">
            <a:solidFill>
              <a:srgbClr val="20386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E0D16C-72C5-44D3-98A4-5EA49EEAF3BC}"/>
              </a:ext>
            </a:extLst>
          </p:cNvPr>
          <p:cNvCxnSpPr>
            <a:cxnSpLocks/>
          </p:cNvCxnSpPr>
          <p:nvPr/>
        </p:nvCxnSpPr>
        <p:spPr>
          <a:xfrm>
            <a:off x="5660941" y="4790420"/>
            <a:ext cx="615512" cy="19050"/>
          </a:xfrm>
          <a:prstGeom prst="straightConnector1">
            <a:avLst/>
          </a:prstGeom>
          <a:ln w="38100">
            <a:solidFill>
              <a:srgbClr val="203864"/>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9B34062-4EBD-493C-BA4D-E6CE3356AD31}"/>
              </a:ext>
            </a:extLst>
          </p:cNvPr>
          <p:cNvSpPr txBox="1"/>
          <p:nvPr/>
        </p:nvSpPr>
        <p:spPr>
          <a:xfrm>
            <a:off x="1554757" y="5723870"/>
            <a:ext cx="1294393" cy="400110"/>
          </a:xfrm>
          <a:prstGeom prst="rect">
            <a:avLst/>
          </a:prstGeom>
          <a:noFill/>
        </p:spPr>
        <p:txBody>
          <a:bodyPr wrap="none" rtlCol="0">
            <a:spAutoFit/>
          </a:bodyPr>
          <a:lstStyle/>
          <a:p>
            <a:r>
              <a:rPr lang="en-US" sz="2000" dirty="0"/>
              <a:t>Text Input</a:t>
            </a:r>
          </a:p>
        </p:txBody>
      </p:sp>
      <p:sp>
        <p:nvSpPr>
          <p:cNvPr id="38" name="TextBox 37">
            <a:extLst>
              <a:ext uri="{FF2B5EF4-FFF2-40B4-BE49-F238E27FC236}">
                <a16:creationId xmlns:a16="http://schemas.microsoft.com/office/drawing/2014/main" id="{93A0ACFF-7D42-45E9-ABE9-529D742B0FBD}"/>
              </a:ext>
            </a:extLst>
          </p:cNvPr>
          <p:cNvSpPr txBox="1"/>
          <p:nvPr/>
        </p:nvSpPr>
        <p:spPr>
          <a:xfrm>
            <a:off x="4076118" y="5715334"/>
            <a:ext cx="1324402" cy="400110"/>
          </a:xfrm>
          <a:prstGeom prst="rect">
            <a:avLst/>
          </a:prstGeom>
          <a:noFill/>
        </p:spPr>
        <p:txBody>
          <a:bodyPr wrap="none" rtlCol="0">
            <a:spAutoFit/>
          </a:bodyPr>
          <a:lstStyle/>
          <a:p>
            <a:r>
              <a:rPr lang="en-US" sz="2000" dirty="0"/>
              <a:t>Extraction</a:t>
            </a:r>
          </a:p>
        </p:txBody>
      </p:sp>
      <p:sp>
        <p:nvSpPr>
          <p:cNvPr id="39" name="TextBox 38">
            <a:extLst>
              <a:ext uri="{FF2B5EF4-FFF2-40B4-BE49-F238E27FC236}">
                <a16:creationId xmlns:a16="http://schemas.microsoft.com/office/drawing/2014/main" id="{30190148-6DEA-4470-9606-A172CB6CBF69}"/>
              </a:ext>
            </a:extLst>
          </p:cNvPr>
          <p:cNvSpPr txBox="1"/>
          <p:nvPr/>
        </p:nvSpPr>
        <p:spPr>
          <a:xfrm>
            <a:off x="6432722" y="5723870"/>
            <a:ext cx="1326004" cy="400110"/>
          </a:xfrm>
          <a:prstGeom prst="rect">
            <a:avLst/>
          </a:prstGeom>
          <a:noFill/>
        </p:spPr>
        <p:txBody>
          <a:bodyPr wrap="none" rtlCol="0">
            <a:spAutoFit/>
          </a:bodyPr>
          <a:lstStyle/>
          <a:p>
            <a:r>
              <a:rPr lang="en-US" sz="2000" dirty="0"/>
              <a:t>Prediction</a:t>
            </a:r>
          </a:p>
        </p:txBody>
      </p:sp>
    </p:spTree>
    <p:extLst>
      <p:ext uri="{BB962C8B-B14F-4D97-AF65-F5344CB8AC3E}">
        <p14:creationId xmlns:p14="http://schemas.microsoft.com/office/powerpoint/2010/main" val="248135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30EB4B-C63B-4BE4-81CA-C85D78F5DA88}"/>
              </a:ext>
            </a:extLst>
          </p:cNvPr>
          <p:cNvSpPr txBox="1"/>
          <p:nvPr/>
        </p:nvSpPr>
        <p:spPr>
          <a:xfrm>
            <a:off x="381000" y="265718"/>
            <a:ext cx="804612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b="1" dirty="0">
                <a:solidFill>
                  <a:srgbClr val="4472C4">
                    <a:lumMod val="50000"/>
                  </a:srgbClr>
                </a:solidFill>
                <a:cs typeface="Arial" panose="020B0604020202020204" pitchFamily="34" charset="0"/>
              </a:rPr>
              <a:t>Pros and Cons of LLMs</a:t>
            </a:r>
            <a:endParaRPr kumimoji="0" lang="en-US" sz="2400" b="1" i="0" u="none" strike="noStrike" kern="1200" cap="none" spc="0" normalizeH="0" baseline="0" noProof="0" dirty="0">
              <a:ln>
                <a:noFill/>
              </a:ln>
              <a:solidFill>
                <a:srgbClr val="4472C4">
                  <a:lumMod val="50000"/>
                </a:srgbClr>
              </a:solidFill>
              <a:effectLst/>
              <a:uLnTx/>
              <a:uFillTx/>
              <a:latin typeface="Arial" pitchFamily="34" charset="0"/>
              <a:ea typeface="MS PGothic" pitchFamily="34" charset="-128"/>
              <a:cs typeface="Arial" panose="020B0604020202020204" pitchFamily="34" charset="0"/>
            </a:endParaRPr>
          </a:p>
        </p:txBody>
      </p:sp>
      <p:sp>
        <p:nvSpPr>
          <p:cNvPr id="6" name="Rectangle: Rounded Corners 5">
            <a:extLst>
              <a:ext uri="{FF2B5EF4-FFF2-40B4-BE49-F238E27FC236}">
                <a16:creationId xmlns:a16="http://schemas.microsoft.com/office/drawing/2014/main" id="{9AFDA84F-1ED3-4A9F-A222-78B804FC88AF}"/>
              </a:ext>
            </a:extLst>
          </p:cNvPr>
          <p:cNvSpPr/>
          <p:nvPr/>
        </p:nvSpPr>
        <p:spPr>
          <a:xfrm>
            <a:off x="261394" y="1512937"/>
            <a:ext cx="4153724" cy="4583063"/>
          </a:xfrm>
          <a:prstGeom prst="roundRect">
            <a:avLst/>
          </a:prstGeom>
          <a:solidFill>
            <a:srgbClr val="92D050"/>
          </a:solidFill>
          <a:ln>
            <a:solidFill>
              <a:srgbClr val="92D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Generates text much quicker than human writers with less grammatical and syntax errors.</a:t>
            </a:r>
          </a:p>
          <a:p>
            <a:pPr marL="342900" indent="-342900">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Organizes, classifies, and identifies patterns in documents and other unstructured data.</a:t>
            </a:r>
          </a:p>
          <a:p>
            <a:pPr marL="342900" indent="-342900">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Customizable with proprietary training data.</a:t>
            </a:r>
          </a:p>
          <a:p>
            <a:pPr marL="342900" indent="-342900">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Public access to API for some LLMs; democratizing use of AI.</a:t>
            </a:r>
          </a:p>
          <a:p>
            <a:pPr marL="342900" indent="-342900">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Close to passing the Turing Test. </a:t>
            </a:r>
          </a:p>
        </p:txBody>
      </p:sp>
      <p:sp>
        <p:nvSpPr>
          <p:cNvPr id="7" name="Rectangle: Rounded Corners 6">
            <a:extLst>
              <a:ext uri="{FF2B5EF4-FFF2-40B4-BE49-F238E27FC236}">
                <a16:creationId xmlns:a16="http://schemas.microsoft.com/office/drawing/2014/main" id="{FBAC74DE-8ECD-498E-A0C3-D4727B8A92AA}"/>
              </a:ext>
            </a:extLst>
          </p:cNvPr>
          <p:cNvSpPr/>
          <p:nvPr/>
        </p:nvSpPr>
        <p:spPr>
          <a:xfrm>
            <a:off x="4791490" y="1512937"/>
            <a:ext cx="4076700" cy="4583063"/>
          </a:xfrm>
          <a:prstGeom prst="roundRect">
            <a:avLst/>
          </a:prstGeom>
          <a:solidFill>
            <a:srgbClr val="FF8989"/>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indent="-285750">
              <a:spcBef>
                <a:spcPts val="600"/>
              </a:spcBef>
              <a:spcAft>
                <a:spcPts val="600"/>
              </a:spcAf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Lack of transparency in underlying neural network.</a:t>
            </a:r>
          </a:p>
          <a:p>
            <a:pPr marL="285750" indent="-285750">
              <a:spcBef>
                <a:spcPts val="600"/>
              </a:spcBef>
              <a:spcAft>
                <a:spcPts val="600"/>
              </a:spcAf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Potential bias and misinformation in output.</a:t>
            </a:r>
          </a:p>
          <a:p>
            <a:pPr marL="285750" indent="-285750">
              <a:spcBef>
                <a:spcPts val="600"/>
              </a:spcBef>
              <a:spcAft>
                <a:spcPts val="600"/>
              </a:spcAf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Requires heavy computing power; energy intensive.</a:t>
            </a:r>
          </a:p>
          <a:p>
            <a:pPr marL="285750" indent="-285750">
              <a:spcBef>
                <a:spcPts val="600"/>
              </a:spcBef>
              <a:spcAft>
                <a:spcPts val="600"/>
              </a:spcAf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May generate information that is not factually accurate, because it is attempting to produce plausible text based on statistical patterns in its training data and context provided by the user, i.e., “hallucination.” </a:t>
            </a:r>
          </a:p>
          <a:p>
            <a:pPr marL="285750" indent="-285750">
              <a:spcBef>
                <a:spcPts val="600"/>
              </a:spcBef>
              <a:spcAft>
                <a:spcPts val="600"/>
              </a:spcAft>
              <a:buFont typeface="Arial" panose="020B0604020202020204" pitchFamily="34" charset="0"/>
              <a:buChar char="•"/>
            </a:pPr>
            <a:r>
              <a:rPr lang="en-US" sz="1600" b="1" dirty="0">
                <a:solidFill>
                  <a:schemeClr val="tx1"/>
                </a:solidFill>
                <a:latin typeface="Arial" panose="020B0604020202020204" pitchFamily="34" charset="0"/>
                <a:cs typeface="Arial" panose="020B0604020202020204" pitchFamily="34" charset="0"/>
              </a:rPr>
              <a:t>Close to passing the Turing Test.</a:t>
            </a:r>
          </a:p>
        </p:txBody>
      </p:sp>
      <p:pic>
        <p:nvPicPr>
          <p:cNvPr id="9" name="Graphic 8" descr="Close with solid fill">
            <a:extLst>
              <a:ext uri="{FF2B5EF4-FFF2-40B4-BE49-F238E27FC236}">
                <a16:creationId xmlns:a16="http://schemas.microsoft.com/office/drawing/2014/main" id="{E57A3472-E827-4AD5-B9D3-006B80E27E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7418" y="598537"/>
            <a:ext cx="914400" cy="914400"/>
          </a:xfrm>
          <a:prstGeom prst="rect">
            <a:avLst/>
          </a:prstGeom>
          <a:effectLst>
            <a:outerShdw blurRad="50800" dist="38100" dir="2700000" algn="tl" rotWithShape="0">
              <a:prstClr val="black">
                <a:alpha val="40000"/>
              </a:prstClr>
            </a:outerShdw>
          </a:effectLst>
        </p:spPr>
      </p:pic>
      <p:pic>
        <p:nvPicPr>
          <p:cNvPr id="11" name="Graphic 10" descr="Checkmark with solid fill">
            <a:extLst>
              <a:ext uri="{FF2B5EF4-FFF2-40B4-BE49-F238E27FC236}">
                <a16:creationId xmlns:a16="http://schemas.microsoft.com/office/drawing/2014/main" id="{0C92FD91-D62E-4E48-95A1-4B74CAAE50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2182" y="598537"/>
            <a:ext cx="914400" cy="914400"/>
          </a:xfrm>
          <a:prstGeom prst="rect">
            <a:avLst/>
          </a:prstGeom>
          <a:effectLst>
            <a:outerShdw blurRad="50800" dist="38100" dir="2700000" algn="tl" rotWithShape="0">
              <a:prstClr val="black">
                <a:alpha val="40000"/>
              </a:prstClr>
            </a:outerShdw>
          </a:effectLst>
        </p:spPr>
      </p:pic>
      <p:sp>
        <p:nvSpPr>
          <p:cNvPr id="12" name="TextBox 11">
            <a:extLst>
              <a:ext uri="{FF2B5EF4-FFF2-40B4-BE49-F238E27FC236}">
                <a16:creationId xmlns:a16="http://schemas.microsoft.com/office/drawing/2014/main" id="{000DF5AE-7F07-4BC9-B232-8502F3E28F7D}"/>
              </a:ext>
            </a:extLst>
          </p:cNvPr>
          <p:cNvSpPr txBox="1"/>
          <p:nvPr/>
        </p:nvSpPr>
        <p:spPr>
          <a:xfrm>
            <a:off x="1972323" y="947663"/>
            <a:ext cx="817853" cy="461665"/>
          </a:xfrm>
          <a:prstGeom prst="rect">
            <a:avLst/>
          </a:prstGeom>
          <a:noFill/>
        </p:spPr>
        <p:txBody>
          <a:bodyPr wrap="none" rtlCol="0">
            <a:spAutoFit/>
          </a:bodyPr>
          <a:lstStyle/>
          <a:p>
            <a:r>
              <a:rPr lang="en-US" u="sng" dirty="0"/>
              <a:t>Pros</a:t>
            </a:r>
          </a:p>
        </p:txBody>
      </p:sp>
      <p:sp>
        <p:nvSpPr>
          <p:cNvPr id="13" name="TextBox 12">
            <a:extLst>
              <a:ext uri="{FF2B5EF4-FFF2-40B4-BE49-F238E27FC236}">
                <a16:creationId xmlns:a16="http://schemas.microsoft.com/office/drawing/2014/main" id="{9D0BFC5A-6EC6-4614-B659-FE6ECC131986}"/>
              </a:ext>
            </a:extLst>
          </p:cNvPr>
          <p:cNvSpPr txBox="1"/>
          <p:nvPr/>
        </p:nvSpPr>
        <p:spPr>
          <a:xfrm>
            <a:off x="6462941" y="947662"/>
            <a:ext cx="904415" cy="461665"/>
          </a:xfrm>
          <a:prstGeom prst="rect">
            <a:avLst/>
          </a:prstGeom>
          <a:noFill/>
        </p:spPr>
        <p:txBody>
          <a:bodyPr wrap="none" rtlCol="0">
            <a:spAutoFit/>
          </a:bodyPr>
          <a:lstStyle/>
          <a:p>
            <a:r>
              <a:rPr lang="en-US" u="sng" dirty="0"/>
              <a:t>Cons</a:t>
            </a:r>
          </a:p>
        </p:txBody>
      </p:sp>
      <p:sp>
        <p:nvSpPr>
          <p:cNvPr id="10" name="Text Box 5">
            <a:extLst>
              <a:ext uri="{FF2B5EF4-FFF2-40B4-BE49-F238E27FC236}">
                <a16:creationId xmlns:a16="http://schemas.microsoft.com/office/drawing/2014/main" id="{3AFF8AD6-973A-4A57-B37E-38672B00D8C0}"/>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8</a:t>
            </a:fld>
            <a:endParaRPr lang="en-US" sz="1200" dirty="0">
              <a:cs typeface="Arial" panose="020B0604020202020204" pitchFamily="34" charset="0"/>
            </a:endParaRPr>
          </a:p>
        </p:txBody>
      </p:sp>
    </p:spTree>
    <p:extLst>
      <p:ext uri="{BB962C8B-B14F-4D97-AF65-F5344CB8AC3E}">
        <p14:creationId xmlns:p14="http://schemas.microsoft.com/office/powerpoint/2010/main" val="475506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62C95572-DB38-424C-A100-E2A34FE5EA4B}"/>
              </a:ext>
            </a:extLst>
          </p:cNvPr>
          <p:cNvSpPr txBox="1">
            <a:spLocks noChangeArrowheads="1"/>
          </p:cNvSpPr>
          <p:nvPr/>
        </p:nvSpPr>
        <p:spPr bwMode="auto">
          <a:xfrm>
            <a:off x="357051" y="364475"/>
            <a:ext cx="8558349" cy="461665"/>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2400" b="1" i="0" u="none" strike="noStrike" kern="1200" cap="none" spc="0" normalizeH="0" baseline="0" noProof="0" dirty="0">
                <a:ln>
                  <a:noFill/>
                </a:ln>
                <a:solidFill>
                  <a:srgbClr val="4472C4">
                    <a:lumMod val="50000"/>
                  </a:srgbClr>
                </a:solidFill>
                <a:effectLst/>
                <a:uLnTx/>
                <a:uFillTx/>
                <a:latin typeface="Arial" pitchFamily="34" charset="0"/>
                <a:ea typeface="MS PGothic"/>
                <a:cs typeface="Arial" panose="020B0604020202020204" pitchFamily="34" charset="0"/>
              </a:rPr>
              <a:t>Select</a:t>
            </a:r>
            <a:r>
              <a:rPr lang="en-US" b="1" dirty="0">
                <a:solidFill>
                  <a:srgbClr val="4472C4">
                    <a:lumMod val="50000"/>
                  </a:srgbClr>
                </a:solidFill>
                <a:ea typeface="MS PGothic"/>
                <a:cs typeface="Arial" panose="020B0604020202020204" pitchFamily="34" charset="0"/>
              </a:rPr>
              <a:t>ed Large Language Models</a:t>
            </a:r>
          </a:p>
        </p:txBody>
      </p:sp>
      <p:sp>
        <p:nvSpPr>
          <p:cNvPr id="6" name="Text Box 5">
            <a:extLst>
              <a:ext uri="{FF2B5EF4-FFF2-40B4-BE49-F238E27FC236}">
                <a16:creationId xmlns:a16="http://schemas.microsoft.com/office/drawing/2014/main" id="{7A43978B-E319-4305-AA76-902AEBAF8BC6}"/>
              </a:ext>
            </a:extLst>
          </p:cNvPr>
          <p:cNvSpPr txBox="1">
            <a:spLocks noChangeArrowheads="1"/>
          </p:cNvSpPr>
          <p:nvPr/>
        </p:nvSpPr>
        <p:spPr bwMode="gray">
          <a:xfrm>
            <a:off x="4419600" y="6553200"/>
            <a:ext cx="304800" cy="184666"/>
          </a:xfrm>
          <a:prstGeom prst="rect">
            <a:avLst/>
          </a:prstGeom>
          <a:noFill/>
          <a:ln w="9525">
            <a:noFill/>
            <a:miter lim="800000"/>
            <a:headEnd/>
            <a:tailEnd/>
          </a:ln>
        </p:spPr>
        <p:txBody>
          <a:bodyPr lIns="0" tIns="0" rIns="0" bIns="0">
            <a:spAutoFit/>
          </a:bodyPr>
          <a:lstStyle/>
          <a:p>
            <a:pPr algn="ctr">
              <a:spcBef>
                <a:spcPct val="50000"/>
              </a:spcBef>
            </a:pPr>
            <a:fld id="{C361D36B-FB1A-416F-A442-DDBC541D0C79}" type="slidenum">
              <a:rPr lang="en-US" sz="1200">
                <a:cs typeface="Arial" panose="020B0604020202020204" pitchFamily="34" charset="0"/>
              </a:rPr>
              <a:pPr algn="ctr">
                <a:spcBef>
                  <a:spcPct val="50000"/>
                </a:spcBef>
              </a:pPr>
              <a:t>9</a:t>
            </a:fld>
            <a:endParaRPr lang="en-US" sz="1200" dirty="0">
              <a:cs typeface="Arial" panose="020B0604020202020204" pitchFamily="34" charset="0"/>
            </a:endParaRPr>
          </a:p>
        </p:txBody>
      </p:sp>
      <p:sp>
        <p:nvSpPr>
          <p:cNvPr id="4" name="Speech Bubble: Rectangle with Corners Rounded 3">
            <a:extLst>
              <a:ext uri="{FF2B5EF4-FFF2-40B4-BE49-F238E27FC236}">
                <a16:creationId xmlns:a16="http://schemas.microsoft.com/office/drawing/2014/main" id="{D3D65A81-8582-411C-934A-F0FEF7829B39}"/>
              </a:ext>
            </a:extLst>
          </p:cNvPr>
          <p:cNvSpPr/>
          <p:nvPr/>
        </p:nvSpPr>
        <p:spPr>
          <a:xfrm>
            <a:off x="457200" y="990600"/>
            <a:ext cx="3352800" cy="685800"/>
          </a:xfrm>
          <a:prstGeom prst="wedgeRoundRectCallout">
            <a:avLst/>
          </a:prstGeom>
          <a:solidFill>
            <a:srgbClr val="002060"/>
          </a:solidFill>
          <a:ln>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ctr" defTabSz="914400" rtl="0" eaLnBrk="1" fontAlgn="base" latinLnBrk="0" hangingPunct="1">
              <a:lnSpc>
                <a:spcPct val="100000"/>
              </a:lnSpc>
              <a:spcBef>
                <a:spcPct val="50000"/>
              </a:spcBef>
              <a:spcAft>
                <a:spcPct val="0"/>
              </a:spcAft>
              <a:buClrTx/>
              <a:buSzTx/>
              <a:tabLst/>
              <a:defRPr/>
            </a:pPr>
            <a:endParaRPr lang="en-US" b="1" dirty="0">
              <a:solidFill>
                <a:schemeClr val="bg1">
                  <a:lumMod val="95000"/>
                </a:schemeClr>
              </a:solidFill>
              <a:ea typeface="MS PGothic"/>
              <a:cs typeface="Arial" panose="020B0604020202020204" pitchFamily="34" charset="0"/>
            </a:endParaRPr>
          </a:p>
        </p:txBody>
      </p:sp>
      <p:sp>
        <p:nvSpPr>
          <p:cNvPr id="10" name="Speech Bubble: Rectangle with Corners Rounded 9">
            <a:extLst>
              <a:ext uri="{FF2B5EF4-FFF2-40B4-BE49-F238E27FC236}">
                <a16:creationId xmlns:a16="http://schemas.microsoft.com/office/drawing/2014/main" id="{0D68293D-8D50-4F35-B99D-6F7B20287CBE}"/>
              </a:ext>
            </a:extLst>
          </p:cNvPr>
          <p:cNvSpPr/>
          <p:nvPr/>
        </p:nvSpPr>
        <p:spPr>
          <a:xfrm>
            <a:off x="4871484" y="990600"/>
            <a:ext cx="3352800" cy="685800"/>
          </a:xfrm>
          <a:prstGeom prst="wedgeRoundRectCallout">
            <a:avLst/>
          </a:prstGeom>
          <a:solidFill>
            <a:srgbClr val="002060"/>
          </a:solidFill>
          <a:ln>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endParaRPr lang="en-US" b="1" dirty="0">
              <a:solidFill>
                <a:schemeClr val="bg1">
                  <a:lumMod val="95000"/>
                </a:schemeClr>
              </a:solidFill>
              <a:ea typeface="MS PGothic"/>
              <a:cs typeface="Arial" panose="020B0604020202020204" pitchFamily="34" charset="0"/>
            </a:endParaRPr>
          </a:p>
        </p:txBody>
      </p:sp>
      <p:sp>
        <p:nvSpPr>
          <p:cNvPr id="11" name="Speech Bubble: Rectangle with Corners Rounded 10">
            <a:extLst>
              <a:ext uri="{FF2B5EF4-FFF2-40B4-BE49-F238E27FC236}">
                <a16:creationId xmlns:a16="http://schemas.microsoft.com/office/drawing/2014/main" id="{85C4D1B7-895A-4FDF-AB14-767033B2253B}"/>
              </a:ext>
            </a:extLst>
          </p:cNvPr>
          <p:cNvSpPr/>
          <p:nvPr/>
        </p:nvSpPr>
        <p:spPr>
          <a:xfrm>
            <a:off x="457200" y="3695700"/>
            <a:ext cx="3352800" cy="685800"/>
          </a:xfrm>
          <a:prstGeom prst="wedgeRoundRectCallout">
            <a:avLst/>
          </a:prstGeom>
          <a:solidFill>
            <a:srgbClr val="002060"/>
          </a:solidFill>
          <a:ln>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endParaRPr lang="en-US" b="1" dirty="0">
              <a:solidFill>
                <a:schemeClr val="bg1">
                  <a:lumMod val="95000"/>
                </a:schemeClr>
              </a:solidFill>
              <a:ea typeface="MS PGothic"/>
              <a:cs typeface="Arial" panose="020B0604020202020204" pitchFamily="34" charset="0"/>
            </a:endParaRPr>
          </a:p>
        </p:txBody>
      </p:sp>
      <p:sp>
        <p:nvSpPr>
          <p:cNvPr id="12" name="Speech Bubble: Rectangle with Corners Rounded 11">
            <a:extLst>
              <a:ext uri="{FF2B5EF4-FFF2-40B4-BE49-F238E27FC236}">
                <a16:creationId xmlns:a16="http://schemas.microsoft.com/office/drawing/2014/main" id="{C8BBD276-2214-4C15-A949-E5775262372A}"/>
              </a:ext>
            </a:extLst>
          </p:cNvPr>
          <p:cNvSpPr/>
          <p:nvPr/>
        </p:nvSpPr>
        <p:spPr>
          <a:xfrm>
            <a:off x="4871484" y="3695700"/>
            <a:ext cx="3352800" cy="685800"/>
          </a:xfrm>
          <a:prstGeom prst="wedgeRoundRectCallout">
            <a:avLst/>
          </a:prstGeom>
          <a:solidFill>
            <a:srgbClr val="002060"/>
          </a:solidFill>
          <a:ln>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endParaRPr lang="en-US" b="1" dirty="0">
              <a:solidFill>
                <a:schemeClr val="bg1">
                  <a:lumMod val="95000"/>
                </a:schemeClr>
              </a:solidFill>
              <a:ea typeface="MS PGothic"/>
              <a:cs typeface="Arial" panose="020B0604020202020204" pitchFamily="34" charset="0"/>
            </a:endParaRPr>
          </a:p>
        </p:txBody>
      </p:sp>
      <p:sp>
        <p:nvSpPr>
          <p:cNvPr id="15" name="TextBox 14">
            <a:extLst>
              <a:ext uri="{FF2B5EF4-FFF2-40B4-BE49-F238E27FC236}">
                <a16:creationId xmlns:a16="http://schemas.microsoft.com/office/drawing/2014/main" id="{97434479-D5A1-4E96-85EA-44BC912682F9}"/>
              </a:ext>
            </a:extLst>
          </p:cNvPr>
          <p:cNvSpPr txBox="1"/>
          <p:nvPr/>
        </p:nvSpPr>
        <p:spPr>
          <a:xfrm>
            <a:off x="457200" y="1866900"/>
            <a:ext cx="3505200" cy="1200329"/>
          </a:xfrm>
          <a:prstGeom prst="rect">
            <a:avLst/>
          </a:prstGeom>
          <a:noFill/>
          <a:ln>
            <a:solidFill>
              <a:srgbClr val="203864"/>
            </a:solidFill>
          </a:ln>
        </p:spPr>
        <p:txBody>
          <a:bodyPr wrap="square" rtlCol="0">
            <a:spAutoFit/>
          </a:bodyPr>
          <a:lstStyle/>
          <a:p>
            <a:pPr marL="285750" indent="-285750">
              <a:buFont typeface="Arial" panose="020B0604020202020204" pitchFamily="34" charset="0"/>
              <a:buChar char="•"/>
            </a:pPr>
            <a:r>
              <a:rPr lang="en-US" sz="1800" dirty="0"/>
              <a:t>“Language Model for Dialogue Applications”</a:t>
            </a:r>
          </a:p>
          <a:p>
            <a:pPr marL="285750" indent="-285750">
              <a:buFont typeface="Arial" panose="020B0604020202020204" pitchFamily="34" charset="0"/>
              <a:buChar char="•"/>
            </a:pPr>
            <a:r>
              <a:rPr lang="en-US" sz="1800" dirty="0"/>
              <a:t>Google’s Large Language Model for building </a:t>
            </a:r>
            <a:r>
              <a:rPr lang="en-US" sz="1800" b="1" dirty="0"/>
              <a:t>chatbots</a:t>
            </a:r>
          </a:p>
        </p:txBody>
      </p:sp>
      <p:sp>
        <p:nvSpPr>
          <p:cNvPr id="17" name="TextBox 16">
            <a:extLst>
              <a:ext uri="{FF2B5EF4-FFF2-40B4-BE49-F238E27FC236}">
                <a16:creationId xmlns:a16="http://schemas.microsoft.com/office/drawing/2014/main" id="{8E1C673F-0819-4B39-B417-53506A8BD13D}"/>
              </a:ext>
            </a:extLst>
          </p:cNvPr>
          <p:cNvSpPr txBox="1"/>
          <p:nvPr/>
        </p:nvSpPr>
        <p:spPr>
          <a:xfrm>
            <a:off x="4871484" y="1866900"/>
            <a:ext cx="3505200" cy="1477328"/>
          </a:xfrm>
          <a:prstGeom prst="rect">
            <a:avLst/>
          </a:prstGeom>
          <a:noFill/>
          <a:ln>
            <a:solidFill>
              <a:srgbClr val="203864"/>
            </a:solidFill>
          </a:ln>
        </p:spPr>
        <p:txBody>
          <a:bodyPr wrap="square" rtlCol="0">
            <a:spAutoFit/>
          </a:bodyPr>
          <a:lstStyle/>
          <a:p>
            <a:pPr marL="285750" indent="-285750">
              <a:buFont typeface="Arial" panose="020B0604020202020204" pitchFamily="34" charset="0"/>
              <a:buChar char="•"/>
            </a:pPr>
            <a:r>
              <a:rPr lang="en-US" sz="1800" dirty="0"/>
              <a:t>Able to compose large </a:t>
            </a:r>
            <a:r>
              <a:rPr lang="en-US" sz="1800" b="1" dirty="0"/>
              <a:t>paragraphs</a:t>
            </a:r>
            <a:r>
              <a:rPr lang="en-US" sz="1800" dirty="0"/>
              <a:t> and </a:t>
            </a:r>
            <a:r>
              <a:rPr lang="en-US" sz="1800" b="1" dirty="0"/>
              <a:t>code</a:t>
            </a:r>
            <a:r>
              <a:rPr lang="en-US" sz="1800" dirty="0"/>
              <a:t> from user prompts</a:t>
            </a:r>
          </a:p>
          <a:p>
            <a:pPr marL="285750" indent="-285750">
              <a:buFont typeface="Arial" panose="020B0604020202020204" pitchFamily="34" charset="0"/>
              <a:buChar char="•"/>
            </a:pPr>
            <a:r>
              <a:rPr lang="en-US" sz="1800" dirty="0"/>
              <a:t>Able to be fine-tuned for  specific applications</a:t>
            </a:r>
          </a:p>
        </p:txBody>
      </p:sp>
      <p:sp>
        <p:nvSpPr>
          <p:cNvPr id="18" name="TextBox 17">
            <a:extLst>
              <a:ext uri="{FF2B5EF4-FFF2-40B4-BE49-F238E27FC236}">
                <a16:creationId xmlns:a16="http://schemas.microsoft.com/office/drawing/2014/main" id="{68711D49-48DB-4072-9E24-AE7FB6F594E3}"/>
              </a:ext>
            </a:extLst>
          </p:cNvPr>
          <p:cNvSpPr txBox="1"/>
          <p:nvPr/>
        </p:nvSpPr>
        <p:spPr>
          <a:xfrm>
            <a:off x="457200" y="4572000"/>
            <a:ext cx="3505200" cy="1754326"/>
          </a:xfrm>
          <a:prstGeom prst="rect">
            <a:avLst/>
          </a:prstGeom>
          <a:noFill/>
          <a:ln>
            <a:solidFill>
              <a:srgbClr val="203864"/>
            </a:solidFill>
          </a:ln>
        </p:spPr>
        <p:txBody>
          <a:bodyPr wrap="square" rtlCol="0">
            <a:spAutoFit/>
          </a:bodyPr>
          <a:lstStyle/>
          <a:p>
            <a:pPr marL="285750" indent="-285750">
              <a:buFont typeface="Arial" panose="020B0604020202020204" pitchFamily="34" charset="0"/>
              <a:buChar char="•"/>
            </a:pPr>
            <a:r>
              <a:rPr lang="en-US" sz="1800" dirty="0"/>
              <a:t>“True” open access/open source LLM with more than 1000 contributors </a:t>
            </a:r>
          </a:p>
          <a:p>
            <a:pPr marL="285750" indent="-285750">
              <a:buFont typeface="Arial" panose="020B0604020202020204" pitchFamily="34" charset="0"/>
              <a:buChar char="•"/>
            </a:pPr>
            <a:r>
              <a:rPr lang="en-US" sz="1800" dirty="0"/>
              <a:t>Multilingual to support </a:t>
            </a:r>
            <a:r>
              <a:rPr lang="en-US" sz="1800" b="1" dirty="0"/>
              <a:t>46 human languages </a:t>
            </a:r>
            <a:r>
              <a:rPr lang="en-US" sz="1800" dirty="0"/>
              <a:t>and</a:t>
            </a:r>
            <a:r>
              <a:rPr lang="en-US" sz="1800" b="1" dirty="0"/>
              <a:t> 13 programming languages</a:t>
            </a:r>
          </a:p>
        </p:txBody>
      </p:sp>
      <p:sp>
        <p:nvSpPr>
          <p:cNvPr id="19" name="TextBox 18">
            <a:extLst>
              <a:ext uri="{FF2B5EF4-FFF2-40B4-BE49-F238E27FC236}">
                <a16:creationId xmlns:a16="http://schemas.microsoft.com/office/drawing/2014/main" id="{15FBAC82-7778-4C87-BF48-F55A1473C133}"/>
              </a:ext>
            </a:extLst>
          </p:cNvPr>
          <p:cNvSpPr txBox="1"/>
          <p:nvPr/>
        </p:nvSpPr>
        <p:spPr>
          <a:xfrm>
            <a:off x="4871484" y="4572000"/>
            <a:ext cx="3505200" cy="1754326"/>
          </a:xfrm>
          <a:prstGeom prst="rect">
            <a:avLst/>
          </a:prstGeom>
          <a:noFill/>
          <a:ln>
            <a:solidFill>
              <a:srgbClr val="203864"/>
            </a:solidFill>
          </a:ln>
        </p:spPr>
        <p:txBody>
          <a:bodyPr wrap="square" rtlCol="0">
            <a:spAutoFit/>
          </a:bodyPr>
          <a:lstStyle/>
          <a:p>
            <a:pPr marL="285750" indent="-285750">
              <a:buFont typeface="Arial" panose="020B0604020202020204" pitchFamily="34" charset="0"/>
              <a:buChar char="•"/>
            </a:pPr>
            <a:r>
              <a:rPr lang="en-US" sz="1800" dirty="0"/>
              <a:t>“Open Pre-trained Transformers” with similar performance to GPT-3</a:t>
            </a:r>
          </a:p>
          <a:p>
            <a:pPr marL="285750" indent="-285750">
              <a:buFont typeface="Arial" panose="020B0604020202020204" pitchFamily="34" charset="0"/>
              <a:buChar char="•"/>
            </a:pPr>
            <a:r>
              <a:rPr lang="en-US" sz="1800" dirty="0"/>
              <a:t>A series of open-sourced LLMs released for </a:t>
            </a:r>
            <a:r>
              <a:rPr lang="en-US" sz="1800" b="1" dirty="0"/>
              <a:t>research purposes</a:t>
            </a:r>
            <a:r>
              <a:rPr lang="en-US" sz="1800" dirty="0"/>
              <a:t> only</a:t>
            </a:r>
          </a:p>
        </p:txBody>
      </p:sp>
      <p:pic>
        <p:nvPicPr>
          <p:cNvPr id="13" name="Picture 2" descr="Google AI Engineer Blake Lemoine Claims LaMDA is Truly Sentient">
            <a:extLst>
              <a:ext uri="{FF2B5EF4-FFF2-40B4-BE49-F238E27FC236}">
                <a16:creationId xmlns:a16="http://schemas.microsoft.com/office/drawing/2014/main" id="{71105B7D-08E5-4E52-B27A-F289139D612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499" t="10000" r="15001" b="18000"/>
          <a:stretch/>
        </p:blipFill>
        <p:spPr bwMode="auto">
          <a:xfrm>
            <a:off x="1263440" y="1016640"/>
            <a:ext cx="1730650" cy="63578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res.cloudinary.com/apideck/image/upload/v161973...">
            <a:extLst>
              <a:ext uri="{FF2B5EF4-FFF2-40B4-BE49-F238E27FC236}">
                <a16:creationId xmlns:a16="http://schemas.microsoft.com/office/drawing/2014/main" id="{036F5665-1B7E-485F-B9BE-8E679EB0747A}"/>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250" t="55486" r="7812" b="10936"/>
          <a:stretch/>
        </p:blipFill>
        <p:spPr bwMode="auto">
          <a:xfrm>
            <a:off x="5715000" y="1016640"/>
            <a:ext cx="1730650" cy="65016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BLOOM">
            <a:extLst>
              <a:ext uri="{FF2B5EF4-FFF2-40B4-BE49-F238E27FC236}">
                <a16:creationId xmlns:a16="http://schemas.microsoft.com/office/drawing/2014/main" id="{D44D365A-9F44-4415-A294-1D10929A2FF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586" t="24020" r="16493" b="28761"/>
          <a:stretch/>
        </p:blipFill>
        <p:spPr bwMode="auto">
          <a:xfrm>
            <a:off x="1023865" y="3719410"/>
            <a:ext cx="2209800" cy="66209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Facebook rebrands to Meta and adopts infinity loop logo">
            <a:extLst>
              <a:ext uri="{FF2B5EF4-FFF2-40B4-BE49-F238E27FC236}">
                <a16:creationId xmlns:a16="http://schemas.microsoft.com/office/drawing/2014/main" id="{6CFAB06B-BEC3-4973-B326-42BFFD0A8DAD}"/>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3333" t="30689" r="13333" b="30648"/>
          <a:stretch/>
        </p:blipFill>
        <p:spPr bwMode="auto">
          <a:xfrm>
            <a:off x="5143450" y="3719410"/>
            <a:ext cx="2808868" cy="638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387245"/>
      </p:ext>
    </p:extLst>
  </p:cSld>
  <p:clrMapOvr>
    <a:masterClrMapping/>
  </p:clrMapOvr>
</p:sld>
</file>

<file path=ppt/theme/theme1.xml><?xml version="1.0" encoding="utf-8"?>
<a:theme xmlns:a="http://schemas.openxmlformats.org/drawingml/2006/main" name="1_Blank Presentation">
  <a:themeElements>
    <a:clrScheme name="Blank Presentation 13">
      <a:dk1>
        <a:srgbClr val="000000"/>
      </a:dk1>
      <a:lt1>
        <a:srgbClr val="EAEAEA"/>
      </a:lt1>
      <a:dk2>
        <a:srgbClr val="000000"/>
      </a:dk2>
      <a:lt2>
        <a:srgbClr val="808080"/>
      </a:lt2>
      <a:accent1>
        <a:srgbClr val="BBE0E3"/>
      </a:accent1>
      <a:accent2>
        <a:srgbClr val="333399"/>
      </a:accent2>
      <a:accent3>
        <a:srgbClr val="F3F3F3"/>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MS PGothic"/>
        <a:cs typeface=""/>
      </a:majorFont>
      <a:minorFont>
        <a:latin typeface="Times"/>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MS PGothic" pitchFamily="3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EAEAEA"/>
        </a:lt1>
        <a:dk2>
          <a:srgbClr val="000000"/>
        </a:dk2>
        <a:lt2>
          <a:srgbClr val="808080"/>
        </a:lt2>
        <a:accent1>
          <a:srgbClr val="BBE0E3"/>
        </a:accent1>
        <a:accent2>
          <a:srgbClr val="333399"/>
        </a:accent2>
        <a:accent3>
          <a:srgbClr val="F3F3F3"/>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FEE2BC9BBF6664991CF868A63A954AC" ma:contentTypeVersion="15" ma:contentTypeDescription="Create a new document." ma:contentTypeScope="" ma:versionID="2edb953c450fc994993ecc834ca8edc1">
  <xsd:schema xmlns:xsd="http://www.w3.org/2001/XMLSchema" xmlns:xs="http://www.w3.org/2001/XMLSchema" xmlns:p="http://schemas.microsoft.com/office/2006/metadata/properties" xmlns:ns2="8a9f1076-3067-470d-ba48-c7dbde1ae07a" xmlns:ns3="58a54672-1cec-4fa7-8541-3fd616246158" targetNamespace="http://schemas.microsoft.com/office/2006/metadata/properties" ma:root="true" ma:fieldsID="c86a78f734f726831316d8dc17c8aa75" ns2:_="" ns3:_="">
    <xsd:import namespace="8a9f1076-3067-470d-ba48-c7dbde1ae07a"/>
    <xsd:import namespace="58a54672-1cec-4fa7-8541-3fd61624615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LengthInSeconds" minOccurs="0"/>
                <xsd:element ref="ns3:MediaServiceDateTaken"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9f1076-3067-470d-ba48-c7dbde1ae07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67b1cfeb-56ed-46dc-acd0-0180b4458fed}" ma:internalName="TaxCatchAll" ma:showField="CatchAllData" ma:web="8a9f1076-3067-470d-ba48-c7dbde1ae07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8a54672-1cec-4fa7-8541-3fd61624615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DateTaken" ma:index="19" nillable="true" ma:displayName="MediaServiceDateTaken" ma:hidden="true" ma:internalName="MediaServiceDateTake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ce9a9771-5aa9-42b2-b330-01baedc643e6"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8a9f1076-3067-470d-ba48-c7dbde1ae07a" xsi:nil="true"/>
    <lcf76f155ced4ddcb4097134ff3c332f xmlns="58a54672-1cec-4fa7-8541-3fd61624615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25977DF-0342-405F-99C6-47C1403C465B}">
  <ds:schemaRefs>
    <ds:schemaRef ds:uri="http://schemas.microsoft.com/sharepoint/v3/contenttype/forms"/>
  </ds:schemaRefs>
</ds:datastoreItem>
</file>

<file path=customXml/itemProps2.xml><?xml version="1.0" encoding="utf-8"?>
<ds:datastoreItem xmlns:ds="http://schemas.openxmlformats.org/officeDocument/2006/customXml" ds:itemID="{D41FEC60-C442-40E6-8925-13A011FED8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9f1076-3067-470d-ba48-c7dbde1ae07a"/>
    <ds:schemaRef ds:uri="58a54672-1cec-4fa7-8541-3fd6162461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2F8332-B468-4E4C-9FAA-DAF2CE3749C9}">
  <ds:schemaRefs>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58a54672-1cec-4fa7-8541-3fd616246158"/>
    <ds:schemaRef ds:uri="8a9f1076-3067-470d-ba48-c7dbde1ae07a"/>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278282</TotalTime>
  <Words>2264</Words>
  <Application>Microsoft Office PowerPoint</Application>
  <PresentationFormat>On-screen Show (4:3)</PresentationFormat>
  <Paragraphs>254</Paragraphs>
  <Slides>33</Slides>
  <Notes>28</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33</vt:i4>
      </vt:variant>
    </vt:vector>
  </HeadingPairs>
  <TitlesOfParts>
    <vt:vector size="41" baseType="lpstr">
      <vt:lpstr>Arial</vt:lpstr>
      <vt:lpstr>Arial Black</vt:lpstr>
      <vt:lpstr>Calibri</vt:lpstr>
      <vt:lpstr>Calibri Light</vt:lpstr>
      <vt:lpstr>Times</vt:lpstr>
      <vt:lpstr>1_Blank Presentation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Chris Falzone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Falzone</dc:creator>
  <cp:lastModifiedBy>Roderick Powell</cp:lastModifiedBy>
  <cp:revision>4707</cp:revision>
  <cp:lastPrinted>2022-11-29T18:17:06Z</cp:lastPrinted>
  <dcterms:created xsi:type="dcterms:W3CDTF">2010-03-26T01:25:33Z</dcterms:created>
  <dcterms:modified xsi:type="dcterms:W3CDTF">2022-11-29T18:21:53Z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0x0101008FEE2BC9BBF6664991CF868A63A954AC</vt:lpwstr>
  </property>
  <property fmtid="{D5CDD505-2E9C-101B-9397-08002B2CF9AE}" pid="3" name="MediaServiceImageTags">
    <vt:lpwstr/>
  </property>
</Properties>
</file>