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Black"/>
      <p:bold r:id="rId14"/>
      <p:boldItalic r:id="rId15"/>
    </p:embeddedFont>
    <p:embeddedFont>
      <p:font typeface="Roboto Thin"/>
      <p:regular r:id="rId16"/>
      <p:bold r:id="rId17"/>
      <p:italic r:id="rId18"/>
      <p:boldItalic r:id="rId19"/>
    </p:embeddedFont>
    <p:embeddedFont>
      <p:font typeface="Montserrat Black"/>
      <p:bold r:id="rId20"/>
      <p:boldItalic r:id="rId21"/>
    </p:embeddedFont>
    <p:embeddedFont>
      <p:font typeface="Didact Gothic"/>
      <p:regular r:id="rId22"/>
    </p:embeddedFont>
    <p:embeddedFont>
      <p:font typeface="Roboto Mono Thin"/>
      <p:regular r:id="rId23"/>
      <p:bold r:id="rId24"/>
      <p:italic r:id="rId25"/>
      <p:boldItalic r:id="rId26"/>
    </p:embeddedFont>
    <p:embeddedFont>
      <p:font typeface="Poppins Black"/>
      <p:bold r:id="rId27"/>
      <p:boldItalic r:id="rId28"/>
    </p:embeddedFont>
    <p:embeddedFont>
      <p:font typeface="Proxima Nova Semibold"/>
      <p:regular r:id="rId29"/>
      <p:bold r:id="rId30"/>
      <p:boldItalic r:id="rId31"/>
    </p:embeddedFont>
    <p:embeddedFont>
      <p:font typeface="Roboto Light"/>
      <p:regular r:id="rId32"/>
      <p:bold r:id="rId33"/>
      <p:italic r:id="rId34"/>
      <p:boldItalic r:id="rId35"/>
    </p:embeddedFont>
    <p:embeddedFont>
      <p:font typeface="Bree Serif"/>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lack-bold.fntdata"/><Relationship Id="rId22" Type="http://schemas.openxmlformats.org/officeDocument/2006/relationships/font" Target="fonts/DidactGothic-regular.fntdata"/><Relationship Id="rId21" Type="http://schemas.openxmlformats.org/officeDocument/2006/relationships/font" Target="fonts/MontserratBlack-boldItalic.fntdata"/><Relationship Id="rId24" Type="http://schemas.openxmlformats.org/officeDocument/2006/relationships/font" Target="fonts/RobotoMonoThin-bold.fntdata"/><Relationship Id="rId23" Type="http://schemas.openxmlformats.org/officeDocument/2006/relationships/font" Target="fonts/RobotoMonoTh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Thin-boldItalic.fntdata"/><Relationship Id="rId25" Type="http://schemas.openxmlformats.org/officeDocument/2006/relationships/font" Target="fonts/RobotoMonoThin-italic.fntdata"/><Relationship Id="rId28" Type="http://schemas.openxmlformats.org/officeDocument/2006/relationships/font" Target="fonts/PoppinsBlack-boldItalic.fntdata"/><Relationship Id="rId27" Type="http://schemas.openxmlformats.org/officeDocument/2006/relationships/font" Target="fonts/PoppinsBlac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Semibold-boldItalic.fntdata"/><Relationship Id="rId30" Type="http://schemas.openxmlformats.org/officeDocument/2006/relationships/font" Target="fonts/ProximaNovaSemibold-bold.fntdata"/><Relationship Id="rId11" Type="http://schemas.openxmlformats.org/officeDocument/2006/relationships/slide" Target="slides/slide7.xml"/><Relationship Id="rId33" Type="http://schemas.openxmlformats.org/officeDocument/2006/relationships/font" Target="fonts/RobotoLight-bold.fntdata"/><Relationship Id="rId10" Type="http://schemas.openxmlformats.org/officeDocument/2006/relationships/slide" Target="slides/slide6.xml"/><Relationship Id="rId32" Type="http://schemas.openxmlformats.org/officeDocument/2006/relationships/font" Target="fonts/RobotoLight-regular.fntdata"/><Relationship Id="rId13" Type="http://schemas.openxmlformats.org/officeDocument/2006/relationships/slide" Target="slides/slide9.xml"/><Relationship Id="rId35" Type="http://schemas.openxmlformats.org/officeDocument/2006/relationships/font" Target="fonts/RobotoLight-boldItalic.fntdata"/><Relationship Id="rId12" Type="http://schemas.openxmlformats.org/officeDocument/2006/relationships/slide" Target="slides/slide8.xml"/><Relationship Id="rId34" Type="http://schemas.openxmlformats.org/officeDocument/2006/relationships/font" Target="fonts/RobotoLight-italic.fntdata"/><Relationship Id="rId15" Type="http://schemas.openxmlformats.org/officeDocument/2006/relationships/font" Target="fonts/RobotoBlack-boldItalic.fntdata"/><Relationship Id="rId14" Type="http://schemas.openxmlformats.org/officeDocument/2006/relationships/font" Target="fonts/RobotoBlack-bold.fntdata"/><Relationship Id="rId36" Type="http://schemas.openxmlformats.org/officeDocument/2006/relationships/font" Target="fonts/BreeSerif-regular.fntdata"/><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d4311b7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d4311b7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d4311b7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d4311b7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d4311b70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d4311b70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d4311b70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d4311b70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d4311b7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7d4311b7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d4311b70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d4311b70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d4311b7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d4311b7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c99e1ede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c99e1ede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391075" y="2073906"/>
            <a:ext cx="82743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solidFill>
                  <a:schemeClr val="lt1"/>
                </a:solidFill>
                <a:latin typeface="Montserrat Black"/>
                <a:ea typeface="Montserrat Black"/>
                <a:cs typeface="Montserrat Black"/>
                <a:sym typeface="Montserrat Black"/>
              </a:rPr>
              <a:t>REVOLUTIONIZING HEALTHCARE WITH AI/ML : HEALTHASSIST</a:t>
            </a:r>
            <a:endParaRPr sz="1700">
              <a:solidFill>
                <a:schemeClr val="lt1"/>
              </a:solidFill>
              <a:latin typeface="Montserrat Black"/>
              <a:ea typeface="Montserrat Black"/>
              <a:cs typeface="Montserrat Black"/>
              <a:sym typeface="Montserrat Black"/>
            </a:endParaRPr>
          </a:p>
        </p:txBody>
      </p:sp>
      <p:sp>
        <p:nvSpPr>
          <p:cNvPr id="102" name="Google Shape;102;p18"/>
          <p:cNvSpPr txBox="1"/>
          <p:nvPr/>
        </p:nvSpPr>
        <p:spPr>
          <a:xfrm>
            <a:off x="1655575" y="2631906"/>
            <a:ext cx="57453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a:solidFill>
                  <a:schemeClr val="accent1"/>
                </a:solidFill>
                <a:latin typeface="Roboto Black"/>
                <a:ea typeface="Roboto Black"/>
                <a:cs typeface="Roboto Black"/>
                <a:sym typeface="Roboto Black"/>
              </a:rPr>
              <a:t>ENHANCING MEDICAL DIAGNOSIS AND SERVICES</a:t>
            </a:r>
            <a:endParaRPr sz="1900">
              <a:solidFill>
                <a:schemeClr val="accent1"/>
              </a:solidFill>
              <a:latin typeface="Roboto Black"/>
              <a:ea typeface="Roboto Black"/>
              <a:cs typeface="Roboto Black"/>
              <a:sym typeface="Roboto Black"/>
            </a:endParaRPr>
          </a:p>
        </p:txBody>
      </p:sp>
      <p:sp>
        <p:nvSpPr>
          <p:cNvPr id="103" name="Google Shape;103;p18"/>
          <p:cNvSpPr txBox="1"/>
          <p:nvPr/>
        </p:nvSpPr>
        <p:spPr>
          <a:xfrm>
            <a:off x="434850" y="790100"/>
            <a:ext cx="82743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900" u="sng">
                <a:solidFill>
                  <a:schemeClr val="lt1"/>
                </a:solidFill>
                <a:latin typeface="Poppins Black"/>
                <a:ea typeface="Poppins Black"/>
                <a:cs typeface="Poppins Black"/>
                <a:sym typeface="Poppins Black"/>
              </a:rPr>
              <a:t>STUDENT AMBASSADOR FALL HACKATHON</a:t>
            </a:r>
            <a:endParaRPr sz="2900" u="sng">
              <a:solidFill>
                <a:schemeClr val="lt1"/>
              </a:solidFill>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347325" y="684075"/>
            <a:ext cx="35157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u="sng">
                <a:solidFill>
                  <a:schemeClr val="accent3"/>
                </a:solidFill>
                <a:latin typeface="Montserrat Black"/>
                <a:ea typeface="Montserrat Black"/>
                <a:cs typeface="Montserrat Black"/>
                <a:sym typeface="Montserrat Black"/>
              </a:rPr>
              <a:t>PROBLEM STATEMENT :</a:t>
            </a:r>
            <a:endParaRPr sz="1700" u="sng">
              <a:solidFill>
                <a:schemeClr val="accent3"/>
              </a:solidFill>
              <a:latin typeface="Montserrat Black"/>
              <a:ea typeface="Montserrat Black"/>
              <a:cs typeface="Montserrat Black"/>
              <a:sym typeface="Montserrat Black"/>
            </a:endParaRPr>
          </a:p>
        </p:txBody>
      </p:sp>
      <p:sp>
        <p:nvSpPr>
          <p:cNvPr id="109" name="Google Shape;109;p19"/>
          <p:cNvSpPr txBox="1"/>
          <p:nvPr/>
        </p:nvSpPr>
        <p:spPr>
          <a:xfrm>
            <a:off x="533850" y="1417175"/>
            <a:ext cx="8120100" cy="26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Proxima Nova Semibold"/>
                <a:ea typeface="Proxima Nova Semibold"/>
                <a:cs typeface="Proxima Nova Semibold"/>
                <a:sym typeface="Proxima Nova Semibold"/>
              </a:rPr>
              <a:t>In modern healthcare, critical challenges persist, including accurate disease prediction, medication safety, accessibility to medical information, and personalized health recommendations. Our project aims to address these issues by developing an AI/ML-based web application, offering disease prediction, medication quality checks, health chatbot support, medical image analysis, and health product recommendations.</a:t>
            </a:r>
            <a:endParaRPr>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a:solidFill>
                  <a:schemeClr val="lt1"/>
                </a:solidFill>
                <a:latin typeface="Proxima Nova Semibold"/>
                <a:ea typeface="Proxima Nova Semibold"/>
                <a:cs typeface="Proxima Nova Semibold"/>
                <a:sym typeface="Proxima Nova Semibold"/>
              </a:rPr>
              <a:t>Our approach leverages Streamlit and FastAPI for user-friendly interface and Intel OneAPI libraries for enhanced performance. By doing so, we aim to provide an integrated solution that empowers users with personalized healthcare insights, improves access to medical advice, and ensures safer medication choices.</a:t>
            </a:r>
            <a:endParaRPr>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nvSpPr>
        <p:spPr>
          <a:xfrm>
            <a:off x="325425" y="399525"/>
            <a:ext cx="35157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u="sng">
                <a:solidFill>
                  <a:schemeClr val="accent3"/>
                </a:solidFill>
                <a:latin typeface="Montserrat Black"/>
                <a:ea typeface="Montserrat Black"/>
                <a:cs typeface="Montserrat Black"/>
                <a:sym typeface="Montserrat Black"/>
              </a:rPr>
              <a:t>SOLUTION : </a:t>
            </a:r>
            <a:endParaRPr sz="1700" u="sng">
              <a:solidFill>
                <a:schemeClr val="accent3"/>
              </a:solidFill>
              <a:latin typeface="Montserrat Black"/>
              <a:ea typeface="Montserrat Black"/>
              <a:cs typeface="Montserrat Black"/>
              <a:sym typeface="Montserrat Black"/>
            </a:endParaRPr>
          </a:p>
        </p:txBody>
      </p:sp>
      <p:sp>
        <p:nvSpPr>
          <p:cNvPr id="115" name="Google Shape;115;p20"/>
          <p:cNvSpPr txBox="1"/>
          <p:nvPr/>
        </p:nvSpPr>
        <p:spPr>
          <a:xfrm>
            <a:off x="511950" y="957525"/>
            <a:ext cx="8120100" cy="3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Proxima Nova Semibold"/>
                <a:ea typeface="Proxima Nova Semibold"/>
                <a:cs typeface="Proxima Nova Semibold"/>
                <a:sym typeface="Proxima Nova Semibold"/>
              </a:rPr>
              <a:t>Our idea is a comprehensive healthcare web application, powered by AI and ML, that offers five key features:</a:t>
            </a:r>
            <a:endParaRPr>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317500" lvl="0" marL="457200" rtl="0" algn="l">
              <a:spcBef>
                <a:spcPts val="0"/>
              </a:spcBef>
              <a:spcAft>
                <a:spcPts val="0"/>
              </a:spcAft>
              <a:buClr>
                <a:schemeClr val="lt1"/>
              </a:buClr>
              <a:buSzPts val="1400"/>
              <a:buFont typeface="Proxima Nova Semibold"/>
              <a:buChar char="●"/>
            </a:pPr>
            <a:r>
              <a:rPr lang="es">
                <a:solidFill>
                  <a:schemeClr val="accent1"/>
                </a:solidFill>
                <a:latin typeface="Proxima Nova Semibold"/>
                <a:ea typeface="Proxima Nova Semibold"/>
                <a:cs typeface="Proxima Nova Semibold"/>
                <a:sym typeface="Proxima Nova Semibold"/>
              </a:rPr>
              <a:t>Disease Prediction:</a:t>
            </a:r>
            <a:r>
              <a:rPr lang="es">
                <a:solidFill>
                  <a:schemeClr val="lt1"/>
                </a:solidFill>
                <a:latin typeface="Proxima Nova Semibold"/>
                <a:ea typeface="Proxima Nova Semibold"/>
                <a:cs typeface="Proxima Nova Semibold"/>
                <a:sym typeface="Proxima Nova Semibold"/>
              </a:rPr>
              <a:t> Predicts disease probabilities based on user-entered symptoms and allows customization of AI models.</a:t>
            </a:r>
            <a:endParaRPr>
              <a:solidFill>
                <a:schemeClr val="lt1"/>
              </a:solidFill>
              <a:latin typeface="Proxima Nova Semibold"/>
              <a:ea typeface="Proxima Nova Semibold"/>
              <a:cs typeface="Proxima Nova Semibold"/>
              <a:sym typeface="Proxima Nova Semibold"/>
            </a:endParaRPr>
          </a:p>
          <a:p>
            <a:pPr indent="0" lvl="0" marL="45720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317500" lvl="0" marL="457200" rtl="0" algn="l">
              <a:spcBef>
                <a:spcPts val="0"/>
              </a:spcBef>
              <a:spcAft>
                <a:spcPts val="0"/>
              </a:spcAft>
              <a:buClr>
                <a:schemeClr val="lt1"/>
              </a:buClr>
              <a:buSzPts val="1400"/>
              <a:buFont typeface="Proxima Nova Semibold"/>
              <a:buChar char="●"/>
            </a:pPr>
            <a:r>
              <a:rPr lang="es">
                <a:solidFill>
                  <a:schemeClr val="accent1"/>
                </a:solidFill>
                <a:latin typeface="Proxima Nova Semibold"/>
                <a:ea typeface="Proxima Nova Semibold"/>
                <a:cs typeface="Proxima Nova Semibold"/>
                <a:sym typeface="Proxima Nova Semibold"/>
              </a:rPr>
              <a:t>Medication Safety:</a:t>
            </a:r>
            <a:r>
              <a:rPr lang="es">
                <a:solidFill>
                  <a:schemeClr val="lt1"/>
                </a:solidFill>
                <a:latin typeface="Proxima Nova Semibold"/>
                <a:ea typeface="Proxima Nova Semibold"/>
                <a:cs typeface="Proxima Nova Semibold"/>
                <a:sym typeface="Proxima Nova Semibold"/>
              </a:rPr>
              <a:t> Quickly assesses pill quality through image recognition.</a:t>
            </a:r>
            <a:endParaRPr>
              <a:solidFill>
                <a:schemeClr val="lt1"/>
              </a:solidFill>
              <a:latin typeface="Proxima Nova Semibold"/>
              <a:ea typeface="Proxima Nova Semibold"/>
              <a:cs typeface="Proxima Nova Semibold"/>
              <a:sym typeface="Proxima Nova Semibold"/>
            </a:endParaRPr>
          </a:p>
          <a:p>
            <a:pPr indent="0" lvl="0" marL="45720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317500" lvl="0" marL="457200" rtl="0" algn="l">
              <a:spcBef>
                <a:spcPts val="0"/>
              </a:spcBef>
              <a:spcAft>
                <a:spcPts val="0"/>
              </a:spcAft>
              <a:buClr>
                <a:schemeClr val="lt1"/>
              </a:buClr>
              <a:buSzPts val="1400"/>
              <a:buFont typeface="Proxima Nova Semibold"/>
              <a:buChar char="●"/>
            </a:pPr>
            <a:r>
              <a:rPr lang="es">
                <a:solidFill>
                  <a:schemeClr val="accent1"/>
                </a:solidFill>
                <a:latin typeface="Proxima Nova Semibold"/>
                <a:ea typeface="Proxima Nova Semibold"/>
                <a:cs typeface="Proxima Nova Semibold"/>
                <a:sym typeface="Proxima Nova Semibold"/>
              </a:rPr>
              <a:t>Accessible Health Information:</a:t>
            </a:r>
            <a:r>
              <a:rPr lang="es">
                <a:solidFill>
                  <a:schemeClr val="lt1"/>
                </a:solidFill>
                <a:latin typeface="Proxima Nova Semibold"/>
                <a:ea typeface="Proxima Nova Semibold"/>
                <a:cs typeface="Proxima Nova Semibold"/>
                <a:sym typeface="Proxima Nova Semibold"/>
              </a:rPr>
              <a:t> Provides instant medical advice through a responsive chatbot.</a:t>
            </a:r>
            <a:endParaRPr>
              <a:solidFill>
                <a:schemeClr val="lt1"/>
              </a:solidFill>
              <a:latin typeface="Proxima Nova Semibold"/>
              <a:ea typeface="Proxima Nova Semibold"/>
              <a:cs typeface="Proxima Nova Semibold"/>
              <a:sym typeface="Proxima Nova Semibold"/>
            </a:endParaRPr>
          </a:p>
          <a:p>
            <a:pPr indent="0" lvl="0" marL="45720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317500" lvl="0" marL="457200" rtl="0" algn="l">
              <a:spcBef>
                <a:spcPts val="0"/>
              </a:spcBef>
              <a:spcAft>
                <a:spcPts val="0"/>
              </a:spcAft>
              <a:buClr>
                <a:schemeClr val="lt1"/>
              </a:buClr>
              <a:buSzPts val="1400"/>
              <a:buFont typeface="Proxima Nova Semibold"/>
              <a:buChar char="●"/>
            </a:pPr>
            <a:r>
              <a:rPr lang="es">
                <a:solidFill>
                  <a:schemeClr val="accent1"/>
                </a:solidFill>
                <a:latin typeface="Proxima Nova Semibold"/>
                <a:ea typeface="Proxima Nova Semibold"/>
                <a:cs typeface="Proxima Nova Semibold"/>
                <a:sym typeface="Proxima Nova Semibold"/>
              </a:rPr>
              <a:t>Medical Image Processing:</a:t>
            </a:r>
            <a:r>
              <a:rPr lang="es">
                <a:solidFill>
                  <a:schemeClr val="lt1"/>
                </a:solidFill>
                <a:latin typeface="Proxima Nova Semibold"/>
                <a:ea typeface="Proxima Nova Semibold"/>
                <a:cs typeface="Proxima Nova Semibold"/>
                <a:sym typeface="Proxima Nova Semibold"/>
              </a:rPr>
              <a:t> Accurately detects pneumonia in X-ray images, aiding in diagnosis.</a:t>
            </a:r>
            <a:endParaRPr>
              <a:solidFill>
                <a:schemeClr val="lt1"/>
              </a:solidFill>
              <a:latin typeface="Proxima Nova Semibold"/>
              <a:ea typeface="Proxima Nova Semibold"/>
              <a:cs typeface="Proxima Nova Semibold"/>
              <a:sym typeface="Proxima Nova Semibold"/>
            </a:endParaRPr>
          </a:p>
          <a:p>
            <a:pPr indent="0" lvl="0" marL="457200" rtl="0" algn="l">
              <a:spcBef>
                <a:spcPts val="0"/>
              </a:spcBef>
              <a:spcAft>
                <a:spcPts val="0"/>
              </a:spcAft>
              <a:buNone/>
            </a:pPr>
            <a:r>
              <a:t/>
            </a:r>
            <a:endParaRPr>
              <a:solidFill>
                <a:schemeClr val="lt1"/>
              </a:solidFill>
              <a:latin typeface="Proxima Nova Semibold"/>
              <a:ea typeface="Proxima Nova Semibold"/>
              <a:cs typeface="Proxima Nova Semibold"/>
              <a:sym typeface="Proxima Nova Semibold"/>
            </a:endParaRPr>
          </a:p>
          <a:p>
            <a:pPr indent="-317500" lvl="0" marL="457200" rtl="0" algn="l">
              <a:spcBef>
                <a:spcPts val="0"/>
              </a:spcBef>
              <a:spcAft>
                <a:spcPts val="0"/>
              </a:spcAft>
              <a:buClr>
                <a:schemeClr val="lt1"/>
              </a:buClr>
              <a:buSzPts val="1400"/>
              <a:buFont typeface="Proxima Nova Semibold"/>
              <a:buChar char="●"/>
            </a:pPr>
            <a:r>
              <a:rPr lang="es">
                <a:solidFill>
                  <a:schemeClr val="accent1"/>
                </a:solidFill>
                <a:latin typeface="Proxima Nova Semibold"/>
                <a:ea typeface="Proxima Nova Semibold"/>
                <a:cs typeface="Proxima Nova Semibold"/>
                <a:sym typeface="Proxima Nova Semibold"/>
              </a:rPr>
              <a:t>Health Product Recommendations: </a:t>
            </a:r>
            <a:r>
              <a:rPr lang="es">
                <a:solidFill>
                  <a:schemeClr val="lt1"/>
                </a:solidFill>
                <a:latin typeface="Proxima Nova Semibold"/>
                <a:ea typeface="Proxima Nova Semibold"/>
                <a:cs typeface="Proxima Nova Semibold"/>
                <a:sym typeface="Proxima Nova Semibold"/>
              </a:rPr>
              <a:t>Personalized suggestions for health products from popular online marketplaces.</a:t>
            </a:r>
            <a:endParaRPr>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418688" y="815375"/>
            <a:ext cx="35157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u="sng">
                <a:solidFill>
                  <a:schemeClr val="accent3"/>
                </a:solidFill>
                <a:latin typeface="Montserrat Black"/>
                <a:ea typeface="Montserrat Black"/>
                <a:cs typeface="Montserrat Black"/>
                <a:sym typeface="Montserrat Black"/>
              </a:rPr>
              <a:t>BUSINESS IDEA :</a:t>
            </a:r>
            <a:endParaRPr sz="1700" u="sng">
              <a:solidFill>
                <a:schemeClr val="accent3"/>
              </a:solidFill>
              <a:latin typeface="Montserrat Black"/>
              <a:ea typeface="Montserrat Black"/>
              <a:cs typeface="Montserrat Black"/>
              <a:sym typeface="Montserrat Black"/>
            </a:endParaRPr>
          </a:p>
        </p:txBody>
      </p:sp>
      <p:sp>
        <p:nvSpPr>
          <p:cNvPr id="121" name="Google Shape;121;p21"/>
          <p:cNvSpPr txBox="1"/>
          <p:nvPr/>
        </p:nvSpPr>
        <p:spPr>
          <a:xfrm>
            <a:off x="605213" y="1402400"/>
            <a:ext cx="8120100" cy="22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Proxima Nova Semibold"/>
                <a:ea typeface="Proxima Nova Semibold"/>
                <a:cs typeface="Proxima Nova Semibold"/>
                <a:sym typeface="Proxima Nova Semibold"/>
              </a:rPr>
              <a:t>Our business idea centers around launching a cutting-edge healthcare web application that leverages artificial intelligence and machine learning. This platform aims to revolutionize healthcare accessibility by offering features such as disease prediction based on user symptoms and customizable AI models, quick and reliable medication safety checks through image recognition, an interactive health chatbot for instant medical advice, accurate pneumonia detection in X-ray images, and personalized health product recommendations. With a versatile revenue model, a vast potential market, and a mission to make healthcare smarter, more accessible, and safer, our business endeavors to improve health outcomes and enhance the overall healthcare experience for individuals and professionals alike.</a:t>
            </a:r>
            <a:endParaRPr>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2"/>
          <p:cNvPicPr preferRelativeResize="0"/>
          <p:nvPr/>
        </p:nvPicPr>
        <p:blipFill>
          <a:blip r:embed="rId3">
            <a:alphaModFix/>
          </a:blip>
          <a:stretch>
            <a:fillRect/>
          </a:stretch>
        </p:blipFill>
        <p:spPr>
          <a:xfrm>
            <a:off x="3" y="0"/>
            <a:ext cx="9144000" cy="51435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314475" y="278850"/>
            <a:ext cx="35157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u="sng">
                <a:solidFill>
                  <a:schemeClr val="accent3"/>
                </a:solidFill>
                <a:latin typeface="Montserrat Black"/>
                <a:ea typeface="Montserrat Black"/>
                <a:cs typeface="Montserrat Black"/>
                <a:sym typeface="Montserrat Black"/>
              </a:rPr>
              <a:t>TECHNOLOGY STACK :</a:t>
            </a:r>
            <a:endParaRPr sz="1700" u="sng">
              <a:solidFill>
                <a:schemeClr val="accent3"/>
              </a:solidFill>
              <a:latin typeface="Montserrat Black"/>
              <a:ea typeface="Montserrat Black"/>
              <a:cs typeface="Montserrat Black"/>
              <a:sym typeface="Montserrat Black"/>
            </a:endParaRPr>
          </a:p>
        </p:txBody>
      </p:sp>
      <p:sp>
        <p:nvSpPr>
          <p:cNvPr id="132" name="Google Shape;132;p23"/>
          <p:cNvSpPr txBox="1"/>
          <p:nvPr/>
        </p:nvSpPr>
        <p:spPr>
          <a:xfrm>
            <a:off x="490075" y="836850"/>
            <a:ext cx="8120100" cy="40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u="sng">
                <a:solidFill>
                  <a:schemeClr val="accent1"/>
                </a:solidFill>
                <a:latin typeface="Proxima Nova Semibold"/>
                <a:ea typeface="Proxima Nova Semibold"/>
                <a:cs typeface="Proxima Nova Semibold"/>
                <a:sym typeface="Proxima Nova Semibold"/>
              </a:rPr>
              <a:t>Frontend Development:</a:t>
            </a:r>
            <a:endParaRPr sz="1300" u="sng">
              <a:solidFill>
                <a:schemeClr val="accen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200">
                <a:solidFill>
                  <a:srgbClr val="FFEA00"/>
                </a:solidFill>
                <a:latin typeface="Proxima Nova Semibold"/>
                <a:ea typeface="Proxima Nova Semibold"/>
                <a:cs typeface="Proxima Nova Semibold"/>
                <a:sym typeface="Proxima Nova Semibold"/>
              </a:rPr>
              <a:t>Streamlit:</a:t>
            </a:r>
            <a:r>
              <a:rPr lang="es" sz="1200">
                <a:solidFill>
                  <a:srgbClr val="FFFF00"/>
                </a:solidFill>
                <a:latin typeface="Proxima Nova Semibold"/>
                <a:ea typeface="Proxima Nova Semibold"/>
                <a:cs typeface="Proxima Nova Semibold"/>
                <a:sym typeface="Proxima Nova Semibold"/>
              </a:rPr>
              <a:t> </a:t>
            </a:r>
            <a:r>
              <a:rPr lang="es" sz="1200">
                <a:solidFill>
                  <a:schemeClr val="lt1"/>
                </a:solidFill>
                <a:latin typeface="Proxima Nova Semibold"/>
                <a:ea typeface="Proxima Nova Semibold"/>
                <a:cs typeface="Proxima Nova Semibold"/>
                <a:sym typeface="Proxima Nova Semibold"/>
              </a:rPr>
              <a:t>Our frontend is built using Streamlit, a user-friendly Python library for creating interactive web applications. Streamlit allows us to develop a visually appealing and responsive interface with ease.</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300" u="sng">
                <a:solidFill>
                  <a:schemeClr val="accent1"/>
                </a:solidFill>
                <a:latin typeface="Proxima Nova Semibold"/>
                <a:ea typeface="Proxima Nova Semibold"/>
                <a:cs typeface="Proxima Nova Semibold"/>
                <a:sym typeface="Proxima Nova Semibold"/>
              </a:rPr>
              <a:t>Backend Development:</a:t>
            </a:r>
            <a:endParaRPr sz="1300" u="sng">
              <a:solidFill>
                <a:schemeClr val="accen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200">
                <a:solidFill>
                  <a:srgbClr val="FFEA00"/>
                </a:solidFill>
                <a:latin typeface="Proxima Nova Semibold"/>
                <a:ea typeface="Proxima Nova Semibold"/>
                <a:cs typeface="Proxima Nova Semibold"/>
                <a:sym typeface="Proxima Nova Semibold"/>
              </a:rPr>
              <a:t>FastAPI:</a:t>
            </a:r>
            <a:r>
              <a:rPr lang="es" sz="1200">
                <a:solidFill>
                  <a:schemeClr val="lt1"/>
                </a:solidFill>
                <a:latin typeface="Proxima Nova Semibold"/>
                <a:ea typeface="Proxima Nova Semibold"/>
                <a:cs typeface="Proxima Nova Semibold"/>
                <a:sym typeface="Proxima Nova Semibold"/>
              </a:rPr>
              <a:t> FastAPI, a modern Python web framework, powers our backend. Its asynchronous capabilities, automatic OpenAPI documentation generation, and high performance make it an ideal choice for handling data processing and API requests efficiently.</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300" u="sng">
                <a:solidFill>
                  <a:schemeClr val="accent1"/>
                </a:solidFill>
                <a:latin typeface="Proxima Nova Semibold"/>
                <a:ea typeface="Proxima Nova Semibold"/>
                <a:cs typeface="Proxima Nova Semibold"/>
                <a:sym typeface="Proxima Nova Semibold"/>
              </a:rPr>
              <a:t>Containerization</a:t>
            </a:r>
            <a:r>
              <a:rPr lang="es" sz="1300">
                <a:solidFill>
                  <a:schemeClr val="accent1"/>
                </a:solidFill>
                <a:latin typeface="Proxima Nova Semibold"/>
                <a:ea typeface="Proxima Nova Semibold"/>
                <a:cs typeface="Proxima Nova Semibold"/>
                <a:sym typeface="Proxima Nova Semibold"/>
              </a:rPr>
              <a:t>:</a:t>
            </a:r>
            <a:endParaRPr sz="1300">
              <a:solidFill>
                <a:schemeClr val="accen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200">
                <a:solidFill>
                  <a:srgbClr val="FFEA00"/>
                </a:solidFill>
                <a:latin typeface="Proxima Nova Semibold"/>
                <a:ea typeface="Proxima Nova Semibold"/>
                <a:cs typeface="Proxima Nova Semibold"/>
                <a:sym typeface="Proxima Nova Semibold"/>
              </a:rPr>
              <a:t>Docker:</a:t>
            </a:r>
            <a:r>
              <a:rPr lang="es" sz="1200">
                <a:solidFill>
                  <a:srgbClr val="00C3B1"/>
                </a:solidFill>
                <a:latin typeface="Proxima Nova Semibold"/>
                <a:ea typeface="Proxima Nova Semibold"/>
                <a:cs typeface="Proxima Nova Semibold"/>
                <a:sym typeface="Proxima Nova Semibold"/>
              </a:rPr>
              <a:t> </a:t>
            </a:r>
            <a:r>
              <a:rPr lang="es" sz="1200">
                <a:solidFill>
                  <a:schemeClr val="lt1"/>
                </a:solidFill>
                <a:latin typeface="Proxima Nova Semibold"/>
                <a:ea typeface="Proxima Nova Semibold"/>
                <a:cs typeface="Proxima Nova Semibold"/>
                <a:sym typeface="Proxima Nova Semibold"/>
              </a:rPr>
              <a:t>We employ Docker containers to modularize and package each feature separately. Docker provides scalability, ease of deployment, and ensures consistency across different environments.</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300" u="sng">
                <a:solidFill>
                  <a:schemeClr val="accent1"/>
                </a:solidFill>
                <a:latin typeface="Proxima Nova Semibold"/>
                <a:ea typeface="Proxima Nova Semibold"/>
                <a:cs typeface="Proxima Nova Semibold"/>
                <a:sym typeface="Proxima Nova Semibold"/>
              </a:rPr>
              <a:t>AI/ML Optimization:</a:t>
            </a:r>
            <a:endParaRPr sz="1300" u="sng">
              <a:solidFill>
                <a:schemeClr val="accen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t/>
            </a:r>
            <a:endParaRPr sz="1200">
              <a:solidFill>
                <a:schemeClr val="lt1"/>
              </a:solidFill>
              <a:latin typeface="Proxima Nova Semibold"/>
              <a:ea typeface="Proxima Nova Semibold"/>
              <a:cs typeface="Proxima Nova Semibold"/>
              <a:sym typeface="Proxima Nova Semibold"/>
            </a:endParaRPr>
          </a:p>
          <a:p>
            <a:pPr indent="0" lvl="0" marL="0" rtl="0" algn="l">
              <a:spcBef>
                <a:spcPts val="0"/>
              </a:spcBef>
              <a:spcAft>
                <a:spcPts val="0"/>
              </a:spcAft>
              <a:buNone/>
            </a:pPr>
            <a:r>
              <a:rPr lang="es" sz="1200">
                <a:solidFill>
                  <a:srgbClr val="FFEA00"/>
                </a:solidFill>
                <a:latin typeface="Proxima Nova Semibold"/>
                <a:ea typeface="Proxima Nova Semibold"/>
                <a:cs typeface="Proxima Nova Semibold"/>
                <a:sym typeface="Proxima Nova Semibold"/>
              </a:rPr>
              <a:t>Intel OneAPI Libraries:</a:t>
            </a:r>
            <a:r>
              <a:rPr lang="es" sz="1200">
                <a:solidFill>
                  <a:schemeClr val="lt1"/>
                </a:solidFill>
                <a:latin typeface="Proxima Nova Semibold"/>
                <a:ea typeface="Proxima Nova Semibold"/>
                <a:cs typeface="Proxima Nova Semibold"/>
                <a:sym typeface="Proxima Nova Semibold"/>
              </a:rPr>
              <a:t> To enhance the performance of our machine learning and deep learning models, we integrate Intel OneAPI libraries. These libraries leverage hardware acceleration and optimization, resulting in faster and more efficient processing.</a:t>
            </a:r>
            <a:endParaRPr sz="1200">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340900" y="647450"/>
            <a:ext cx="35157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u="sng">
                <a:solidFill>
                  <a:schemeClr val="accent3"/>
                </a:solidFill>
                <a:latin typeface="Montserrat Black"/>
                <a:ea typeface="Montserrat Black"/>
                <a:cs typeface="Montserrat Black"/>
                <a:sym typeface="Montserrat Black"/>
              </a:rPr>
              <a:t>FEATURES :</a:t>
            </a:r>
            <a:endParaRPr sz="1700" u="sng">
              <a:solidFill>
                <a:schemeClr val="accent3"/>
              </a:solidFill>
              <a:latin typeface="Montserrat Black"/>
              <a:ea typeface="Montserrat Black"/>
              <a:cs typeface="Montserrat Black"/>
              <a:sym typeface="Montserrat Black"/>
            </a:endParaRPr>
          </a:p>
        </p:txBody>
      </p:sp>
      <p:sp>
        <p:nvSpPr>
          <p:cNvPr id="138" name="Google Shape;138;p24"/>
          <p:cNvSpPr txBox="1"/>
          <p:nvPr/>
        </p:nvSpPr>
        <p:spPr>
          <a:xfrm>
            <a:off x="516500" y="1271100"/>
            <a:ext cx="8286600" cy="224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Disease prediction with customizable AI models based on symptoms.</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Medication safety checks using image recognition.</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24/7 health chatbot for medical advice and queries.</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Accurate pneumonia detection in X-ray images with probability scores.</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Personalized health product recommendations from online marketplaces.</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User-friendly interface with Streamlit and high-performance backend with FastAPI.</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Docker containers for modularity and scalability.</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lt1"/>
                </a:solidFill>
                <a:latin typeface="Proxima Nova Semibold"/>
                <a:ea typeface="Proxima Nova Semibold"/>
                <a:cs typeface="Proxima Nova Semibold"/>
                <a:sym typeface="Proxima Nova Semibold"/>
              </a:rPr>
              <a:t>Intel OneAPI Libraries for optimized machine learning models.</a:t>
            </a:r>
            <a:endParaRPr sz="1600">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340900" y="450475"/>
            <a:ext cx="37191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900" u="sng">
                <a:solidFill>
                  <a:schemeClr val="accent3"/>
                </a:solidFill>
                <a:latin typeface="Montserrat Black"/>
                <a:ea typeface="Montserrat Black"/>
                <a:cs typeface="Montserrat Black"/>
                <a:sym typeface="Montserrat Black"/>
              </a:rPr>
              <a:t>INTEL ONEAPI LIBRARIES :</a:t>
            </a:r>
            <a:endParaRPr sz="1700" u="sng">
              <a:solidFill>
                <a:schemeClr val="accent3"/>
              </a:solidFill>
              <a:latin typeface="Montserrat Black"/>
              <a:ea typeface="Montserrat Black"/>
              <a:cs typeface="Montserrat Black"/>
              <a:sym typeface="Montserrat Black"/>
            </a:endParaRPr>
          </a:p>
        </p:txBody>
      </p:sp>
      <p:sp>
        <p:nvSpPr>
          <p:cNvPr id="144" name="Google Shape;144;p25"/>
          <p:cNvSpPr txBox="1"/>
          <p:nvPr/>
        </p:nvSpPr>
        <p:spPr>
          <a:xfrm>
            <a:off x="516500" y="1074125"/>
            <a:ext cx="8286600" cy="224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accent1"/>
                </a:solidFill>
                <a:latin typeface="Proxima Nova Semibold"/>
                <a:ea typeface="Proxima Nova Semibold"/>
                <a:cs typeface="Proxima Nova Semibold"/>
                <a:sym typeface="Proxima Nova Semibold"/>
              </a:rPr>
              <a:t>Intel® Optimization for PyTorch:</a:t>
            </a:r>
            <a:r>
              <a:rPr lang="es" sz="1600">
                <a:solidFill>
                  <a:schemeClr val="lt1"/>
                </a:solidFill>
                <a:latin typeface="Proxima Nova Semibold"/>
                <a:ea typeface="Proxima Nova Semibold"/>
                <a:cs typeface="Proxima Nova Semibold"/>
                <a:sym typeface="Proxima Nova Semibold"/>
              </a:rPr>
              <a:t> </a:t>
            </a:r>
            <a:endParaRPr sz="1600">
              <a:solidFill>
                <a:schemeClr val="lt1"/>
              </a:solidFill>
              <a:latin typeface="Proxima Nova Semibold"/>
              <a:ea typeface="Proxima Nova Semibold"/>
              <a:cs typeface="Proxima Nova Semibold"/>
              <a:sym typeface="Proxima Nova Semibold"/>
            </a:endParaRPr>
          </a:p>
          <a:p>
            <a:pPr indent="0" lvl="0" marL="457200" rtl="0" algn="l">
              <a:lnSpc>
                <a:spcPct val="115000"/>
              </a:lnSpc>
              <a:spcBef>
                <a:spcPts val="0"/>
              </a:spcBef>
              <a:spcAft>
                <a:spcPts val="0"/>
              </a:spcAft>
              <a:buNone/>
            </a:pPr>
            <a:r>
              <a:rPr lang="es" sz="1600">
                <a:solidFill>
                  <a:schemeClr val="lt1"/>
                </a:solidFill>
                <a:latin typeface="Proxima Nova Semibold"/>
                <a:ea typeface="Proxima Nova Semibold"/>
                <a:cs typeface="Proxima Nova Semibold"/>
                <a:sym typeface="Proxima Nova Semibold"/>
              </a:rPr>
              <a:t>This library provides optimized deep learning algorithms, parallel execution capabilities, and seamless integration with Intel hardware accelerators, enabling accelerated execution of PyTorch deep learning workloads and improving training and inference performance.</a:t>
            </a:r>
            <a:endParaRPr sz="1600">
              <a:solidFill>
                <a:schemeClr val="lt1"/>
              </a:solidFill>
              <a:latin typeface="Proxima Nova Semibold"/>
              <a:ea typeface="Proxima Nova Semibold"/>
              <a:cs typeface="Proxima Nova Semibold"/>
              <a:sym typeface="Proxima Nova Semibold"/>
            </a:endParaRPr>
          </a:p>
          <a:p>
            <a:pPr indent="0" lvl="0" marL="457200" rtl="0" algn="l">
              <a:lnSpc>
                <a:spcPct val="115000"/>
              </a:lnSpc>
              <a:spcBef>
                <a:spcPts val="0"/>
              </a:spcBef>
              <a:spcAft>
                <a:spcPts val="0"/>
              </a:spcAft>
              <a:buNone/>
            </a:pPr>
            <a:r>
              <a:t/>
            </a:r>
            <a:endParaRPr sz="1600">
              <a:solidFill>
                <a:schemeClr val="lt1"/>
              </a:solidFill>
              <a:latin typeface="Proxima Nova Semibold"/>
              <a:ea typeface="Proxima Nova Semibold"/>
              <a:cs typeface="Proxima Nova Semibold"/>
              <a:sym typeface="Proxima Nova Semibold"/>
            </a:endParaRPr>
          </a:p>
          <a:p>
            <a:pPr indent="-330200" lvl="0" marL="457200" rtl="0" algn="l">
              <a:lnSpc>
                <a:spcPct val="115000"/>
              </a:lnSpc>
              <a:spcBef>
                <a:spcPts val="0"/>
              </a:spcBef>
              <a:spcAft>
                <a:spcPts val="0"/>
              </a:spcAft>
              <a:buClr>
                <a:schemeClr val="lt1"/>
              </a:buClr>
              <a:buSzPts val="1600"/>
              <a:buFont typeface="Proxima Nova Semibold"/>
              <a:buChar char="●"/>
            </a:pPr>
            <a:r>
              <a:rPr lang="es" sz="1600">
                <a:solidFill>
                  <a:schemeClr val="accent1"/>
                </a:solidFill>
                <a:latin typeface="Proxima Nova Semibold"/>
                <a:ea typeface="Proxima Nova Semibold"/>
                <a:cs typeface="Proxima Nova Semibold"/>
                <a:sym typeface="Proxima Nova Semibold"/>
              </a:rPr>
              <a:t>Intel® Neural Compressor: </a:t>
            </a:r>
            <a:endParaRPr sz="1600">
              <a:solidFill>
                <a:schemeClr val="accent1"/>
              </a:solidFill>
              <a:latin typeface="Proxima Nova Semibold"/>
              <a:ea typeface="Proxima Nova Semibold"/>
              <a:cs typeface="Proxima Nova Semibold"/>
              <a:sym typeface="Proxima Nova Semibold"/>
            </a:endParaRPr>
          </a:p>
          <a:p>
            <a:pPr indent="0" lvl="0" marL="457200" rtl="0" algn="l">
              <a:lnSpc>
                <a:spcPct val="115000"/>
              </a:lnSpc>
              <a:spcBef>
                <a:spcPts val="0"/>
              </a:spcBef>
              <a:spcAft>
                <a:spcPts val="0"/>
              </a:spcAft>
              <a:buNone/>
            </a:pPr>
            <a:r>
              <a:rPr lang="es" sz="1600">
                <a:solidFill>
                  <a:schemeClr val="lt1"/>
                </a:solidFill>
                <a:latin typeface="Proxima Nova Semibold"/>
                <a:ea typeface="Proxima Nova Semibold"/>
                <a:cs typeface="Proxima Nova Semibold"/>
                <a:sym typeface="Proxima Nova Semibold"/>
              </a:rPr>
              <a:t>Intel Neural Compressor offers advanced techniques such as pruning, quantization, and model compression to reduce the size and complexity of neural network models without sacrificing accuracy. It enables faster training times, reduced memory usage, and improved inference performance by optimizing model parameters and structure.</a:t>
            </a:r>
            <a:endParaRPr sz="1600">
              <a:solidFill>
                <a:schemeClr val="lt1"/>
              </a:solidFill>
              <a:latin typeface="Proxima Nova Semibold"/>
              <a:ea typeface="Proxima Nova Semibold"/>
              <a:cs typeface="Proxima Nova Semibold"/>
              <a:sym typeface="Proxima Nova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2466900" y="2221500"/>
            <a:ext cx="4210200" cy="70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800">
                <a:latin typeface="Poppins Black"/>
                <a:ea typeface="Poppins Black"/>
                <a:cs typeface="Poppins Black"/>
                <a:sym typeface="Poppins Black"/>
              </a:rPr>
              <a:t>THANK YOU</a:t>
            </a:r>
            <a:endParaRPr sz="4800">
              <a:latin typeface="Poppins Black"/>
              <a:ea typeface="Poppins Black"/>
              <a:cs typeface="Poppins Black"/>
              <a:sym typeface="Poppins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