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265" r:id="rId3"/>
    <p:sldId id="266" r:id="rId4"/>
    <p:sldId id="256" r:id="rId5"/>
    <p:sldId id="257" r:id="rId6"/>
    <p:sldId id="258" r:id="rId7"/>
    <p:sldId id="259" r:id="rId8"/>
    <p:sldId id="262" r:id="rId9"/>
    <p:sldId id="267" r:id="rId10"/>
    <p:sldId id="260" r:id="rId11"/>
    <p:sldId id="264" r:id="rId12"/>
    <p:sldId id="269" r:id="rId13"/>
    <p:sldId id="270" r:id="rId14"/>
    <p:sldId id="26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-80" y="-4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CF76-B33C-854D-9E32-E35C901A99C2}" type="datetimeFigureOut">
              <a:rPr lang="en-US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3D84-FC6E-8146-AFBE-1990F96FE1F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use any parameter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use any parameter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5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9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9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04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5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8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2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5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20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5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74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5144-8743-B740-92E8-22C5E510F8CE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29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46850" y="1437512"/>
            <a:ext cx="5197323" cy="1741684"/>
            <a:chOff x="1146850" y="1238495"/>
            <a:chExt cx="5197323" cy="1741684"/>
          </a:xfrm>
        </p:grpSpPr>
        <p:sp>
          <p:nvSpPr>
            <p:cNvPr id="3" name="TextBox 2"/>
            <p:cNvSpPr txBox="1"/>
            <p:nvPr/>
          </p:nvSpPr>
          <p:spPr>
            <a:xfrm>
              <a:off x="1146850" y="2012860"/>
              <a:ext cx="9970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</a:t>
              </a:r>
              <a:r>
                <a:rPr lang="en-US" sz="1200" dirty="0" smtClean="0"/>
                <a:t> Tree</a:t>
              </a:r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6850" y="1417638"/>
              <a:ext cx="10728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Target Object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64307" y="2012860"/>
              <a:ext cx="10728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 Profile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6850" y="2648602"/>
              <a:ext cx="9970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Path Types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8338" y="1927564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 Distribution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8338" y="2518514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Distribution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1326" y="1842271"/>
              <a:ext cx="107284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Outlier Metric = Mutual Information Divergence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4307" y="1238495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“Flat” Feature Count Vector</a:t>
              </a:r>
            </a:p>
          </p:txBody>
        </p:sp>
        <p:cxnSp>
          <p:nvCxnSpPr>
            <p:cNvPr id="12" name="Straight Arrow Connector 11"/>
            <p:cNvCxnSpPr>
              <a:stCxn id="5" idx="0"/>
              <a:endCxn id="10" idx="2"/>
            </p:cNvCxnSpPr>
            <p:nvPr/>
          </p:nvCxnSpPr>
          <p:spPr>
            <a:xfrm flipV="1">
              <a:off x="3000731" y="1700160"/>
              <a:ext cx="0" cy="3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3"/>
              <a:endCxn id="5" idx="1"/>
            </p:cNvCxnSpPr>
            <p:nvPr/>
          </p:nvCxnSpPr>
          <p:spPr>
            <a:xfrm>
              <a:off x="2143873" y="2151360"/>
              <a:ext cx="320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5" idx="0"/>
            </p:cNvCxnSpPr>
            <p:nvPr/>
          </p:nvCxnSpPr>
          <p:spPr>
            <a:xfrm>
              <a:off x="1649190" y="1700160"/>
              <a:ext cx="1351541" cy="3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5" idx="2"/>
            </p:cNvCxnSpPr>
            <p:nvPr/>
          </p:nvCxnSpPr>
          <p:spPr>
            <a:xfrm flipV="1">
              <a:off x="1645362" y="2289859"/>
              <a:ext cx="1355369" cy="358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3"/>
              <a:endCxn id="7" idx="1"/>
            </p:cNvCxnSpPr>
            <p:nvPr/>
          </p:nvCxnSpPr>
          <p:spPr>
            <a:xfrm>
              <a:off x="3537154" y="2151360"/>
              <a:ext cx="321184" cy="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</p:cNvCxnSpPr>
            <p:nvPr/>
          </p:nvCxnSpPr>
          <p:spPr>
            <a:xfrm flipV="1">
              <a:off x="4931185" y="2151360"/>
              <a:ext cx="340141" cy="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 flipV="1">
              <a:off x="4931185" y="2257770"/>
              <a:ext cx="340141" cy="491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" idx="2"/>
              <a:endCxn id="8" idx="1"/>
            </p:cNvCxnSpPr>
            <p:nvPr/>
          </p:nvCxnSpPr>
          <p:spPr>
            <a:xfrm>
              <a:off x="1645362" y="2289859"/>
              <a:ext cx="2212976" cy="459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  <a:endCxn id="8" idx="1"/>
            </p:cNvCxnSpPr>
            <p:nvPr/>
          </p:nvCxnSpPr>
          <p:spPr>
            <a:xfrm flipV="1">
              <a:off x="2143873" y="2749347"/>
              <a:ext cx="1714465" cy="37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23516" y="1719070"/>
              <a:ext cx="9004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aggregation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457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825" y="2332940"/>
            <a:ext cx="1127352" cy="1247828"/>
            <a:chOff x="766825" y="2332940"/>
            <a:chExt cx="1127352" cy="1247828"/>
          </a:xfrm>
        </p:grpSpPr>
        <p:sp>
          <p:nvSpPr>
            <p:cNvPr id="13" name="TextBox 12"/>
            <p:cNvSpPr txBox="1"/>
            <p:nvPr/>
          </p:nvSpPr>
          <p:spPr>
            <a:xfrm>
              <a:off x="766825" y="2332940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PassEff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7616" y="2846847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GoalDiff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616" y="3303769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Result(T,M)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3" idx="2"/>
              <a:endCxn id="14" idx="0"/>
            </p:cNvCxnSpPr>
            <p:nvPr/>
          </p:nvCxnSpPr>
          <p:spPr>
            <a:xfrm>
              <a:off x="1330106" y="2609939"/>
              <a:ext cx="791" cy="236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2"/>
              <a:endCxn id="15" idx="0"/>
            </p:cNvCxnSpPr>
            <p:nvPr/>
          </p:nvCxnSpPr>
          <p:spPr>
            <a:xfrm>
              <a:off x="1330897" y="3123846"/>
              <a:ext cx="0" cy="1799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37930" y="2392874"/>
            <a:ext cx="2881355" cy="779268"/>
            <a:chOff x="1931649" y="2434539"/>
            <a:chExt cx="2881355" cy="779268"/>
          </a:xfrm>
        </p:grpSpPr>
        <p:sp>
          <p:nvSpPr>
            <p:cNvPr id="8" name="TextBox 7"/>
            <p:cNvSpPr txBox="1"/>
            <p:nvPr/>
          </p:nvSpPr>
          <p:spPr>
            <a:xfrm>
              <a:off x="1931649" y="2434539"/>
              <a:ext cx="13118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ShotEff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(WA,M)=2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9407" y="2434539"/>
              <a:ext cx="1493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TeamForm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(WA,M)=1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0189" y="2936808"/>
              <a:ext cx="1386016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Result(</a:t>
              </a:r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)=Win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10" idx="0"/>
            </p:cNvCxnSpPr>
            <p:nvPr/>
          </p:nvCxnSpPr>
          <p:spPr>
            <a:xfrm>
              <a:off x="2587560" y="2711538"/>
              <a:ext cx="785637" cy="225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3178646" y="2711538"/>
              <a:ext cx="887560" cy="2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76447" y="2846847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640" y="2846846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xmlns="" val="25322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54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8126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Drama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80251" y="482893"/>
            <a:ext cx="813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Horror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106175" y="1169133"/>
            <a:ext cx="78744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>
            <a:off x="4486936" y="852225"/>
            <a:ext cx="12962" cy="316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2" y="419460"/>
            <a:ext cx="166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P(Horror = T) = 13%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307862" y="419460"/>
            <a:ext cx="2343377" cy="523220"/>
          </a:xfrm>
          <a:prstGeom prst="wedgeRectCallout">
            <a:avLst>
              <a:gd name="adj1" fmla="val -64943"/>
              <a:gd name="adj2" fmla="val -57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590615"/>
            <a:ext cx="272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P(Action = </a:t>
            </a:r>
            <a:r>
              <a:rPr lang="en-US" sz="1400" dirty="0" err="1" smtClean="0"/>
              <a:t>T|Horror</a:t>
            </a:r>
            <a:r>
              <a:rPr lang="en-US" sz="1400" dirty="0" smtClean="0"/>
              <a:t> = F) = 25%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P(Action = </a:t>
            </a:r>
            <a:r>
              <a:rPr lang="en-US" sz="1400" dirty="0" err="1"/>
              <a:t>T|Horror</a:t>
            </a:r>
            <a:r>
              <a:rPr lang="en-US" sz="1400" dirty="0"/>
              <a:t> = </a:t>
            </a:r>
            <a:r>
              <a:rPr lang="en-US" sz="1400" dirty="0" smtClean="0"/>
              <a:t>T) </a:t>
            </a:r>
            <a:r>
              <a:rPr lang="en-US" sz="1400" dirty="0"/>
              <a:t>= 1% </a:t>
            </a:r>
            <a:endParaRPr lang="en-US" sz="1400" dirty="0" smtClean="0"/>
          </a:p>
        </p:txBody>
      </p:sp>
      <p:sp>
        <p:nvSpPr>
          <p:cNvPr id="55" name="Rectangular Callout 54"/>
          <p:cNvSpPr/>
          <p:nvPr/>
        </p:nvSpPr>
        <p:spPr>
          <a:xfrm>
            <a:off x="1131446" y="482893"/>
            <a:ext cx="2729728" cy="675230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 flipV="1">
            <a:off x="4893620" y="1347788"/>
            <a:ext cx="414242" cy="6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7" idx="0"/>
          </p:cNvCxnSpPr>
          <p:nvPr/>
        </p:nvCxnSpPr>
        <p:spPr>
          <a:xfrm>
            <a:off x="4486936" y="852225"/>
            <a:ext cx="1227272" cy="310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6617" y="1674756"/>
            <a:ext cx="193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P(Action </a:t>
            </a:r>
            <a:r>
              <a:rPr lang="en-US" sz="1400" dirty="0" smtClean="0"/>
              <a:t>= T) = 22%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34362" y="1674756"/>
            <a:ext cx="193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P(Drama = </a:t>
            </a:r>
            <a:r>
              <a:rPr lang="en-US" sz="1400" dirty="0" smtClean="0"/>
              <a:t>T) = 64% </a:t>
            </a:r>
          </a:p>
        </p:txBody>
      </p:sp>
    </p:spTree>
    <p:extLst>
      <p:ext uri="{BB962C8B-B14F-4D97-AF65-F5344CB8AC3E}">
        <p14:creationId xmlns:p14="http://schemas.microsoft.com/office/powerpoint/2010/main" xmlns="" val="19233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77194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Drama(M)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80251" y="482893"/>
            <a:ext cx="115071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Horror(M)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106175" y="1169133"/>
            <a:ext cx="112479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Action(M)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>
            <a:off x="4655608" y="852225"/>
            <a:ext cx="12962" cy="316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09773" y="490015"/>
            <a:ext cx="208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P(Horror(M) = T) = 13%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5533639" y="419460"/>
            <a:ext cx="2001694" cy="432765"/>
          </a:xfrm>
          <a:prstGeom prst="wedgeRectCallout">
            <a:avLst>
              <a:gd name="adj1" fmla="val -64943"/>
              <a:gd name="adj2" fmla="val -57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18444" y="590615"/>
            <a:ext cx="304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P(Action(M) = </a:t>
            </a:r>
            <a:r>
              <a:rPr lang="en-US" sz="1400" dirty="0" err="1" smtClean="0"/>
              <a:t>T|Horror</a:t>
            </a:r>
            <a:r>
              <a:rPr lang="en-US" sz="1400" dirty="0" smtClean="0"/>
              <a:t>(M) = F) = 25%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P</a:t>
            </a:r>
            <a:r>
              <a:rPr lang="en-US" sz="1400" dirty="0" smtClean="0"/>
              <a:t>(Action(M) </a:t>
            </a:r>
            <a:r>
              <a:rPr lang="en-US" sz="1400" dirty="0"/>
              <a:t>= </a:t>
            </a:r>
            <a:r>
              <a:rPr lang="en-US" sz="1400" dirty="0" err="1"/>
              <a:t>T|</a:t>
            </a:r>
            <a:r>
              <a:rPr lang="en-US" sz="1400" dirty="0" err="1" smtClean="0"/>
              <a:t>Horror</a:t>
            </a:r>
            <a:r>
              <a:rPr lang="en-US" sz="1400" dirty="0" smtClean="0"/>
              <a:t>(M) </a:t>
            </a:r>
            <a:r>
              <a:rPr lang="en-US" sz="1400" dirty="0"/>
              <a:t>= </a:t>
            </a:r>
            <a:r>
              <a:rPr lang="en-US" sz="1400" dirty="0" smtClean="0"/>
              <a:t>T) </a:t>
            </a:r>
            <a:r>
              <a:rPr lang="en-US" sz="1400" dirty="0"/>
              <a:t>= 1% </a:t>
            </a:r>
            <a:endParaRPr lang="en-US" sz="1400" dirty="0" smtClean="0"/>
          </a:p>
        </p:txBody>
      </p:sp>
      <p:sp>
        <p:nvSpPr>
          <p:cNvPr id="55" name="Rectangular Callout 54"/>
          <p:cNvSpPr/>
          <p:nvPr/>
        </p:nvSpPr>
        <p:spPr>
          <a:xfrm>
            <a:off x="818444" y="482893"/>
            <a:ext cx="3042730" cy="675230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 flipV="1">
            <a:off x="5230965" y="1347788"/>
            <a:ext cx="246229" cy="6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7" idx="0"/>
          </p:cNvCxnSpPr>
          <p:nvPr/>
        </p:nvCxnSpPr>
        <p:spPr>
          <a:xfrm>
            <a:off x="4655608" y="852225"/>
            <a:ext cx="1396605" cy="310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87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Example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59880" y="2392874"/>
            <a:ext cx="2881355" cy="941673"/>
            <a:chOff x="1931649" y="2434539"/>
            <a:chExt cx="2881355" cy="941673"/>
          </a:xfrm>
        </p:grpSpPr>
        <p:sp>
          <p:nvSpPr>
            <p:cNvPr id="21" name="TextBox 20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Result(T,M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3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ular Callout 29"/>
          <p:cNvSpPr/>
          <p:nvPr/>
        </p:nvSpPr>
        <p:spPr>
          <a:xfrm flipV="1">
            <a:off x="457201" y="3408998"/>
            <a:ext cx="3184034" cy="804378"/>
          </a:xfrm>
          <a:prstGeom prst="wedgeRectCallout">
            <a:avLst>
              <a:gd name="adj1" fmla="val 4313"/>
              <a:gd name="adj2" fmla="val 599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8147" y="3381290"/>
            <a:ext cx="346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=high)=0.44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=low)=0.22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=low)=0.18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=high)=0.07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3723473"/>
              </p:ext>
            </p:extLst>
          </p:nvPr>
        </p:nvGraphicFramePr>
        <p:xfrm>
          <a:off x="457199" y="4323247"/>
          <a:ext cx="3159225" cy="524111"/>
        </p:xfrm>
        <a:graphic>
          <a:graphicData uri="http://schemas.openxmlformats.org/presentationml/2006/ole">
            <p:oleObj spid="_x0000_s1088" name="Equation" r:id="rId3" imgW="2755326" imgH="456924" progId="">
              <p:embed/>
            </p:oleObj>
          </a:graphicData>
        </a:graphic>
      </p:graphicFrame>
      <p:sp>
        <p:nvSpPr>
          <p:cNvPr id="13" name="Rectangular Callout 12"/>
          <p:cNvSpPr/>
          <p:nvPr/>
        </p:nvSpPr>
        <p:spPr>
          <a:xfrm>
            <a:off x="687928" y="1883833"/>
            <a:ext cx="1513499" cy="400110"/>
          </a:xfrm>
          <a:prstGeom prst="wedgeRectCallout">
            <a:avLst>
              <a:gd name="adj1" fmla="val 4705"/>
              <a:gd name="adj2" fmla="val 822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2270760" y="1875378"/>
            <a:ext cx="1488440" cy="373563"/>
          </a:xfrm>
          <a:prstGeom prst="wedgeRectCallout">
            <a:avLst>
              <a:gd name="adj1" fmla="val -3145"/>
              <a:gd name="adj2" fmla="val 794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7928" y="1875378"/>
            <a:ext cx="17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=high)=0.38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=low)=0.62</a:t>
            </a:r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28918" y="1837653"/>
            <a:ext cx="17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=high)=0.43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=low)=0.57</a:t>
            </a:r>
          </a:p>
          <a:p>
            <a:endParaRPr lang="en-US" sz="1200" dirty="0" smtClean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3842703"/>
              </p:ext>
            </p:extLst>
          </p:nvPr>
        </p:nvGraphicFramePr>
        <p:xfrm>
          <a:off x="435259" y="4847358"/>
          <a:ext cx="1632860" cy="457200"/>
        </p:xfrm>
        <a:graphic>
          <a:graphicData uri="http://schemas.openxmlformats.org/presentationml/2006/ole">
            <p:oleObj spid="_x0000_s1089" name="Equation" r:id="rId4" imgW="1269908" imgH="456924" progId="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226980" y="2392874"/>
            <a:ext cx="2881355" cy="941673"/>
            <a:chOff x="1931649" y="2434539"/>
            <a:chExt cx="2881355" cy="941673"/>
          </a:xfrm>
        </p:grpSpPr>
        <p:sp>
          <p:nvSpPr>
            <p:cNvPr id="19" name="TextBox 18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8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ular Callout 33"/>
          <p:cNvSpPr/>
          <p:nvPr/>
        </p:nvSpPr>
        <p:spPr>
          <a:xfrm flipV="1">
            <a:off x="3700992" y="3435778"/>
            <a:ext cx="3088197" cy="775710"/>
          </a:xfrm>
          <a:prstGeom prst="wedgeRectCallout">
            <a:avLst>
              <a:gd name="adj1" fmla="val 10115"/>
              <a:gd name="adj2" fmla="val 638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16425" y="3420692"/>
            <a:ext cx="3310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=high)=0.53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=low)=0.00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=high)=0.11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1865530"/>
              </p:ext>
            </p:extLst>
          </p:nvPr>
        </p:nvGraphicFramePr>
        <p:xfrm>
          <a:off x="3759199" y="4323248"/>
          <a:ext cx="3168095" cy="914400"/>
        </p:xfrm>
        <a:graphic>
          <a:graphicData uri="http://schemas.openxmlformats.org/presentationml/2006/ole">
            <p:oleObj spid="_x0000_s1090" name="Equation" r:id="rId5" imgW="2755326" imgH="914400" progId="">
              <p:embed/>
            </p:oleObj>
          </a:graphicData>
        </a:graphic>
      </p:graphicFrame>
      <p:sp>
        <p:nvSpPr>
          <p:cNvPr id="37" name="Rectangular Callout 36"/>
          <p:cNvSpPr/>
          <p:nvPr/>
        </p:nvSpPr>
        <p:spPr>
          <a:xfrm>
            <a:off x="4155027" y="1883833"/>
            <a:ext cx="1383773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5668529" y="1883833"/>
            <a:ext cx="1439806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99148" y="1849978"/>
            <a:ext cx="179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=high)=0.50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=low)=0.50</a:t>
            </a:r>
          </a:p>
          <a:p>
            <a:endParaRPr lang="en-US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620867" y="1836937"/>
            <a:ext cx="22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=high)=0.61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=low)=0.39</a:t>
            </a:r>
          </a:p>
        </p:txBody>
      </p:sp>
    </p:spTree>
    <p:extLst>
      <p:ext uri="{BB962C8B-B14F-4D97-AF65-F5344CB8AC3E}">
        <p14:creationId xmlns:p14="http://schemas.microsoft.com/office/powerpoint/2010/main" xmlns="" val="7450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9880" y="2392874"/>
            <a:ext cx="2881355" cy="941673"/>
            <a:chOff x="1931649" y="2434539"/>
            <a:chExt cx="2881355" cy="941673"/>
          </a:xfrm>
        </p:grpSpPr>
        <p:sp>
          <p:nvSpPr>
            <p:cNvPr id="4" name="TextBox 3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Result(T,M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6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8147" y="3381290"/>
            <a:ext cx="346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=high)=0.44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=low)=0.22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=low)=0.18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=high)=0.07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3723473"/>
              </p:ext>
            </p:extLst>
          </p:nvPr>
        </p:nvGraphicFramePr>
        <p:xfrm>
          <a:off x="457199" y="4323247"/>
          <a:ext cx="3159225" cy="524111"/>
        </p:xfrm>
        <a:graphic>
          <a:graphicData uri="http://schemas.openxmlformats.org/presentationml/2006/ole">
            <p:oleObj spid="_x0000_s28703" name="Equation" r:id="rId3" imgW="2755326" imgH="456924" progId="">
              <p:embed/>
            </p:oleObj>
          </a:graphicData>
        </a:graphic>
      </p:graphicFrame>
      <p:sp>
        <p:nvSpPr>
          <p:cNvPr id="11" name="Rectangular Callout 10"/>
          <p:cNvSpPr/>
          <p:nvPr/>
        </p:nvSpPr>
        <p:spPr>
          <a:xfrm>
            <a:off x="687928" y="1883833"/>
            <a:ext cx="1513499" cy="400110"/>
          </a:xfrm>
          <a:prstGeom prst="wedgeRectCallout">
            <a:avLst>
              <a:gd name="adj1" fmla="val -474"/>
              <a:gd name="adj2" fmla="val 7407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928" y="1875378"/>
            <a:ext cx="17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=high)=0.38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=low)=0.62</a:t>
            </a:r>
          </a:p>
          <a:p>
            <a:endParaRPr 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228918" y="1837653"/>
            <a:ext cx="17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=high)=0.43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=low)=0.57</a:t>
            </a:r>
          </a:p>
          <a:p>
            <a:endParaRPr lang="en-US" sz="12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2270760" y="1875378"/>
            <a:ext cx="1488440" cy="373563"/>
          </a:xfrm>
          <a:prstGeom prst="wedgeRectCallout">
            <a:avLst>
              <a:gd name="adj1" fmla="val -3145"/>
              <a:gd name="adj2" fmla="val 794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34975" y="4846638"/>
          <a:ext cx="2086156" cy="457200"/>
        </p:xfrm>
        <a:graphic>
          <a:graphicData uri="http://schemas.openxmlformats.org/presentationml/2006/ole">
            <p:oleObj spid="_x0000_s28704" name="Equation" r:id="rId4" imgW="1269908" imgH="456924" progId="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30293" y="2392874"/>
            <a:ext cx="2881355" cy="941673"/>
            <a:chOff x="1931649" y="2434539"/>
            <a:chExt cx="2881355" cy="941673"/>
          </a:xfrm>
        </p:grpSpPr>
        <p:sp>
          <p:nvSpPr>
            <p:cNvPr id="27" name="TextBox 26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7" idx="2"/>
              <a:endCxn id="29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419738" y="3420692"/>
            <a:ext cx="3310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=high)=0.53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=low)=0.00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=high)=0.11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1865530"/>
              </p:ext>
            </p:extLst>
          </p:nvPr>
        </p:nvGraphicFramePr>
        <p:xfrm>
          <a:off x="4562512" y="4323248"/>
          <a:ext cx="3168095" cy="914400"/>
        </p:xfrm>
        <a:graphic>
          <a:graphicData uri="http://schemas.openxmlformats.org/presentationml/2006/ole">
            <p:oleObj spid="_x0000_s28705" name="Equation" r:id="rId5" imgW="2755326" imgH="914400" progId="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902461" y="1849978"/>
            <a:ext cx="179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=high)=0.50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=low)=0.50</a:t>
            </a:r>
          </a:p>
          <a:p>
            <a:endParaRPr lang="en-US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424180" y="1836937"/>
            <a:ext cx="22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=high)=0.61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=low)=0.39</a:t>
            </a:r>
          </a:p>
        </p:txBody>
      </p:sp>
      <p:sp>
        <p:nvSpPr>
          <p:cNvPr id="36" name="Rectangular Callout 35"/>
          <p:cNvSpPr/>
          <p:nvPr/>
        </p:nvSpPr>
        <p:spPr>
          <a:xfrm flipV="1">
            <a:off x="4432464" y="3435778"/>
            <a:ext cx="3088197" cy="775710"/>
          </a:xfrm>
          <a:prstGeom prst="wedgeRectCallout">
            <a:avLst>
              <a:gd name="adj1" fmla="val 10115"/>
              <a:gd name="adj2" fmla="val 638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4938747" y="1883833"/>
            <a:ext cx="1383773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6432656" y="1883833"/>
            <a:ext cx="1439806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 flipV="1">
            <a:off x="457201" y="3408998"/>
            <a:ext cx="3184034" cy="804378"/>
          </a:xfrm>
          <a:prstGeom prst="wedgeRectCallout">
            <a:avLst>
              <a:gd name="adj1" fmla="val 4313"/>
              <a:gd name="adj2" fmla="val 599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47" y="212203"/>
            <a:ext cx="3962400" cy="1143000"/>
          </a:xfrm>
        </p:spPr>
        <p:txBody>
          <a:bodyPr/>
          <a:lstStyle/>
          <a:p>
            <a:r>
              <a:rPr lang="en-US" dirty="0" smtClean="0"/>
              <a:t>System Flow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simple method for multi-relational outlier detection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336" y="1524636"/>
            <a:ext cx="909071" cy="971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5575" y="1672174"/>
            <a:ext cx="12476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5575" y="3097566"/>
            <a:ext cx="1351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Parameter</a:t>
            </a:r>
          </a:p>
          <a:p>
            <a:r>
              <a:rPr lang="en-US" dirty="0"/>
              <a:t>Values</a:t>
            </a:r>
            <a:endParaRPr lang="en-US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1223591" y="2571841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6161" y="2721393"/>
            <a:ext cx="1644813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restrict to </a:t>
            </a:r>
            <a:br>
              <a:rPr lang="en-US" sz="1600" dirty="0" smtClean="0"/>
            </a:br>
            <a:r>
              <a:rPr lang="en-US" sz="1600" dirty="0" smtClean="0"/>
              <a:t>target individual</a:t>
            </a:r>
            <a:endParaRPr lang="en-US" sz="1600" dirty="0"/>
          </a:p>
        </p:txBody>
      </p:sp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3001" y="3430439"/>
            <a:ext cx="554887" cy="59301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641570" y="4109424"/>
            <a:ext cx="0" cy="457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7207" y="5509206"/>
            <a:ext cx="4028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outlier score= log-likelihood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2033" y="3403783"/>
            <a:ext cx="1249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3431" y="3097566"/>
            <a:ext cx="14710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Parameter</a:t>
            </a:r>
          </a:p>
          <a:p>
            <a:r>
              <a:rPr lang="en-US" dirty="0"/>
              <a:t>Values</a:t>
            </a:r>
          </a:p>
        </p:txBody>
      </p:sp>
      <p:sp>
        <p:nvSpPr>
          <p:cNvPr id="16" name="Down Arrow 15"/>
          <p:cNvSpPr/>
          <p:nvPr/>
        </p:nvSpPr>
        <p:spPr>
          <a:xfrm rot="18900000">
            <a:off x="5380846" y="2598624"/>
            <a:ext cx="148885" cy="3336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34312" y="2405432"/>
            <a:ext cx="1154959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</a:t>
            </a:r>
          </a:p>
          <a:p>
            <a:r>
              <a:rPr lang="en-US" sz="1600" dirty="0" smtClean="0"/>
              <a:t>Learning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98446" y="2405432"/>
            <a:ext cx="1167391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</a:t>
            </a:r>
          </a:p>
          <a:p>
            <a:r>
              <a:rPr lang="en-US" sz="1600" dirty="0" smtClean="0"/>
              <a:t>Learning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58974" y="4124789"/>
            <a:ext cx="0" cy="441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90985" y="1609696"/>
            <a:ext cx="12454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Class</a:t>
            </a:r>
          </a:p>
          <a:p>
            <a:r>
              <a:rPr lang="en-US"/>
              <a:t>Model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5514" y="4632695"/>
            <a:ext cx="1272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likelihood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734312" y="4645888"/>
            <a:ext cx="1272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likelihood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2796762" y="2456058"/>
            <a:ext cx="643683" cy="97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3186407" y="1962635"/>
            <a:ext cx="929180" cy="153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38845" y="1355359"/>
            <a:ext cx="1297467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Structure </a:t>
            </a:r>
          </a:p>
          <a:p>
            <a:r>
              <a:rPr lang="en-US" sz="1600" dirty="0" smtClean="0"/>
              <a:t>Learning 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169235" y="3643062"/>
            <a:ext cx="338735" cy="141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rot="19380000">
            <a:off x="2220761" y="2824348"/>
            <a:ext cx="2079225" cy="2183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2317565" y="4955861"/>
            <a:ext cx="1122880" cy="5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1"/>
          </p:cNvCxnSpPr>
          <p:nvPr/>
        </p:nvCxnSpPr>
        <p:spPr>
          <a:xfrm flipH="1">
            <a:off x="4115587" y="4969054"/>
            <a:ext cx="1618725" cy="540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80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simple method for multi-relational outlier detection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5169" y="1460496"/>
            <a:ext cx="909071" cy="971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7159" y="1672174"/>
            <a:ext cx="11087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</a:t>
            </a:r>
          </a:p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2390" y="1553287"/>
            <a:ext cx="13519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</a:t>
            </a:r>
          </a:p>
          <a:p>
            <a:r>
              <a:rPr lang="en-US" sz="1400" dirty="0" smtClean="0"/>
              <a:t>Parameter</a:t>
            </a:r>
          </a:p>
          <a:p>
            <a:r>
              <a:rPr lang="en-US" sz="1400" dirty="0"/>
              <a:t>Values</a:t>
            </a:r>
            <a:endParaRPr lang="en-US" sz="1400" dirty="0" smtClean="0"/>
          </a:p>
        </p:txBody>
      </p:sp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9036" y="1678953"/>
            <a:ext cx="554887" cy="5930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65734" y="3060281"/>
            <a:ext cx="22170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outlier score= </a:t>
            </a:r>
          </a:p>
          <a:p>
            <a:r>
              <a:rPr lang="en-US" sz="1400" dirty="0" smtClean="0"/>
              <a:t>log-likelihood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0477" y="1700888"/>
            <a:ext cx="9931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Database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0238" y="1639469"/>
            <a:ext cx="147108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Parameter</a:t>
            </a:r>
          </a:p>
          <a:p>
            <a:r>
              <a:rPr lang="en-US" sz="1400" dirty="0"/>
              <a:t>Values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7159" y="1077628"/>
            <a:ext cx="11673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</a:t>
            </a:r>
          </a:p>
          <a:p>
            <a:r>
              <a:rPr lang="en-US" sz="1400" dirty="0" smtClean="0"/>
              <a:t>Learning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948440" y="2271972"/>
            <a:ext cx="262639" cy="5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02989" y="231266"/>
            <a:ext cx="9353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Class</a:t>
            </a:r>
          </a:p>
          <a:p>
            <a:r>
              <a:rPr lang="en-US" sz="1400"/>
              <a:t>Model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2794921"/>
            <a:ext cx="1814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likelihood </a:t>
            </a:r>
          </a:p>
          <a:p>
            <a:r>
              <a:rPr lang="en-US" sz="1400" dirty="0"/>
              <a:t>on object database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572503" y="2798671"/>
            <a:ext cx="16822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likelihood on object database</a:t>
            </a:r>
            <a:endParaRPr lang="en-US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902771" y="1077628"/>
            <a:ext cx="97402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Structure </a:t>
            </a:r>
          </a:p>
          <a:p>
            <a:r>
              <a:rPr lang="en-US" sz="1400" dirty="0" smtClean="0"/>
              <a:t>Learning </a:t>
            </a:r>
          </a:p>
        </p:txBody>
      </p:sp>
      <p:sp>
        <p:nvSpPr>
          <p:cNvPr id="35" name="Left Arrow 34"/>
          <p:cNvSpPr/>
          <p:nvPr/>
        </p:nvSpPr>
        <p:spPr>
          <a:xfrm rot="20100000">
            <a:off x="1277951" y="902828"/>
            <a:ext cx="2079225" cy="2183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733277" y="1077628"/>
            <a:ext cx="128292" cy="37004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ight Arrow 3"/>
          <p:cNvSpPr/>
          <p:nvPr/>
        </p:nvSpPr>
        <p:spPr>
          <a:xfrm>
            <a:off x="6508632" y="1962635"/>
            <a:ext cx="367461" cy="153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Left Arrow 5"/>
          <p:cNvSpPr/>
          <p:nvPr/>
        </p:nvSpPr>
        <p:spPr>
          <a:xfrm>
            <a:off x="1855696" y="1898498"/>
            <a:ext cx="273948" cy="11544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ight Arrow 6"/>
          <p:cNvSpPr/>
          <p:nvPr/>
        </p:nvSpPr>
        <p:spPr>
          <a:xfrm rot="1500000">
            <a:off x="4239495" y="911886"/>
            <a:ext cx="2986013" cy="2226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74240" y="1959095"/>
            <a:ext cx="572561" cy="3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43688" y="1131261"/>
            <a:ext cx="11673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</a:t>
            </a:r>
          </a:p>
          <a:p>
            <a:r>
              <a:rPr lang="en-US" sz="1400" dirty="0" smtClean="0"/>
              <a:t>Learning 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6211079" y="2378133"/>
            <a:ext cx="1464702" cy="41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2"/>
            <a:endCxn id="32" idx="0"/>
          </p:cNvCxnSpPr>
          <p:nvPr/>
        </p:nvCxnSpPr>
        <p:spPr>
          <a:xfrm>
            <a:off x="1128385" y="2291951"/>
            <a:ext cx="693078" cy="502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 flipH="1">
            <a:off x="2728525" y="2224108"/>
            <a:ext cx="3188538" cy="570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1"/>
          </p:cNvCxnSpPr>
          <p:nvPr/>
        </p:nvCxnSpPr>
        <p:spPr>
          <a:xfrm flipH="1">
            <a:off x="5282745" y="3060281"/>
            <a:ext cx="289758" cy="146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  <a:endCxn id="24" idx="1"/>
          </p:cNvCxnSpPr>
          <p:nvPr/>
        </p:nvCxnSpPr>
        <p:spPr>
          <a:xfrm>
            <a:off x="2728525" y="3056531"/>
            <a:ext cx="337209" cy="26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22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896278" y="309058"/>
            <a:ext cx="3067933" cy="1530022"/>
            <a:chOff x="5903008" y="374283"/>
            <a:chExt cx="3067933" cy="1530022"/>
          </a:xfrm>
        </p:grpSpPr>
        <p:sp>
          <p:nvSpPr>
            <p:cNvPr id="4" name="TextBox 3"/>
            <p:cNvSpPr txBox="1"/>
            <p:nvPr/>
          </p:nvSpPr>
          <p:spPr>
            <a:xfrm>
              <a:off x="6581922" y="1111175"/>
              <a:ext cx="114898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Result(Match)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03008" y="403140"/>
              <a:ext cx="125277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goals(</a:t>
              </a:r>
              <a:r>
                <a:rPr lang="en-US" sz="1200" dirty="0" err="1" smtClean="0"/>
                <a:t>MC,Match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8932" y="374283"/>
              <a:ext cx="17420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TeamFormation</a:t>
              </a:r>
              <a:r>
                <a:rPr lang="en-US" sz="1200" dirty="0" smtClean="0"/>
                <a:t>(MC, Match)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0645" y="1627306"/>
              <a:ext cx="2253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WinningGoal</a:t>
              </a:r>
              <a:r>
                <a:rPr lang="en-US" sz="1200" dirty="0" smtClean="0"/>
                <a:t>(Player, Match)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 flipH="1">
              <a:off x="7155784" y="1388174"/>
              <a:ext cx="629" cy="215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4" idx="0"/>
            </p:cNvCxnSpPr>
            <p:nvPr/>
          </p:nvCxnSpPr>
          <p:spPr>
            <a:xfrm>
              <a:off x="6529396" y="680139"/>
              <a:ext cx="627017" cy="4310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4" idx="0"/>
            </p:cNvCxnSpPr>
            <p:nvPr/>
          </p:nvCxnSpPr>
          <p:spPr>
            <a:xfrm flipH="1">
              <a:off x="7156413" y="835948"/>
              <a:ext cx="943524" cy="2752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90741" y="1019813"/>
            <a:ext cx="10618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Result(Match)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91706" y="380093"/>
            <a:ext cx="1126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goals(MC, Match)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91424" y="380093"/>
            <a:ext cx="11004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FirstGoal</a:t>
            </a:r>
            <a:r>
              <a:rPr lang="en-US" sz="1200" dirty="0" smtClean="0"/>
              <a:t>(Silva, Match)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4" idx="2"/>
            <a:endCxn id="63" idx="0"/>
          </p:cNvCxnSpPr>
          <p:nvPr/>
        </p:nvCxnSpPr>
        <p:spPr>
          <a:xfrm>
            <a:off x="754987" y="841758"/>
            <a:ext cx="966659" cy="17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63" idx="0"/>
          </p:cNvCxnSpPr>
          <p:nvPr/>
        </p:nvCxnSpPr>
        <p:spPr>
          <a:xfrm flipH="1">
            <a:off x="1721646" y="841758"/>
            <a:ext cx="420006" cy="17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7131" y="1043670"/>
            <a:ext cx="3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35658" y="376099"/>
            <a:ext cx="2964773" cy="908732"/>
            <a:chOff x="2835658" y="376099"/>
            <a:chExt cx="2964773" cy="908732"/>
          </a:xfrm>
        </p:grpSpPr>
        <p:sp>
          <p:nvSpPr>
            <p:cNvPr id="18" name="TextBox 17"/>
            <p:cNvSpPr txBox="1"/>
            <p:nvPr/>
          </p:nvSpPr>
          <p:spPr>
            <a:xfrm>
              <a:off x="3882689" y="1007832"/>
              <a:ext cx="10950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Result(Match)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5658" y="376099"/>
              <a:ext cx="123810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goals(MC, Match)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8608" y="376099"/>
              <a:ext cx="14218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FirstGoal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Nasri</a:t>
              </a:r>
              <a:r>
                <a:rPr lang="en-US" sz="1200" dirty="0" smtClean="0"/>
                <a:t>, Match)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19" idx="2"/>
              <a:endCxn id="18" idx="0"/>
            </p:cNvCxnSpPr>
            <p:nvPr/>
          </p:nvCxnSpPr>
          <p:spPr>
            <a:xfrm>
              <a:off x="3454710" y="837764"/>
              <a:ext cx="975480" cy="17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1" idx="2"/>
              <a:endCxn id="18" idx="0"/>
            </p:cNvCxnSpPr>
            <p:nvPr/>
          </p:nvCxnSpPr>
          <p:spPr>
            <a:xfrm flipH="1">
              <a:off x="4430190" y="837764"/>
              <a:ext cx="659330" cy="17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83301" y="1007832"/>
              <a:ext cx="399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03915" y="868163"/>
            <a:ext cx="3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886642" y="1475719"/>
            <a:ext cx="19490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TimePlayed</a:t>
            </a:r>
            <a:r>
              <a:rPr lang="en-US" sz="1200" dirty="0" smtClean="0"/>
              <a:t>(Silva, Match)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63" idx="2"/>
          </p:cNvCxnSpPr>
          <p:nvPr/>
        </p:nvCxnSpPr>
        <p:spPr>
          <a:xfrm>
            <a:off x="1721646" y="1296812"/>
            <a:ext cx="0" cy="178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PosterAA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9519" y="3473301"/>
            <a:ext cx="3137473" cy="2380807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66825" y="2332940"/>
            <a:ext cx="1127352" cy="1247828"/>
            <a:chOff x="766825" y="2332940"/>
            <a:chExt cx="1127352" cy="1247828"/>
          </a:xfrm>
        </p:grpSpPr>
        <p:sp>
          <p:nvSpPr>
            <p:cNvPr id="27" name="TextBox 26"/>
            <p:cNvSpPr txBox="1"/>
            <p:nvPr/>
          </p:nvSpPr>
          <p:spPr>
            <a:xfrm>
              <a:off x="766825" y="2332940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PassEff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7616" y="2846847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GoalDiff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616" y="3303769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Result(T,M)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27" idx="2"/>
              <a:endCxn id="28" idx="0"/>
            </p:cNvCxnSpPr>
            <p:nvPr/>
          </p:nvCxnSpPr>
          <p:spPr>
            <a:xfrm>
              <a:off x="1330106" y="2609939"/>
              <a:ext cx="791" cy="236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2"/>
              <a:endCxn id="29" idx="0"/>
            </p:cNvCxnSpPr>
            <p:nvPr/>
          </p:nvCxnSpPr>
          <p:spPr>
            <a:xfrm>
              <a:off x="1330897" y="3123846"/>
              <a:ext cx="0" cy="1799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37930" y="2392874"/>
            <a:ext cx="2881355" cy="779268"/>
            <a:chOff x="1931649" y="2434539"/>
            <a:chExt cx="2881355" cy="779268"/>
          </a:xfrm>
        </p:grpSpPr>
        <p:sp>
          <p:nvSpPr>
            <p:cNvPr id="35" name="TextBox 34"/>
            <p:cNvSpPr txBox="1"/>
            <p:nvPr/>
          </p:nvSpPr>
          <p:spPr>
            <a:xfrm>
              <a:off x="1931649" y="2434539"/>
              <a:ext cx="13118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ShotEff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(WA,M)=2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19407" y="2434539"/>
              <a:ext cx="1493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TeamForm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(WA,M)=1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0189" y="2936808"/>
              <a:ext cx="1386016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Result(</a:t>
              </a:r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)=Win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35" idx="2"/>
              <a:endCxn id="37" idx="0"/>
            </p:cNvCxnSpPr>
            <p:nvPr/>
          </p:nvCxnSpPr>
          <p:spPr>
            <a:xfrm>
              <a:off x="2587560" y="2711538"/>
              <a:ext cx="785637" cy="225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6" idx="2"/>
            </p:cNvCxnSpPr>
            <p:nvPr/>
          </p:nvCxnSpPr>
          <p:spPr>
            <a:xfrm flipH="1">
              <a:off x="3178646" y="2711538"/>
              <a:ext cx="887560" cy="2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76447" y="2846847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3640" y="2846846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6833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6143111"/>
              </p:ext>
            </p:extLst>
          </p:nvPr>
        </p:nvGraphicFramePr>
        <p:xfrm>
          <a:off x="1327368" y="1734051"/>
          <a:ext cx="2214877" cy="17129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486"/>
                <a:gridCol w="1283391"/>
              </a:tblGrid>
              <a:tr h="1931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Score-Delta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12.5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5.7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TotalScoreDiff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Σ</a:t>
                      </a:r>
                      <a:r>
                        <a:rPr lang="en-US" sz="1000" dirty="0" smtClean="0"/>
                        <a:t> above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58020" y="844652"/>
            <a:ext cx="10950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3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10989" y="212919"/>
            <a:ext cx="12381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53939" y="212919"/>
            <a:ext cx="14218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2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1430041" y="489918"/>
            <a:ext cx="975480" cy="35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flipH="1">
            <a:off x="2405521" y="489918"/>
            <a:ext cx="659330" cy="35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2245" y="706152"/>
            <a:ext cx="7929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6099" y="983151"/>
            <a:ext cx="4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107288" y="1227398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0030625"/>
              </p:ext>
            </p:extLst>
          </p:nvPr>
        </p:nvGraphicFramePr>
        <p:xfrm>
          <a:off x="1071939" y="4149689"/>
          <a:ext cx="3461924" cy="19677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1692"/>
                <a:gridCol w="732558"/>
                <a:gridCol w="732558"/>
                <a:gridCol w="732558"/>
                <a:gridCol w="732558"/>
              </a:tblGrid>
              <a:tr h="1931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Child Node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Child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Parent1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Parent2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-2.5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-2.7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-1.2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 Score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Σ</a:t>
                      </a:r>
                      <a:r>
                        <a:rPr lang="en-US" sz="1000" dirty="0" smtClean="0"/>
                        <a:t> above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2176556" y="3620992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7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9168" y="442820"/>
            <a:ext cx="909071" cy="971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9622" y="436307"/>
            <a:ext cx="792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CompleteDatabase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25288" y="324897"/>
            <a:ext cx="2953184" cy="2251382"/>
            <a:chOff x="1325288" y="324897"/>
            <a:chExt cx="2953184" cy="2251382"/>
          </a:xfrm>
        </p:grpSpPr>
        <p:sp>
          <p:nvSpPr>
            <p:cNvPr id="4" name="TextBox 3"/>
            <p:cNvSpPr txBox="1"/>
            <p:nvPr/>
          </p:nvSpPr>
          <p:spPr>
            <a:xfrm>
              <a:off x="1325288" y="1929948"/>
              <a:ext cx="792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Generic Bayes Net</a:t>
              </a:r>
              <a:endParaRPr lang="en-US" sz="1200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1610621" y="1468621"/>
              <a:ext cx="170286" cy="33345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6310" y="1301382"/>
              <a:ext cx="8555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Bayes net Learning Algorithm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7830" y="324897"/>
              <a:ext cx="13006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restrict to </a:t>
              </a:r>
              <a:br>
                <a:rPr lang="en-US" sz="1200" dirty="0" smtClean="0"/>
              </a:br>
              <a:r>
                <a:rPr lang="en-US" sz="1200" dirty="0" smtClean="0"/>
                <a:t>target </a:t>
              </a:r>
            </a:p>
            <a:p>
              <a:r>
                <a:rPr lang="en-US" sz="1200" dirty="0" smtClean="0"/>
                <a:t>individual</a:t>
              </a:r>
              <a:endParaRPr lang="en-US" sz="1200" dirty="0"/>
            </a:p>
          </p:txBody>
        </p:sp>
      </p:grpSp>
      <p:pic>
        <p:nvPicPr>
          <p:cNvPr id="7" name="Picture 6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8031" y="581782"/>
            <a:ext cx="554887" cy="593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4456" y="477698"/>
            <a:ext cx="792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IndividualDatabase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7031" y="1944303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 Bayes Net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4596073" y="1484266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4533" y="1302258"/>
            <a:ext cx="9045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Bayes net Learning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886" y="77420"/>
            <a:ext cx="12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3155" y="77420"/>
            <a:ext cx="11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5125" y="2753165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 model likelihood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35385" y="2753165"/>
            <a:ext cx="882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generic model likelihood L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31861" y="1160805"/>
            <a:ext cx="1399550" cy="1429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66889" y="1160805"/>
            <a:ext cx="264522" cy="152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>
            <a:off x="2118239" y="2253114"/>
            <a:ext cx="514462" cy="337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</p:cNvCxnSpPr>
          <p:nvPr/>
        </p:nvCxnSpPr>
        <p:spPr>
          <a:xfrm flipH="1">
            <a:off x="4149271" y="2590634"/>
            <a:ext cx="564236" cy="9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4405" y="3683221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likelihood</a:t>
            </a:r>
          </a:p>
          <a:p>
            <a:r>
              <a:rPr lang="en-US" sz="1200" smtClean="0"/>
              <a:t>ratio LR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1" idx="2"/>
          </p:cNvCxnSpPr>
          <p:nvPr/>
        </p:nvCxnSpPr>
        <p:spPr>
          <a:xfrm>
            <a:off x="2876509" y="3399496"/>
            <a:ext cx="441123" cy="21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</p:cNvCxnSpPr>
          <p:nvPr/>
        </p:nvCxnSpPr>
        <p:spPr>
          <a:xfrm flipH="1">
            <a:off x="3495999" y="3399496"/>
            <a:ext cx="515602" cy="21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9622" y="1068103"/>
            <a:ext cx="1951979" cy="13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033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869" y="1001574"/>
            <a:ext cx="8445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27835" y="1754138"/>
            <a:ext cx="10456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 of paper scope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63386" y="1768038"/>
            <a:ext cx="8932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type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2" idx="2"/>
            <a:endCxn id="5" idx="0"/>
          </p:cNvCxnSpPr>
          <p:nvPr/>
        </p:nvCxnSpPr>
        <p:spPr>
          <a:xfrm flipH="1">
            <a:off x="3010003" y="1463239"/>
            <a:ext cx="1255124" cy="304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>
            <a:off x="4265127" y="1463239"/>
            <a:ext cx="1385525" cy="29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8529" y="1324739"/>
            <a:ext cx="108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supervised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732" y="1324739"/>
            <a:ext cx="108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unsupervised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2552" y="2633978"/>
            <a:ext cx="893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generative model</a:t>
            </a:r>
          </a:p>
          <a:p>
            <a:r>
              <a:rPr lang="en-US" sz="1200" dirty="0" smtClean="0"/>
              <a:t>for relational data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3598" y="2839303"/>
            <a:ext cx="893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generative model</a:t>
            </a:r>
          </a:p>
          <a:p>
            <a:r>
              <a:rPr lang="en-US" sz="1200" dirty="0" smtClean="0"/>
              <a:t>for </a:t>
            </a:r>
            <a:r>
              <a:rPr lang="en-US" sz="1200" dirty="0" err="1" smtClean="0"/>
              <a:t>iid</a:t>
            </a:r>
            <a:r>
              <a:rPr lang="en-US" sz="1200" dirty="0" smtClean="0"/>
              <a:t> data</a:t>
            </a:r>
          </a:p>
        </p:txBody>
      </p: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 flipH="1">
            <a:off x="2269169" y="2045037"/>
            <a:ext cx="740834" cy="588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>
            <a:off x="3010003" y="2045037"/>
            <a:ext cx="1100212" cy="794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1197" y="1972223"/>
            <a:ext cx="11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iid</a:t>
            </a:r>
            <a:r>
              <a:rPr lang="en-US" sz="1200" dirty="0" smtClean="0"/>
              <a:t> data</a:t>
            </a:r>
          </a:p>
          <a:p>
            <a:r>
              <a:rPr lang="en-US" sz="1200" dirty="0" smtClean="0"/>
              <a:t>feature vectors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5613" y="2102494"/>
            <a:ext cx="11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relational data</a:t>
            </a:r>
          </a:p>
          <a:p>
            <a:r>
              <a:rPr lang="en-US" sz="1200" dirty="0" smtClean="0"/>
              <a:t>not </a:t>
            </a:r>
            <a:r>
              <a:rPr lang="en-US" sz="1200" dirty="0" err="1" smtClean="0"/>
              <a:t>iid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7408" y="1669290"/>
            <a:ext cx="918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topic</a:t>
            </a:r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>
            <a:off x="1936737" y="1946289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0791" y="3977792"/>
            <a:ext cx="893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pseudo likelihood </a:t>
            </a:r>
            <a:r>
              <a:rPr lang="en-US" sz="1200" i="1" dirty="0" smtClean="0"/>
              <a:t>ratio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63386" y="3977792"/>
            <a:ext cx="8932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pseudo likelihood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12" idx="2"/>
          </p:cNvCxnSpPr>
          <p:nvPr/>
        </p:nvCxnSpPr>
        <p:spPr>
          <a:xfrm flipH="1">
            <a:off x="1477408" y="3649641"/>
            <a:ext cx="791761" cy="2650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2269169" y="3649641"/>
            <a:ext cx="801199" cy="2650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3895" y="3248770"/>
            <a:ext cx="9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method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51169" y="3707227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5295" y="4094676"/>
            <a:ext cx="893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likelihood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13" idx="2"/>
            <a:endCxn id="33" idx="0"/>
          </p:cNvCxnSpPr>
          <p:nvPr/>
        </p:nvCxnSpPr>
        <p:spPr>
          <a:xfrm>
            <a:off x="4110215" y="3485634"/>
            <a:ext cx="431697" cy="609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56620" y="4439113"/>
            <a:ext cx="638675" cy="24551"/>
          </a:xfrm>
          <a:prstGeom prst="line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1541" y="3968579"/>
            <a:ext cx="63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generalizes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24212" y="3322618"/>
            <a:ext cx="9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method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30078" y="3748065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6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1939" y="1186805"/>
            <a:ext cx="11406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Detection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89625" y="2105888"/>
            <a:ext cx="12333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paper scope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472269" y="2926728"/>
            <a:ext cx="7334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structured</a:t>
            </a:r>
            <a:endParaRPr lang="en-US" sz="10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3206304" y="1433026"/>
            <a:ext cx="1265965" cy="67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3012" y="1670323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05" y="1707901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95737" y="3819196"/>
            <a:ext cx="160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Association Rules</a:t>
            </a:r>
            <a:br>
              <a:rPr lang="en-US" sz="1000" dirty="0"/>
            </a:br>
            <a:r>
              <a:rPr lang="en-US" sz="1000" dirty="0"/>
              <a:t>Community Discovery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082" y="3665223"/>
            <a:ext cx="14014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density-based</a:t>
            </a:r>
            <a:br>
              <a:rPr lang="en-US" sz="1000" i="1" dirty="0" smtClean="0"/>
            </a:br>
            <a:r>
              <a:rPr lang="en-US" sz="1000" i="1" dirty="0" smtClean="0"/>
              <a:t>distance-based</a:t>
            </a:r>
            <a:br>
              <a:rPr lang="en-US" sz="1000" i="1" dirty="0" smtClean="0"/>
            </a:br>
            <a:r>
              <a:rPr lang="en-US" sz="1000" i="1" dirty="0" smtClean="0"/>
              <a:t>subspace clustering</a:t>
            </a:r>
          </a:p>
          <a:p>
            <a:r>
              <a:rPr lang="en-US" sz="1000" dirty="0" smtClean="0"/>
              <a:t>contextual outliers</a:t>
            </a:r>
          </a:p>
        </p:txBody>
      </p: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>
            <a:off x="4839008" y="3172949"/>
            <a:ext cx="557641" cy="64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8" idx="2"/>
            <a:endCxn id="13" idx="0"/>
          </p:cNvCxnSpPr>
          <p:nvPr/>
        </p:nvCxnSpPr>
        <p:spPr>
          <a:xfrm>
            <a:off x="7067835" y="3172949"/>
            <a:ext cx="261950" cy="492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8895" y="2475220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attribute vectors</a:t>
            </a:r>
            <a:br>
              <a:rPr lang="en-US" sz="1000" dirty="0" smtClean="0"/>
            </a:br>
            <a:r>
              <a:rPr lang="en-US" sz="1000" dirty="0" smtClean="0"/>
              <a:t>data matrix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30561" y="3335667"/>
            <a:ext cx="119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multi-relational </a:t>
            </a:r>
            <a:br>
              <a:rPr lang="en-US" sz="1000" dirty="0" smtClean="0"/>
            </a:br>
            <a:r>
              <a:rPr lang="en-US" sz="1000" dirty="0" smtClean="0"/>
              <a:t> SQL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8930" y="3172949"/>
            <a:ext cx="9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new method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20648" y="3521750"/>
            <a:ext cx="7611" cy="252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38"/>
            <a:ext cx="5986130" cy="653939"/>
          </a:xfrm>
        </p:spPr>
        <p:txBody>
          <a:bodyPr>
            <a:normAutofit/>
          </a:bodyPr>
          <a:lstStyle/>
          <a:p>
            <a:r>
              <a:rPr lang="en-US" sz="2400" dirty="0"/>
              <a:t>Novelty Diagram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4997" y="3921860"/>
            <a:ext cx="14972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Explore Data Cubes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39938" y="3790817"/>
            <a:ext cx="14138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Divergence Outliers</a:t>
            </a:r>
          </a:p>
          <a:p>
            <a:r>
              <a:rPr lang="en-US" sz="1000" dirty="0" smtClean="0"/>
              <a:t>Attribute Outliers</a:t>
            </a:r>
            <a:endParaRPr lang="en-US" sz="1000" b="1" dirty="0"/>
          </a:p>
        </p:txBody>
      </p:sp>
      <p:cxnSp>
        <p:nvCxnSpPr>
          <p:cNvPr id="55" name="Straight Connector 54"/>
          <p:cNvCxnSpPr>
            <a:stCxn id="5" idx="2"/>
          </p:cNvCxnSpPr>
          <p:nvPr/>
        </p:nvCxnSpPr>
        <p:spPr>
          <a:xfrm flipH="1">
            <a:off x="4052560" y="3172949"/>
            <a:ext cx="786448" cy="74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15732" y="3521750"/>
            <a:ext cx="144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multi-dimensional  OLAP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54773" y="3172949"/>
            <a:ext cx="169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paper topic: object-oriented</a:t>
            </a:r>
          </a:p>
          <a:p>
            <a:r>
              <a:rPr lang="en-US" sz="1000" dirty="0" smtClean="0"/>
              <a:t>XML</a:t>
            </a:r>
          </a:p>
        </p:txBody>
      </p:sp>
      <p:cxnSp>
        <p:nvCxnSpPr>
          <p:cNvPr id="60" name="Straight Connector 59"/>
          <p:cNvCxnSpPr>
            <a:stCxn id="5" idx="2"/>
            <a:endCxn id="52" idx="0"/>
          </p:cNvCxnSpPr>
          <p:nvPr/>
        </p:nvCxnSpPr>
        <p:spPr>
          <a:xfrm flipH="1">
            <a:off x="2246845" y="3172949"/>
            <a:ext cx="2592163" cy="617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739" y="2228999"/>
            <a:ext cx="8045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model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2" idx="2"/>
            <a:endCxn id="68" idx="0"/>
          </p:cNvCxnSpPr>
          <p:nvPr/>
        </p:nvCxnSpPr>
        <p:spPr>
          <a:xfrm>
            <a:off x="4472269" y="1433026"/>
            <a:ext cx="1568766" cy="795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78" idx="0"/>
          </p:cNvCxnSpPr>
          <p:nvPr/>
        </p:nvCxnSpPr>
        <p:spPr>
          <a:xfrm>
            <a:off x="6041035" y="2475220"/>
            <a:ext cx="1026800" cy="45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083" y="2926728"/>
            <a:ext cx="8775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unstructured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68" idx="2"/>
            <a:endCxn id="5" idx="0"/>
          </p:cNvCxnSpPr>
          <p:nvPr/>
        </p:nvCxnSpPr>
        <p:spPr>
          <a:xfrm flipH="1">
            <a:off x="4839008" y="2475220"/>
            <a:ext cx="1202027" cy="45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3"/>
            <a:endCxn id="78" idx="1"/>
          </p:cNvCxnSpPr>
          <p:nvPr/>
        </p:nvCxnSpPr>
        <p:spPr>
          <a:xfrm>
            <a:off x="5205746" y="3049839"/>
            <a:ext cx="14233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81175" y="2822848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“flattening”</a:t>
            </a:r>
            <a:br>
              <a:rPr lang="en-US" sz="1000" dirty="0" smtClean="0"/>
            </a:br>
            <a:r>
              <a:rPr lang="en-US" sz="1000" dirty="0" smtClean="0"/>
              <a:t>aggregation</a:t>
            </a:r>
            <a:endParaRPr lang="en-US" sz="1000" dirty="0"/>
          </a:p>
        </p:txBody>
      </p:sp>
      <p:sp>
        <p:nvSpPr>
          <p:cNvPr id="40" name="5-Point Star 39"/>
          <p:cNvSpPr/>
          <p:nvPr/>
        </p:nvSpPr>
        <p:spPr>
          <a:xfrm>
            <a:off x="2643011" y="3837332"/>
            <a:ext cx="259558" cy="138500"/>
          </a:xfrm>
          <a:prstGeom prst="star5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7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1939" y="1186805"/>
            <a:ext cx="11406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Detection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89625" y="2105888"/>
            <a:ext cx="12333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paper scope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35200" y="2875330"/>
            <a:ext cx="7334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object-relational</a:t>
            </a:r>
            <a:endParaRPr lang="en-US" sz="10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3206304" y="1433026"/>
            <a:ext cx="1265965" cy="672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3012" y="1670323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05" y="1707901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31531" y="3799099"/>
            <a:ext cx="8009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Association Rules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5950" y="3645211"/>
            <a:ext cx="14014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density-based</a:t>
            </a:r>
            <a:br>
              <a:rPr lang="en-US" sz="1000" i="1" dirty="0" smtClean="0"/>
            </a:br>
            <a:r>
              <a:rPr lang="en-US" sz="1000" i="1" dirty="0" smtClean="0"/>
              <a:t>distance-based</a:t>
            </a:r>
            <a:br>
              <a:rPr lang="en-US" sz="1000" i="1" dirty="0" smtClean="0"/>
            </a:br>
            <a:r>
              <a:rPr lang="en-US" sz="1000" i="1" dirty="0" smtClean="0"/>
              <a:t>subspace clustering</a:t>
            </a:r>
          </a:p>
          <a:p>
            <a:r>
              <a:rPr lang="en-US" sz="1000" dirty="0" smtClean="0"/>
              <a:t>contextual outliers</a:t>
            </a:r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2697414" y="3275440"/>
            <a:ext cx="1204525" cy="53318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8" idx="2"/>
            <a:endCxn id="13" idx="0"/>
          </p:cNvCxnSpPr>
          <p:nvPr/>
        </p:nvCxnSpPr>
        <p:spPr>
          <a:xfrm>
            <a:off x="7067835" y="3172949"/>
            <a:ext cx="548818" cy="47226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8895" y="2475220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attribute vectors</a:t>
            </a:r>
            <a:br>
              <a:rPr lang="en-US" sz="1000" dirty="0" smtClean="0"/>
            </a:br>
            <a:r>
              <a:rPr lang="en-US" sz="1000" dirty="0" smtClean="0"/>
              <a:t>data matrix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7813" y="3799099"/>
            <a:ext cx="8377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Community Discovery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38"/>
            <a:ext cx="5986130" cy="653939"/>
          </a:xfrm>
        </p:spPr>
        <p:txBody>
          <a:bodyPr>
            <a:normAutofit/>
          </a:bodyPr>
          <a:lstStyle/>
          <a:p>
            <a:r>
              <a:rPr lang="en-US" sz="2400" dirty="0"/>
              <a:t>Novelty Diagram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9187" y="3799099"/>
            <a:ext cx="1511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outlier score =</a:t>
            </a:r>
          </a:p>
          <a:p>
            <a:r>
              <a:rPr lang="en-US" sz="1000" b="1" i="1" dirty="0"/>
              <a:t>log-likelihood distance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25181" y="3547062"/>
            <a:ext cx="795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paper topic</a:t>
            </a:r>
          </a:p>
        </p:txBody>
      </p:sp>
      <p:cxnSp>
        <p:nvCxnSpPr>
          <p:cNvPr id="60" name="Straight Connector 59"/>
          <p:cNvCxnSpPr>
            <a:stCxn id="5" idx="2"/>
            <a:endCxn id="52" idx="0"/>
          </p:cNvCxnSpPr>
          <p:nvPr/>
        </p:nvCxnSpPr>
        <p:spPr>
          <a:xfrm>
            <a:off x="3901939" y="3275440"/>
            <a:ext cx="823242" cy="52365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739" y="2228999"/>
            <a:ext cx="8045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model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2" idx="2"/>
            <a:endCxn id="68" idx="0"/>
          </p:cNvCxnSpPr>
          <p:nvPr/>
        </p:nvCxnSpPr>
        <p:spPr>
          <a:xfrm>
            <a:off x="4472269" y="1433026"/>
            <a:ext cx="1568766" cy="79597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78" idx="0"/>
          </p:cNvCxnSpPr>
          <p:nvPr/>
        </p:nvCxnSpPr>
        <p:spPr>
          <a:xfrm>
            <a:off x="6041035" y="2475220"/>
            <a:ext cx="1026800" cy="45150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083" y="2926728"/>
            <a:ext cx="8775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i.i.d.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68" idx="2"/>
            <a:endCxn id="5" idx="0"/>
          </p:cNvCxnSpPr>
          <p:nvPr/>
        </p:nvCxnSpPr>
        <p:spPr>
          <a:xfrm flipH="1">
            <a:off x="3901939" y="2475220"/>
            <a:ext cx="2139096" cy="40011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3"/>
            <a:endCxn id="78" idx="1"/>
          </p:cNvCxnSpPr>
          <p:nvPr/>
        </p:nvCxnSpPr>
        <p:spPr>
          <a:xfrm flipV="1">
            <a:off x="4268677" y="3049839"/>
            <a:ext cx="2360406" cy="2554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68449" y="2769153"/>
            <a:ext cx="156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“flattening” aggregation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55227" y="3799099"/>
            <a:ext cx="12136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Outlier score =</a:t>
            </a:r>
          </a:p>
          <a:p>
            <a:r>
              <a:rPr lang="en-US" sz="1000" dirty="0"/>
              <a:t>log-likelihood</a:t>
            </a:r>
          </a:p>
        </p:txBody>
      </p:sp>
      <p:cxnSp>
        <p:nvCxnSpPr>
          <p:cNvPr id="46" name="Straight Connector 45"/>
          <p:cNvCxnSpPr>
            <a:stCxn id="78" idx="2"/>
            <a:endCxn id="39" idx="0"/>
          </p:cNvCxnSpPr>
          <p:nvPr/>
        </p:nvCxnSpPr>
        <p:spPr>
          <a:xfrm flipH="1">
            <a:off x="6162061" y="3172949"/>
            <a:ext cx="905774" cy="62615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09954" y="3275440"/>
            <a:ext cx="98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model-based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306190" y="3275440"/>
            <a:ext cx="98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model-based</a:t>
            </a:r>
            <a:endParaRPr lang="en-US" sz="1000" dirty="0"/>
          </a:p>
        </p:txBody>
      </p:sp>
      <p:cxnSp>
        <p:nvCxnSpPr>
          <p:cNvPr id="48" name="Straight Connector 47"/>
          <p:cNvCxnSpPr>
            <a:stCxn id="5" idx="2"/>
            <a:endCxn id="12" idx="0"/>
          </p:cNvCxnSpPr>
          <p:nvPr/>
        </p:nvCxnSpPr>
        <p:spPr>
          <a:xfrm flipH="1">
            <a:off x="3431987" y="3275440"/>
            <a:ext cx="469952" cy="52365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96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627</Words>
  <Application>Microsoft Office PowerPoint</Application>
  <PresentationFormat>On-screen Show (4:3)</PresentationFormat>
  <Paragraphs>278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System Overview</vt:lpstr>
      <vt:lpstr>System Flow</vt:lpstr>
      <vt:lpstr>Slide 3</vt:lpstr>
      <vt:lpstr>Slide 4</vt:lpstr>
      <vt:lpstr>Slide 5</vt:lpstr>
      <vt:lpstr>Slide 6</vt:lpstr>
      <vt:lpstr>Slide 7</vt:lpstr>
      <vt:lpstr>Novelty Diagram</vt:lpstr>
      <vt:lpstr>Novelty Diagram</vt:lpstr>
      <vt:lpstr>Slide 10</vt:lpstr>
      <vt:lpstr>Slide 11</vt:lpstr>
      <vt:lpstr>Slide 12</vt:lpstr>
      <vt:lpstr>Slide 13</vt:lpstr>
      <vt:lpstr>Bayesian Network Example</vt:lpstr>
      <vt:lpstr>Slide 15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Schulte</dc:creator>
  <cp:lastModifiedBy>Fatemeh Riahi</cp:lastModifiedBy>
  <cp:revision>189</cp:revision>
  <cp:lastPrinted>2017-10-02T23:58:42Z</cp:lastPrinted>
  <dcterms:created xsi:type="dcterms:W3CDTF">2013-05-06T21:48:47Z</dcterms:created>
  <dcterms:modified xsi:type="dcterms:W3CDTF">2018-05-21T19:16:42Z</dcterms:modified>
</cp:coreProperties>
</file>