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3"/>
  </p:notesMasterIdLst>
  <p:sldIdLst>
    <p:sldId id="296" r:id="rId2"/>
    <p:sldId id="257" r:id="rId3"/>
    <p:sldId id="268" r:id="rId4"/>
    <p:sldId id="259" r:id="rId5"/>
    <p:sldId id="298" r:id="rId6"/>
    <p:sldId id="273" r:id="rId7"/>
    <p:sldId id="269" r:id="rId8"/>
    <p:sldId id="261" r:id="rId9"/>
    <p:sldId id="270" r:id="rId10"/>
    <p:sldId id="263" r:id="rId11"/>
    <p:sldId id="271" r:id="rId12"/>
    <p:sldId id="264" r:id="rId13"/>
    <p:sldId id="265" r:id="rId14"/>
    <p:sldId id="266" r:id="rId15"/>
    <p:sldId id="274" r:id="rId16"/>
    <p:sldId id="275" r:id="rId17"/>
    <p:sldId id="267" r:id="rId18"/>
    <p:sldId id="272" r:id="rId19"/>
    <p:sldId id="301" r:id="rId20"/>
    <p:sldId id="276" r:id="rId21"/>
    <p:sldId id="277" r:id="rId22"/>
    <p:sldId id="278" r:id="rId23"/>
    <p:sldId id="299" r:id="rId24"/>
    <p:sldId id="279" r:id="rId25"/>
    <p:sldId id="303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304" r:id="rId35"/>
    <p:sldId id="288" r:id="rId36"/>
    <p:sldId id="289" r:id="rId37"/>
    <p:sldId id="290" r:id="rId38"/>
    <p:sldId id="292" r:id="rId39"/>
    <p:sldId id="293" r:id="rId40"/>
    <p:sldId id="294" r:id="rId41"/>
    <p:sldId id="2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76" autoAdjust="0"/>
  </p:normalViewPr>
  <p:slideViewPr>
    <p:cSldViewPr>
      <p:cViewPr varScale="1">
        <p:scale>
          <a:sx n="76" d="100"/>
          <a:sy n="76" d="100"/>
        </p:scale>
        <p:origin x="-163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FF0C9-9D90-43B7-B864-C740BDB0E12B}" type="datetimeFigureOut">
              <a:rPr lang="en-CA" smtClean="0"/>
              <a:pPr/>
              <a:t>11/04/2015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C702E-09F5-4D88-B60D-2C95D92541A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8473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Corsi</a:t>
            </a:r>
            <a:r>
              <a:rPr lang="en-US" baseline="0"/>
              <a:t> =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C702E-09F5-4D88-B60D-2C95D92541AD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75763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+/-:</a:t>
            </a:r>
            <a:r>
              <a:rPr lang="en-US" baseline="0" dirty="0"/>
              <a:t> indicator variable for being on the ice during goals.</a:t>
            </a:r>
          </a:p>
          <a:p>
            <a:r>
              <a:rPr lang="en-US" baseline="0" dirty="0" err="1"/>
              <a:t>Schuckers</a:t>
            </a:r>
            <a:r>
              <a:rPr lang="en-US" baseline="0" dirty="0"/>
              <a:t> and </a:t>
            </a:r>
            <a:r>
              <a:rPr lang="en-US" baseline="0" dirty="0" err="1"/>
              <a:t>Curro</a:t>
            </a:r>
            <a:r>
              <a:rPr lang="en-US" baseline="0" dirty="0"/>
              <a:t> also have indicator variables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C702E-09F5-4D88-B60D-2C95D92541AD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724823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Constructing Transition Graph.</a:t>
            </a:r>
          </a:p>
          <a:p>
            <a:r>
              <a:rPr lang="en-US"/>
              <a:t>Replace by animation?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C702E-09F5-4D88-B60D-2C95D92541AD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18051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animation?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C702E-09F5-4D88-B60D-2C95D92541AD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130265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impact(s,a) = Q(s*a)-Q(a)</a:t>
            </a:r>
          </a:p>
          <a:p>
            <a:r>
              <a:rPr lang="en-US"/>
              <a:t>average any of these numbers?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C702E-09F5-4D88-B60D-2C95D92541AD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063668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 variance of impact depending on context.</a:t>
            </a:r>
          </a:p>
          <a:p>
            <a:r>
              <a:rPr lang="en-US" dirty="0"/>
              <a:t>What are the green</a:t>
            </a:r>
            <a:r>
              <a:rPr lang="en-US" baseline="0" dirty="0"/>
              <a:t> values?</a:t>
            </a:r>
          </a:p>
          <a:p>
            <a:r>
              <a:rPr lang="en-US" baseline="0" dirty="0"/>
              <a:t>Explain </a:t>
            </a:r>
            <a:r>
              <a:rPr lang="en-US" baseline="0" dirty="0" err="1"/>
              <a:t>boxplot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C702E-09F5-4D88-B60D-2C95D92541AD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909036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Interesting that neutral zone </a:t>
            </a:r>
            <a:r>
              <a:rPr lang="en-CA" dirty="0" err="1" smtClean="0"/>
              <a:t>faceoffs</a:t>
            </a:r>
            <a:r>
              <a:rPr lang="en-CA" dirty="0" smtClean="0"/>
              <a:t> won appear</a:t>
            </a:r>
            <a:r>
              <a:rPr lang="en-CA" baseline="0" dirty="0" smtClean="0"/>
              <a:t> to be neutral.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C702E-09F5-4D88-B60D-2C95D92541AD}" type="slidenum">
              <a:rPr lang="en-CA" smtClean="0"/>
              <a:pPr/>
              <a:t>37</a:t>
            </a:fld>
            <a:endParaRPr lang="en-CA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C702E-09F5-4D88-B60D-2C95D92541AD}" type="slidenum">
              <a:rPr lang="en-CA" smtClean="0"/>
              <a:pPr/>
              <a:t>38</a:t>
            </a:fld>
            <a:endParaRPr lang="en-C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Crosby and </a:t>
            </a:r>
            <a:r>
              <a:rPr lang="en-CA" dirty="0" err="1" smtClean="0"/>
              <a:t>Ovechkin’s</a:t>
            </a:r>
            <a:r>
              <a:rPr lang="en-CA" dirty="0" smtClean="0"/>
              <a:t> impact</a:t>
            </a:r>
            <a:r>
              <a:rPr lang="en-CA" baseline="0" dirty="0" smtClean="0"/>
              <a:t> ranking falls from goals to wins, consistent with findings by Pettigrew, where they score many goals but have lower Added Goal Value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C702E-09F5-4D88-B60D-2C95D92541AD}" type="slidenum">
              <a:rPr lang="en-CA" smtClean="0"/>
              <a:pPr/>
              <a:t>40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648CAFD-6C82-408B-8BD6-680A22434A1D}" type="datetime1">
              <a:rPr lang="en-CA" smtClean="0"/>
              <a:pPr/>
              <a:t>11/04/2015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EDF5FA6-DD6B-4890-9C26-B92C8A4088A5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6811DD6-8048-491F-BBF5-B518791B90AF}" type="datetime1">
              <a:rPr lang="en-CA" smtClean="0"/>
              <a:pPr/>
              <a:t>11/04/2015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DF5FA6-DD6B-4890-9C26-B92C8A4088A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EFD0DC9-3F05-4780-B172-4F4B471E6218}" type="datetime1">
              <a:rPr lang="en-CA" smtClean="0"/>
              <a:pPr/>
              <a:t>11/04/2015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DF5FA6-DD6B-4890-9C26-B92C8A4088A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E2AA89B-A74E-46AB-9EB7-65B171D4E376}" type="datetime1">
              <a:rPr lang="en-CA" smtClean="0"/>
              <a:pPr/>
              <a:t>11/04/2015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DF5FA6-DD6B-4890-9C26-B92C8A4088A5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2B15CA5-BA56-48B6-BBA0-D6A8681BEE6A}" type="datetime1">
              <a:rPr lang="en-CA" smtClean="0"/>
              <a:pPr/>
              <a:t>11/04/2015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DF5FA6-DD6B-4890-9C26-B92C8A4088A5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6659C6-FF95-4080-90D8-DD70E6EB21EF}" type="datetime1">
              <a:rPr lang="en-CA" smtClean="0"/>
              <a:pPr/>
              <a:t>11/04/2015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DF5FA6-DD6B-4890-9C26-B92C8A4088A5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BF5D3C0-0ED9-4269-94DF-A41420A135D3}" type="datetime1">
              <a:rPr lang="en-CA" smtClean="0"/>
              <a:pPr/>
              <a:t>11/04/2015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DF5FA6-DD6B-4890-9C26-B92C8A4088A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43939D6-1A17-4480-AC41-88CC4C3FC685}" type="datetime1">
              <a:rPr lang="en-CA" smtClean="0"/>
              <a:pPr/>
              <a:t>11/04/2015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DF5FA6-DD6B-4890-9C26-B92C8A4088A5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6EF294D-EBB8-4BC0-BB0D-326F6FEE763E}" type="datetime1">
              <a:rPr lang="en-CA" smtClean="0"/>
              <a:pPr/>
              <a:t>11/04/2015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DF5FA6-DD6B-4890-9C26-B92C8A4088A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ECC7FA0-3EFB-4C8A-A8AC-D397C09AC9AB}" type="datetime1">
              <a:rPr lang="en-CA" smtClean="0"/>
              <a:pPr/>
              <a:t>11/04/2015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EDF5FA6-DD6B-4890-9C26-B92C8A4088A5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9EF37C0-D2E4-4134-AD64-6C880C5E8A8D}" type="datetime1">
              <a:rPr lang="en-CA" smtClean="0"/>
              <a:pPr/>
              <a:t>11/04/2015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EDF5FA6-DD6B-4890-9C26-B92C8A4088A5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5177DCE-6BA6-4C2B-82DA-C6AEA6CE7C44}" type="datetime1">
              <a:rPr lang="en-CA" smtClean="0"/>
              <a:pPr/>
              <a:t>11/04/2015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EDF5FA6-DD6B-4890-9C26-B92C8A4088A5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A Markov Game Model for Valuing Player Actions in </a:t>
            </a:r>
            <a:br>
              <a:rPr lang="en-CA" dirty="0" smtClean="0"/>
            </a:br>
            <a:r>
              <a:rPr lang="en-CA" dirty="0" smtClean="0"/>
              <a:t>Ice Hockey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Kurt </a:t>
            </a:r>
            <a:r>
              <a:rPr lang="en-CA" dirty="0" err="1" smtClean="0"/>
              <a:t>Routley</a:t>
            </a:r>
            <a:endParaRPr lang="en-CA" dirty="0" smtClean="0"/>
          </a:p>
          <a:p>
            <a:r>
              <a:rPr lang="en-CA" dirty="0" smtClean="0"/>
              <a:t>BSc, Simon Fraser University, 2013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1</a:t>
            </a:fld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nhl_play_by_play_data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27784" y="1124744"/>
            <a:ext cx="3816424" cy="506789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Play-By-Play Event Data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Problem Overview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Related Works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Play-By-Play Event Data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Markov Game Models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Markov Game Model Construction Algorithm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Dynamic Programming Algorithm for Value Iteration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Evaluating Actions and Players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Model Validation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11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Topics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Transition Graph with 4 parts:</a:t>
            </a:r>
          </a:p>
          <a:p>
            <a:pPr lvl="1"/>
            <a:r>
              <a:rPr lang="en-CA" dirty="0" smtClean="0"/>
              <a:t>States </a:t>
            </a:r>
            <a:r>
              <a:rPr lang="en-CA" b="1" i="1" dirty="0" smtClean="0"/>
              <a:t>S</a:t>
            </a:r>
          </a:p>
          <a:p>
            <a:pPr lvl="1"/>
            <a:r>
              <a:rPr lang="en-CA" dirty="0" smtClean="0"/>
              <a:t>Actions </a:t>
            </a:r>
            <a:r>
              <a:rPr lang="en-CA" b="1" i="1" dirty="0" smtClean="0"/>
              <a:t>A</a:t>
            </a:r>
          </a:p>
          <a:p>
            <a:pPr lvl="1"/>
            <a:r>
              <a:rPr lang="en-CA" dirty="0" smtClean="0"/>
              <a:t>Transition Probabilities </a:t>
            </a:r>
            <a:r>
              <a:rPr lang="en-CA" b="1" i="1" dirty="0" smtClean="0"/>
              <a:t>T</a:t>
            </a:r>
          </a:p>
          <a:p>
            <a:pPr lvl="1"/>
            <a:r>
              <a:rPr lang="en-CA" dirty="0"/>
              <a:t>Rewards </a:t>
            </a:r>
            <a:r>
              <a:rPr lang="en-CA" b="1" i="1" dirty="0"/>
              <a:t>R</a:t>
            </a:r>
            <a:endParaRPr lang="en-CA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12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Markov Game Models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Context Features x</a:t>
            </a:r>
          </a:p>
          <a:p>
            <a:pPr lvl="1"/>
            <a:r>
              <a:rPr lang="en-CA" dirty="0" smtClean="0"/>
              <a:t>Goal Differential </a:t>
            </a:r>
            <a:r>
              <a:rPr lang="en-CA" b="1" i="1" dirty="0" smtClean="0"/>
              <a:t>GD</a:t>
            </a:r>
          </a:p>
          <a:p>
            <a:pPr lvl="1"/>
            <a:r>
              <a:rPr lang="en-CA" dirty="0" smtClean="0"/>
              <a:t>Manpower Differential</a:t>
            </a:r>
            <a:r>
              <a:rPr lang="en-CA" b="1" dirty="0" smtClean="0"/>
              <a:t> </a:t>
            </a:r>
            <a:r>
              <a:rPr lang="en-CA" b="1" i="1" dirty="0" smtClean="0"/>
              <a:t>MD</a:t>
            </a:r>
          </a:p>
          <a:p>
            <a:pPr lvl="1"/>
            <a:r>
              <a:rPr lang="en-CA" dirty="0" smtClean="0"/>
              <a:t>Period </a:t>
            </a:r>
            <a:r>
              <a:rPr lang="en-CA" b="1" i="1" dirty="0" smtClean="0"/>
              <a:t>P</a:t>
            </a:r>
          </a:p>
          <a:p>
            <a:r>
              <a:rPr lang="en-CA" dirty="0" smtClean="0"/>
              <a:t>Play Sequences</a:t>
            </a:r>
          </a:p>
          <a:p>
            <a:pPr lvl="1"/>
            <a:r>
              <a:rPr lang="en-CA" dirty="0" smtClean="0"/>
              <a:t>Action History </a:t>
            </a:r>
            <a:r>
              <a:rPr lang="en-CA" b="1" dirty="0" smtClean="0"/>
              <a:t>h</a:t>
            </a:r>
          </a:p>
          <a:p>
            <a:pPr lvl="2"/>
            <a:r>
              <a:rPr lang="en-CA" b="1" dirty="0" smtClean="0"/>
              <a:t>[faceoff(</a:t>
            </a:r>
            <a:r>
              <a:rPr lang="en-CA" b="1" dirty="0" err="1" smtClean="0"/>
              <a:t>Home,Offensive</a:t>
            </a:r>
            <a:r>
              <a:rPr lang="en-CA" b="1" dirty="0" smtClean="0"/>
              <a:t>), takeaway(</a:t>
            </a:r>
            <a:r>
              <a:rPr lang="en-CA" b="1" dirty="0" err="1" smtClean="0"/>
              <a:t>Away,Defensive</a:t>
            </a:r>
            <a:r>
              <a:rPr lang="en-CA" b="1" dirty="0" smtClean="0"/>
              <a:t>), hit(</a:t>
            </a:r>
            <a:r>
              <a:rPr lang="en-CA" b="1" dirty="0" err="1" smtClean="0"/>
              <a:t>Home,Offensive</a:t>
            </a:r>
            <a:r>
              <a:rPr lang="en-CA" b="1" dirty="0" smtClean="0"/>
              <a:t>), shot(</a:t>
            </a:r>
            <a:r>
              <a:rPr lang="en-CA" b="1" dirty="0" err="1" smtClean="0"/>
              <a:t>Home,Offensive</a:t>
            </a:r>
            <a:r>
              <a:rPr lang="en-CA" b="1" dirty="0" smtClean="0"/>
              <a:t>)]</a:t>
            </a:r>
          </a:p>
          <a:p>
            <a:r>
              <a:rPr lang="en-CA" dirty="0" smtClean="0"/>
              <a:t>State s = &lt;</a:t>
            </a:r>
            <a:r>
              <a:rPr lang="en-CA" dirty="0" err="1" smtClean="0"/>
              <a:t>x,h</a:t>
            </a:r>
            <a:r>
              <a:rPr lang="en-CA" dirty="0" smtClean="0"/>
              <a:t>&gt;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Markov Game Models: State Space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8 Player Actions, 9 Start/End of Sequence Markers</a:t>
            </a:r>
            <a:endParaRPr lang="en-CA" b="1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14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Markov Game Models: Actions</a:t>
            </a:r>
            <a:endParaRPr lang="en-C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47664" y="2348880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Action-Events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Markers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Blocked Shot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Early Intermission End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Faceoff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Early Intermission Start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Giveaway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Game</a:t>
                      </a:r>
                      <a:r>
                        <a:rPr lang="en-CA" baseline="0" dirty="0" smtClean="0"/>
                        <a:t> End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Goal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Game Off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Hit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Penalty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Missed Shot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Period End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Period Start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Takeaway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Shootout Completed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Stoppage</a:t>
                      </a:r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 action language notation (Levesque et al, 1998)</a:t>
            </a:r>
          </a:p>
          <a:p>
            <a:pPr lvl="1"/>
            <a:r>
              <a:rPr lang="en-CA" dirty="0" smtClean="0"/>
              <a:t>Actions written in form a(T,Z)</a:t>
            </a:r>
          </a:p>
          <a:p>
            <a:pPr lvl="2"/>
            <a:r>
              <a:rPr lang="en-CA" dirty="0" smtClean="0"/>
              <a:t>Action a</a:t>
            </a:r>
          </a:p>
          <a:p>
            <a:pPr lvl="2"/>
            <a:r>
              <a:rPr lang="en-CA" dirty="0" smtClean="0"/>
              <a:t>Team T</a:t>
            </a:r>
          </a:p>
          <a:p>
            <a:pPr lvl="2"/>
            <a:r>
              <a:rPr lang="en-CA" dirty="0" smtClean="0"/>
              <a:t>Zone Z</a:t>
            </a:r>
          </a:p>
          <a:p>
            <a:pPr lvl="1"/>
            <a:endParaRPr lang="en-CA" dirty="0" smtClean="0"/>
          </a:p>
          <a:p>
            <a:pPr lvl="1"/>
            <a:r>
              <a:rPr lang="en-CA" dirty="0" smtClean="0"/>
              <a:t>faceoff(</a:t>
            </a:r>
            <a:r>
              <a:rPr lang="en-CA" dirty="0" err="1" smtClean="0"/>
              <a:t>Home,Neutral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shot(</a:t>
            </a:r>
            <a:r>
              <a:rPr lang="en-CA" dirty="0" err="1" smtClean="0"/>
              <a:t>Home,Offensive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hit(</a:t>
            </a:r>
            <a:r>
              <a:rPr lang="en-CA" dirty="0" err="1" smtClean="0"/>
              <a:t>Away,Defensive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15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Markov Game Models: Actions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Situation Calculus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Transitions are mapping (s x a) </a:t>
            </a:r>
            <a:r>
              <a:rPr lang="en-CA" dirty="0" smtClean="0">
                <a:sym typeface="Wingdings" pitchFamily="2" charset="2"/>
              </a:rPr>
              <a:t> s’</a:t>
            </a:r>
          </a:p>
          <a:p>
            <a:pPr lvl="1"/>
            <a:r>
              <a:rPr lang="en-CA" dirty="0" smtClean="0"/>
              <a:t>If s=(x, h), then s’ = (x, h*a)</a:t>
            </a:r>
          </a:p>
          <a:p>
            <a:r>
              <a:rPr lang="en-CA" dirty="0" smtClean="0"/>
              <a:t>Transition probabilities are estimated from observances in play-by-play data</a:t>
            </a:r>
          </a:p>
          <a:p>
            <a:pPr lvl="1"/>
            <a:r>
              <a:rPr lang="en-CA" dirty="0" smtClean="0"/>
              <a:t>Record occurrences of state s as </a:t>
            </a:r>
            <a:r>
              <a:rPr lang="en-CA" dirty="0" err="1" smtClean="0"/>
              <a:t>Occ</a:t>
            </a:r>
            <a:r>
              <a:rPr lang="en-CA" dirty="0" smtClean="0"/>
              <a:t>(s)</a:t>
            </a:r>
          </a:p>
          <a:p>
            <a:pPr lvl="1"/>
            <a:r>
              <a:rPr lang="en-CA" dirty="0" smtClean="0"/>
              <a:t>Record occurrences of transition as </a:t>
            </a:r>
            <a:r>
              <a:rPr lang="en-CA" dirty="0" err="1" smtClean="0"/>
              <a:t>Occ</a:t>
            </a:r>
            <a:r>
              <a:rPr lang="en-CA" dirty="0" smtClean="0"/>
              <a:t>(</a:t>
            </a:r>
            <a:r>
              <a:rPr lang="en-CA" dirty="0" err="1" smtClean="0"/>
              <a:t>s,s</a:t>
            </a:r>
            <a:r>
              <a:rPr lang="en-CA" dirty="0" smtClean="0"/>
              <a:t>’)</a:t>
            </a:r>
          </a:p>
          <a:p>
            <a:pPr lvl="1"/>
            <a:r>
              <a:rPr lang="en-CA" dirty="0" smtClean="0"/>
              <a:t>Transition probabilities T estimated as:</a:t>
            </a:r>
          </a:p>
          <a:p>
            <a:pPr lvl="2"/>
            <a:r>
              <a:rPr lang="en-CA" dirty="0" err="1" smtClean="0"/>
              <a:t>Occ</a:t>
            </a:r>
            <a:r>
              <a:rPr lang="en-CA" dirty="0" smtClean="0"/>
              <a:t>(</a:t>
            </a:r>
            <a:r>
              <a:rPr lang="en-CA" dirty="0" err="1" smtClean="0"/>
              <a:t>s,s</a:t>
            </a:r>
            <a:r>
              <a:rPr lang="en-CA" dirty="0" smtClean="0"/>
              <a:t>’) / </a:t>
            </a:r>
            <a:r>
              <a:rPr lang="en-CA" dirty="0" err="1" smtClean="0"/>
              <a:t>Occ</a:t>
            </a:r>
            <a:r>
              <a:rPr lang="en-CA" dirty="0" smtClean="0"/>
              <a:t>(s)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16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Markov Game Models: Transitions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9 Reward Functions:</a:t>
            </a:r>
          </a:p>
          <a:p>
            <a:pPr lvl="1"/>
            <a:r>
              <a:rPr lang="en-CA" dirty="0" smtClean="0"/>
              <a:t>Expected Goals</a:t>
            </a:r>
          </a:p>
          <a:p>
            <a:pPr lvl="1"/>
            <a:r>
              <a:rPr lang="en-CA" dirty="0" smtClean="0"/>
              <a:t>Probability that the Home Team Scores the Next Goal</a:t>
            </a:r>
          </a:p>
          <a:p>
            <a:pPr lvl="1"/>
            <a:r>
              <a:rPr lang="en-CA" dirty="0" smtClean="0"/>
              <a:t>Probability that the Away Team Scores the Next Goal</a:t>
            </a:r>
          </a:p>
          <a:p>
            <a:pPr lvl="1"/>
            <a:r>
              <a:rPr lang="en-CA" dirty="0" smtClean="0"/>
              <a:t>Expected Penalties</a:t>
            </a:r>
          </a:p>
          <a:p>
            <a:pPr lvl="1"/>
            <a:r>
              <a:rPr lang="en-CA" dirty="0" smtClean="0"/>
              <a:t>Probability that the Home Team Receives the Next Penalty</a:t>
            </a:r>
          </a:p>
          <a:p>
            <a:pPr lvl="1"/>
            <a:r>
              <a:rPr lang="en-CA" dirty="0" smtClean="0"/>
              <a:t>Probability that the Away Team Receives the Next Penalty</a:t>
            </a:r>
          </a:p>
          <a:p>
            <a:pPr lvl="1"/>
            <a:r>
              <a:rPr lang="en-CA" dirty="0" smtClean="0"/>
              <a:t>Expected Wins</a:t>
            </a:r>
          </a:p>
          <a:p>
            <a:pPr lvl="1"/>
            <a:r>
              <a:rPr lang="en-CA" dirty="0" smtClean="0"/>
              <a:t>Probability that the Home Team Wins</a:t>
            </a:r>
          </a:p>
          <a:p>
            <a:pPr lvl="1"/>
            <a:r>
              <a:rPr lang="en-CA" dirty="0" smtClean="0"/>
              <a:t>Probability that the Away Team Wins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17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Markov Game Models: Rewards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Goals</a:t>
            </a:r>
          </a:p>
          <a:p>
            <a:pPr lvl="1"/>
            <a:r>
              <a:rPr lang="en-CA" dirty="0" smtClean="0"/>
              <a:t>R(s) = 1 if s corresponds to a goal(Home,*)</a:t>
            </a:r>
          </a:p>
          <a:p>
            <a:pPr lvl="1"/>
            <a:r>
              <a:rPr lang="en-CA" dirty="0" smtClean="0"/>
              <a:t>R(s) = -1 if s corresponds to a goal(Away,*)</a:t>
            </a:r>
          </a:p>
          <a:p>
            <a:pPr lvl="1"/>
            <a:r>
              <a:rPr lang="en-CA" dirty="0" smtClean="0"/>
              <a:t>R(s) = 0 otherwise</a:t>
            </a:r>
          </a:p>
          <a:p>
            <a:r>
              <a:rPr lang="en-CA" dirty="0" smtClean="0"/>
              <a:t>Penalties</a:t>
            </a:r>
          </a:p>
          <a:p>
            <a:pPr lvl="1"/>
            <a:r>
              <a:rPr lang="en-CA" dirty="0" smtClean="0"/>
              <a:t>R(s) = 1 if s corresponds to a penalty(Home,*)</a:t>
            </a:r>
          </a:p>
          <a:p>
            <a:pPr lvl="1"/>
            <a:r>
              <a:rPr lang="en-CA" dirty="0"/>
              <a:t>R(s) = -1 if s corresponds to a penalty(Away,*)</a:t>
            </a:r>
            <a:endParaRPr lang="en-CA" dirty="0" smtClean="0"/>
          </a:p>
          <a:p>
            <a:pPr lvl="1"/>
            <a:r>
              <a:rPr lang="en-CA" dirty="0" smtClean="0"/>
              <a:t>R(s) = 0 otherwise</a:t>
            </a:r>
          </a:p>
          <a:p>
            <a:r>
              <a:rPr lang="en-CA" dirty="0"/>
              <a:t>Wins</a:t>
            </a:r>
          </a:p>
          <a:p>
            <a:pPr lvl="1"/>
            <a:r>
              <a:rPr lang="en-CA" dirty="0"/>
              <a:t>R(s) = 1 if s corresponds to a </a:t>
            </a:r>
            <a:r>
              <a:rPr lang="en-CA" dirty="0" smtClean="0"/>
              <a:t>Win(Home)</a:t>
            </a:r>
            <a:endParaRPr lang="en-CA" dirty="0"/>
          </a:p>
          <a:p>
            <a:pPr lvl="1"/>
            <a:r>
              <a:rPr lang="en-CA" dirty="0"/>
              <a:t>R(s) = -1 if s corresponds to a </a:t>
            </a:r>
            <a:r>
              <a:rPr lang="en-CA" dirty="0" smtClean="0"/>
              <a:t>Win(Away)</a:t>
            </a:r>
            <a:endParaRPr lang="en-CA" dirty="0"/>
          </a:p>
          <a:p>
            <a:pPr lvl="1"/>
            <a:r>
              <a:rPr lang="en-CA" dirty="0"/>
              <a:t>R(s) = 0 otherwise</a:t>
            </a:r>
          </a:p>
          <a:p>
            <a:pPr lvl="1"/>
            <a:endParaRPr lang="en-CA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18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Markov Game Models: Rewards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Expected Goals</a:t>
            </a:r>
          </a:p>
          <a:p>
            <a:pPr lvl="1"/>
            <a:r>
              <a:rPr lang="en-CA" dirty="0" smtClean="0"/>
              <a:t>R(s) = 1 if s corresponds to a goal(Home,*)</a:t>
            </a:r>
          </a:p>
          <a:p>
            <a:pPr lvl="1"/>
            <a:r>
              <a:rPr lang="en-CA" dirty="0" smtClean="0"/>
              <a:t>R(s) = -1 if s corresponds to a goal(Away,*)</a:t>
            </a:r>
          </a:p>
          <a:p>
            <a:pPr lvl="1"/>
            <a:r>
              <a:rPr lang="en-CA" dirty="0" smtClean="0"/>
              <a:t>R(s) = 0 otherwise</a:t>
            </a:r>
          </a:p>
          <a:p>
            <a:r>
              <a:rPr lang="en-CA" dirty="0" smtClean="0"/>
              <a:t>Probability that the Home Team Scores the Next Goal</a:t>
            </a:r>
          </a:p>
          <a:p>
            <a:pPr lvl="1"/>
            <a:r>
              <a:rPr lang="en-CA" dirty="0" smtClean="0"/>
              <a:t>R(s) = 1 if s corresponds to a goal(Home,*)</a:t>
            </a:r>
          </a:p>
          <a:p>
            <a:pPr lvl="1"/>
            <a:r>
              <a:rPr lang="en-CA" dirty="0" smtClean="0"/>
              <a:t>R(s) = 0 otherwise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19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 smtClean="0"/>
              <a:t>Markov Game Models: Rewards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94084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Problem Overview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Related Works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Play-By-Play Event Data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Markov Game Models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Markov Game Model Construction Algorithm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Dynamic Programming Algorithm for Value Iteration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Evaluating Actions and Players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Model Validation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Topics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Problem Overview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Related Works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Play-By-Play Event Data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Markov Game Models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Markov Game Model Construction Algorithm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Dynamic Programming Algorithm for Value Iteration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Evaluating Actions and Players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Model Validation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20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Topics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gmconstruction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86235" y="1481138"/>
            <a:ext cx="3397733" cy="45259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21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Markov Game Model</a:t>
            </a:r>
            <a:br>
              <a:rPr lang="en-CA" dirty="0" smtClean="0"/>
            </a:br>
            <a:r>
              <a:rPr lang="en-CA" dirty="0" smtClean="0"/>
              <a:t>Construction Algorithm</a:t>
            </a:r>
            <a:endParaRPr lang="en-CA" dirty="0"/>
          </a:p>
        </p:txBody>
      </p:sp>
      <p:pic>
        <p:nvPicPr>
          <p:cNvPr id="6" name="Picture 5" descr="mgmconstruction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9847" y="2533383"/>
            <a:ext cx="4024561" cy="1791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Start from Root Node with no context or action history</a:t>
            </a:r>
          </a:p>
          <a:p>
            <a:r>
              <a:rPr lang="en-CA" dirty="0" smtClean="0"/>
              <a:t>Add Context Node with context features and empty action history</a:t>
            </a:r>
          </a:p>
          <a:p>
            <a:r>
              <a:rPr lang="en-CA" dirty="0" smtClean="0"/>
              <a:t>Add Event Node for the first event</a:t>
            </a:r>
          </a:p>
          <a:p>
            <a:r>
              <a:rPr lang="en-CA" dirty="0" smtClean="0"/>
              <a:t>Add Event Node for the second event</a:t>
            </a:r>
          </a:p>
          <a:p>
            <a:r>
              <a:rPr lang="en-CA" dirty="0" smtClean="0"/>
              <a:t>Etc.</a:t>
            </a:r>
          </a:p>
          <a:p>
            <a:r>
              <a:rPr lang="en-CA" dirty="0" smtClean="0"/>
              <a:t>Add loopback edge to context node of following sequence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22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Markov Game Model</a:t>
            </a:r>
            <a:br>
              <a:rPr lang="en-CA" dirty="0" smtClean="0"/>
            </a:br>
            <a:r>
              <a:rPr lang="en-CA" dirty="0" smtClean="0"/>
              <a:t>Construction Algorithm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ample_state_transition_graph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678411" y="1481138"/>
            <a:ext cx="5787178" cy="45259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23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Markov Game Model</a:t>
            </a:r>
            <a:br>
              <a:rPr lang="en-CA" dirty="0" smtClean="0"/>
            </a:br>
            <a:r>
              <a:rPr lang="en-CA" dirty="0" smtClean="0"/>
              <a:t>Construction Algorithm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Problem Overview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Related Works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Play-By-Play Event Data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Markov Game Models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Markov Game Model Construction Algorithm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Dynamic Programming Algorithm for Value Iteration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Evaluating Actions and Players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Model Validation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24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Topics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000257356"/>
              </p:ext>
            </p:extLst>
          </p:nvPr>
        </p:nvGraphicFramePr>
        <p:xfrm>
          <a:off x="251520" y="2276872"/>
          <a:ext cx="8526682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1579"/>
                <a:gridCol w="2857991"/>
                <a:gridCol w="41971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Absorbing</a:t>
                      </a:r>
                      <a:r>
                        <a:rPr lang="en-US" baseline="0" dirty="0"/>
                        <a:t> States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Q(s) represents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Game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Wi</a:t>
                      </a:r>
                      <a:r>
                        <a:rPr lang="en-US" baseline="0"/>
                        <a:t>n Probability Differential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Game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Expected Goal Differential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Game End +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Goal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Next Goal Probability Differential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Penalties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Game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Expected Penalty Differential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Penalities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Game End + Goal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Next Penalty Probability Differential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25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Q-function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552" y="1628800"/>
            <a:ext cx="76328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Q(s) = expected reward starting in state s.</a:t>
            </a:r>
          </a:p>
        </p:txBody>
      </p:sp>
    </p:spTree>
    <p:extLst>
      <p:ext uri="{BB962C8B-B14F-4D97-AF65-F5344CB8AC3E}">
        <p14:creationId xmlns:p14="http://schemas.microsoft.com/office/powerpoint/2010/main" xmlns="" val="3512131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Q-function computation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26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Dynamic Programming Algorithm for Value Iteration</a:t>
            </a:r>
            <a:endParaRPr lang="en-CA" dirty="0"/>
          </a:p>
        </p:txBody>
      </p:sp>
      <p:pic>
        <p:nvPicPr>
          <p:cNvPr id="6" name="Picture 5" descr="expectedgoalspenaltieswi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2204864"/>
            <a:ext cx="5649858" cy="864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valueiterationalgorith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29433" y="2024932"/>
            <a:ext cx="5085134" cy="343837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27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CA" dirty="0" smtClean="0"/>
              <a:t>Dynamic Programming Algorithm for Value Iteration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Problem Overview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Related Works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Play-By-Play Event Data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Markov Game Models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Markov Game Model Construction Algorithm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Dynamic Programming Algorithm for Value Iteration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Evaluating Actions and Players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Model Validation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28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Topics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Computing the impact of an action:</a:t>
            </a:r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To evaluate a player: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CA" dirty="0" smtClean="0"/>
              <a:t>Apply the impact of an action to the player performing the action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CA" dirty="0" smtClean="0"/>
              <a:t>Sum the impact of his actions over a game to get his net game impact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CA" dirty="0" smtClean="0"/>
              <a:t>Sum the net game impact of a player over a single season to get the his net season impact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29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Evaluating Actions and Players</a:t>
            </a:r>
            <a:endParaRPr lang="en-CA" dirty="0"/>
          </a:p>
        </p:txBody>
      </p:sp>
      <p:pic>
        <p:nvPicPr>
          <p:cNvPr id="5" name="Picture 4" descr="impa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1995" y="2108375"/>
            <a:ext cx="4520009" cy="3125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/>
              <a:t>Problem Overview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Related Works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Play-By-Play Event Data 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Markov Game Models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Markov Game Model Construction Algorithm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Dynamic Programming Algorithm for Value Iteration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Evaluating Actions and Players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Model Validation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3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Topics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Problem Overview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Related Works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Play-By-Play Event Data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Markov Game Models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Markov Game Model Construction Algorithm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Dynamic Programming Algorithm for Value Iteration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Evaluating Actions and Players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Model Validation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30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Topics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Lesion study: different context features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31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Model Validation</a:t>
            </a:r>
            <a:endParaRPr lang="en-CA" dirty="0"/>
          </a:p>
        </p:txBody>
      </p:sp>
      <p:pic>
        <p:nvPicPr>
          <p:cNvPr id="5" name="Picture 4" descr="lesionstudyfeaturessiz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1419" y="2285659"/>
            <a:ext cx="5030701" cy="2286682"/>
          </a:xfrm>
          <a:prstGeom prst="rect">
            <a:avLst/>
          </a:prstGeom>
        </p:spPr>
      </p:pic>
      <p:pic>
        <p:nvPicPr>
          <p:cNvPr id="6" name="Picture 5" descr="lesionstudyfeaturesentrop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74688" y="2230060"/>
            <a:ext cx="2225704" cy="22790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3648" y="4797152"/>
            <a:ext cx="640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Entropy wrt which team scores the next goal.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Lesion study: effects of propagation</a:t>
            </a:r>
          </a:p>
          <a:p>
            <a:pPr lvl="1"/>
            <a:r>
              <a:rPr lang="en-CA" dirty="0" smtClean="0"/>
              <a:t>Local transitions: no loopback edges</a:t>
            </a:r>
          </a:p>
          <a:p>
            <a:pPr lvl="1"/>
            <a:r>
              <a:rPr lang="en-CA" dirty="0" smtClean="0"/>
              <a:t>Penalty transitions: only penalty leaf nodes loop back to context nodes</a:t>
            </a:r>
          </a:p>
          <a:p>
            <a:pPr lvl="1"/>
            <a:r>
              <a:rPr lang="en-CA" dirty="0" smtClean="0"/>
              <a:t>Full transitions: all leaf nodes loop back to context nodes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32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Model Validation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Lesion study: effects of propagation on entropy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33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Model Validation</a:t>
            </a:r>
            <a:endParaRPr lang="en-CA" dirty="0"/>
          </a:p>
        </p:txBody>
      </p:sp>
      <p:pic>
        <p:nvPicPr>
          <p:cNvPr id="5" name="Picture 4" descr="lesionstudypropagationchangeinactionval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2924944"/>
            <a:ext cx="7584163" cy="24848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Problem Overview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Related Works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Play-By-Play Event Data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Markov Game Models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Markov Game Model Construction Algorithm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Dynamic Programming Algorithm for Value Iteration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Evaluating Actions and Players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Model Validation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34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Topics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278378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green star = Thor</a:t>
            </a:r>
          </a:p>
          <a:p>
            <a:r>
              <a:rPr lang="en-CA" sz="2000" dirty="0"/>
              <a:t>Exclude states with &lt; 5% frequency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35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Results: Impact on Goals</a:t>
            </a:r>
            <a:endParaRPr lang="en-CA" dirty="0"/>
          </a:p>
        </p:txBody>
      </p:sp>
      <p:pic>
        <p:nvPicPr>
          <p:cNvPr id="5" name="Picture 4" descr="action_values_full_probability_next_goal_w_lo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57400" y="1916832"/>
            <a:ext cx="5029200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36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Results: Impact on Penalties</a:t>
            </a:r>
            <a:endParaRPr lang="en-CA" dirty="0"/>
          </a:p>
        </p:txBody>
      </p:sp>
      <p:pic>
        <p:nvPicPr>
          <p:cNvPr id="6" name="Picture 5" descr="action_values_full_probability_next_penalt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06930" y="1916832"/>
            <a:ext cx="4930140" cy="4274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Impact of an action on winning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37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Results: Impact on Winning</a:t>
            </a:r>
            <a:endParaRPr lang="en-CA" dirty="0"/>
          </a:p>
        </p:txBody>
      </p:sp>
      <p:pic>
        <p:nvPicPr>
          <p:cNvPr id="7" name="Picture 6" descr="action_values_full_probability_next_wi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7784" y="1927840"/>
            <a:ext cx="3762850" cy="43814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layerimpactgoal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14829" y="1927374"/>
            <a:ext cx="6114342" cy="45259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38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Player Impact on Goals</a:t>
            </a:r>
            <a:endParaRPr lang="en-CA" dirty="0"/>
          </a:p>
        </p:txBody>
      </p:sp>
      <p:sp>
        <p:nvSpPr>
          <p:cNvPr id="2" name="TextBox 1"/>
          <p:cNvSpPr txBox="1"/>
          <p:nvPr/>
        </p:nvSpPr>
        <p:spPr>
          <a:xfrm>
            <a:off x="1331640" y="126876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top 25 players by Goal Impact</a:t>
            </a:r>
          </a:p>
          <a:p>
            <a:r>
              <a:rPr lang="en-US"/>
              <a:t>High numbers are good.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layerimpactpenalti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37410" y="1855366"/>
            <a:ext cx="6069180" cy="45259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39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Player Impact on Penalties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126876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top 25 players by Penalty Impact.</a:t>
            </a:r>
          </a:p>
          <a:p>
            <a:r>
              <a:rPr lang="en-US"/>
              <a:t>High numbers are bad.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 smtClean="0"/>
              <a:t>Sports are in the world of big data!</a:t>
            </a:r>
          </a:p>
          <a:p>
            <a:r>
              <a:rPr lang="en-CA" dirty="0" smtClean="0"/>
              <a:t>NHL records over 4 million events since 2001</a:t>
            </a:r>
          </a:p>
          <a:p>
            <a:r>
              <a:rPr lang="en-CA" dirty="0" smtClean="0"/>
              <a:t>Common statistics are not effectively using this data</a:t>
            </a:r>
          </a:p>
          <a:p>
            <a:pPr lvl="1"/>
            <a:r>
              <a:rPr lang="en-CA" dirty="0" smtClean="0"/>
              <a:t>e.g. +/-, </a:t>
            </a:r>
            <a:r>
              <a:rPr lang="en-CA" dirty="0" err="1" smtClean="0"/>
              <a:t>Corsi</a:t>
            </a:r>
            <a:r>
              <a:rPr lang="en-CA" dirty="0" smtClean="0"/>
              <a:t>, Fenwick</a:t>
            </a:r>
          </a:p>
          <a:p>
            <a:r>
              <a:rPr lang="en-CA" dirty="0" smtClean="0"/>
              <a:t>Advanced statistics don’t account for context or long-term effects of actions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4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Problem Overview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layerimpactwins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153453" y="1481138"/>
            <a:ext cx="6837093" cy="452596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40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Player Impact on Wins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CA" dirty="0" smtClean="0"/>
              <a:t>Thank you</a:t>
            </a:r>
          </a:p>
          <a:p>
            <a:pPr algn="ctr">
              <a:buNone/>
            </a:pPr>
            <a:endParaRPr lang="en-CA" dirty="0" smtClean="0"/>
          </a:p>
          <a:p>
            <a:pPr algn="ctr">
              <a:buNone/>
            </a:pPr>
            <a:endParaRPr lang="en-CA" dirty="0" smtClean="0"/>
          </a:p>
          <a:p>
            <a:pPr algn="ctr">
              <a:buNone/>
            </a:pPr>
            <a:r>
              <a:rPr lang="en-CA" dirty="0" smtClean="0"/>
              <a:t>“A Markov Game Model for </a:t>
            </a:r>
          </a:p>
          <a:p>
            <a:pPr algn="ctr">
              <a:buNone/>
            </a:pPr>
            <a:r>
              <a:rPr lang="en-CA" dirty="0" smtClean="0"/>
              <a:t>Valuing Player Actions in Ice Hockey”</a:t>
            </a:r>
          </a:p>
          <a:p>
            <a:pPr algn="ctr">
              <a:buNone/>
            </a:pPr>
            <a:r>
              <a:rPr lang="en-CA" dirty="0" smtClean="0"/>
              <a:t>Kurt </a:t>
            </a:r>
            <a:r>
              <a:rPr lang="en-CA" dirty="0" err="1" smtClean="0"/>
              <a:t>Routley</a:t>
            </a:r>
            <a:endParaRPr lang="en-CA" dirty="0" smtClean="0"/>
          </a:p>
          <a:p>
            <a:pPr algn="ctr">
              <a:buNone/>
            </a:pPr>
            <a:r>
              <a:rPr lang="en-CA" dirty="0" smtClean="0"/>
              <a:t>BSc, Simon Fraser University, 2013</a:t>
            </a:r>
          </a:p>
          <a:p>
            <a:pPr algn="ctr">
              <a:buNone/>
            </a:pPr>
            <a:r>
              <a:rPr lang="en-CA" dirty="0" smtClean="0"/>
              <a:t>MSc, Simon Fraser University, 2015?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41</a:t>
            </a:fld>
            <a:endParaRPr lang="en-CA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Q&amp;A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First Markov Game model for a large ice hockey state space</a:t>
            </a:r>
          </a:p>
          <a:p>
            <a:r>
              <a:rPr lang="en-CA" dirty="0" smtClean="0"/>
              <a:t>A variant of AD-Trees as a data structure to compute and store sufficient statistics</a:t>
            </a:r>
          </a:p>
          <a:p>
            <a:r>
              <a:rPr lang="en-CA" dirty="0" smtClean="0"/>
              <a:t>Learning a Q-function to model hockey dynamics</a:t>
            </a:r>
          </a:p>
          <a:p>
            <a:r>
              <a:rPr lang="en-CA" dirty="0" smtClean="0"/>
              <a:t>A new context-aware method for evaluating players based on their actions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5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Contributions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6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dirty="0"/>
              <a:t>System</a:t>
            </a:r>
            <a:r>
              <a:rPr lang="en-CA" dirty="0" smtClean="0"/>
              <a:t> Overview</a:t>
            </a:r>
            <a:endParaRPr lang="en-CA" dirty="0"/>
          </a:p>
        </p:txBody>
      </p:sp>
      <p:pic>
        <p:nvPicPr>
          <p:cNvPr id="5" name="Picture 4" descr="FlowDiagr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1844824"/>
            <a:ext cx="4987786" cy="43924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Problem Overview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Related Works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Play-By-Play Event Data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Markov Game Models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Markov Game Model Construction Algorithm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Dynamic Programming Algorithm for Value Iteration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Evaluating Actions and Players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Model Validation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7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Topics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Markov Models in Other Sports</a:t>
            </a:r>
          </a:p>
          <a:p>
            <a:pPr lvl="1"/>
            <a:r>
              <a:rPr lang="en-CA" dirty="0" err="1" smtClean="0"/>
              <a:t>Hirotsu</a:t>
            </a:r>
            <a:r>
              <a:rPr lang="en-CA" dirty="0" smtClean="0"/>
              <a:t> &amp; Wright, 2002; </a:t>
            </a:r>
            <a:r>
              <a:rPr lang="en-CA" dirty="0" err="1" smtClean="0"/>
              <a:t>Sidhu</a:t>
            </a:r>
            <a:r>
              <a:rPr lang="en-CA" dirty="0" smtClean="0"/>
              <a:t> &amp; </a:t>
            </a:r>
            <a:r>
              <a:rPr lang="en-CA" dirty="0" err="1" smtClean="0"/>
              <a:t>Caffo</a:t>
            </a:r>
            <a:r>
              <a:rPr lang="en-CA" dirty="0" smtClean="0"/>
              <a:t>, 2014</a:t>
            </a:r>
          </a:p>
          <a:p>
            <a:r>
              <a:rPr lang="en-CA" dirty="0" smtClean="0"/>
              <a:t>Markov Models in Ice Hockey</a:t>
            </a:r>
          </a:p>
          <a:p>
            <a:pPr lvl="1"/>
            <a:r>
              <a:rPr lang="en-CA" dirty="0" err="1" smtClean="0"/>
              <a:t>Buttrey</a:t>
            </a:r>
            <a:r>
              <a:rPr lang="en-CA" dirty="0" smtClean="0"/>
              <a:t> et al, 2011; Thomas et al, 2013</a:t>
            </a:r>
          </a:p>
          <a:p>
            <a:r>
              <a:rPr lang="en-CA" dirty="0" smtClean="0"/>
              <a:t>Evaluating Actions and Players in Ice Hockey</a:t>
            </a:r>
          </a:p>
          <a:p>
            <a:pPr lvl="1"/>
            <a:r>
              <a:rPr lang="en-CA" dirty="0" smtClean="0"/>
              <a:t>Improved/Adjusted +/-</a:t>
            </a:r>
          </a:p>
          <a:p>
            <a:pPr lvl="2"/>
            <a:r>
              <a:rPr lang="en-CA" dirty="0" smtClean="0"/>
              <a:t>Lock &amp; </a:t>
            </a:r>
            <a:r>
              <a:rPr lang="en-CA" dirty="0" err="1" smtClean="0"/>
              <a:t>Shuckers</a:t>
            </a:r>
            <a:r>
              <a:rPr lang="en-CA" dirty="0" smtClean="0"/>
              <a:t>, 2009; Macdonald, 2011; </a:t>
            </a:r>
            <a:r>
              <a:rPr lang="en-CA" dirty="0" err="1" smtClean="0"/>
              <a:t>Gramacy</a:t>
            </a:r>
            <a:r>
              <a:rPr lang="en-CA" dirty="0" smtClean="0"/>
              <a:t> et al, 2013; </a:t>
            </a:r>
            <a:r>
              <a:rPr lang="en-CA" dirty="0" err="1" smtClean="0"/>
              <a:t>Spagnola</a:t>
            </a:r>
            <a:r>
              <a:rPr lang="en-CA" dirty="0" smtClean="0"/>
              <a:t>, 2013</a:t>
            </a:r>
          </a:p>
          <a:p>
            <a:pPr lvl="1"/>
            <a:r>
              <a:rPr lang="en-CA" dirty="0" smtClean="0"/>
              <a:t>Impact of Actions on Goals: THoR</a:t>
            </a:r>
          </a:p>
          <a:p>
            <a:pPr lvl="2"/>
            <a:r>
              <a:rPr lang="en-CA" dirty="0" err="1" smtClean="0"/>
              <a:t>Schuckers</a:t>
            </a:r>
            <a:r>
              <a:rPr lang="en-CA" dirty="0" smtClean="0"/>
              <a:t> and </a:t>
            </a:r>
            <a:r>
              <a:rPr lang="en-CA" dirty="0" err="1" smtClean="0"/>
              <a:t>Curro</a:t>
            </a:r>
            <a:r>
              <a:rPr lang="en-CA" dirty="0" smtClean="0"/>
              <a:t>, 2013</a:t>
            </a:r>
          </a:p>
          <a:p>
            <a:pPr lvl="1"/>
            <a:r>
              <a:rPr lang="en-CA" dirty="0"/>
              <a:t>Impact of Goals on Winning: AGV </a:t>
            </a:r>
          </a:p>
          <a:p>
            <a:pPr lvl="2"/>
            <a:r>
              <a:rPr lang="en-CA" dirty="0"/>
              <a:t>Pettigrew 2015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Related Works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Problem Overview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Related Works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/>
              <a:t>Play-By-Play Event Data 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Markov Game Models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Markov Game Model Construction Algorithm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Dynamic Programming Algorithm for Value Iteration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Evaluating Actions and Players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Model Validation</a:t>
            </a:r>
          </a:p>
          <a:p>
            <a:pPr marL="624078" indent="-514350">
              <a:buFont typeface="+mj-lt"/>
              <a:buAutoNum type="arabicPeriod"/>
            </a:pPr>
            <a:r>
              <a:rPr lang="en-CA" dirty="0" smtClean="0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en-CA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F5FA6-DD6B-4890-9C26-B92C8A4088A5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Topics</a:t>
            </a:r>
            <a:endParaRPr lang="en-CA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1959</TotalTime>
  <Words>1399</Words>
  <Application>Microsoft Office PowerPoint</Application>
  <PresentationFormat>On-screen Show (4:3)</PresentationFormat>
  <Paragraphs>350</Paragraphs>
  <Slides>41</Slides>
  <Notes>9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Concourse</vt:lpstr>
      <vt:lpstr>A Markov Game Model for Valuing Player Actions in  Ice Hockey</vt:lpstr>
      <vt:lpstr>Topics</vt:lpstr>
      <vt:lpstr>Topics</vt:lpstr>
      <vt:lpstr>Problem Overview</vt:lpstr>
      <vt:lpstr>Contributions</vt:lpstr>
      <vt:lpstr>System Overview</vt:lpstr>
      <vt:lpstr>Topics</vt:lpstr>
      <vt:lpstr>Related Works</vt:lpstr>
      <vt:lpstr>Topics</vt:lpstr>
      <vt:lpstr>Play-By-Play Event Data</vt:lpstr>
      <vt:lpstr>Topics</vt:lpstr>
      <vt:lpstr>Markov Game Models</vt:lpstr>
      <vt:lpstr>Markov Game Models: State Space</vt:lpstr>
      <vt:lpstr>Markov Game Models: Actions</vt:lpstr>
      <vt:lpstr>Markov Game Models: Actions</vt:lpstr>
      <vt:lpstr>Markov Game Models: Transitions</vt:lpstr>
      <vt:lpstr>Markov Game Models: Rewards</vt:lpstr>
      <vt:lpstr>Markov Game Models: Rewards</vt:lpstr>
      <vt:lpstr>Markov Game Models: Rewards</vt:lpstr>
      <vt:lpstr>Topics</vt:lpstr>
      <vt:lpstr>Markov Game Model Construction Algorithm</vt:lpstr>
      <vt:lpstr>Markov Game Model Construction Algorithm</vt:lpstr>
      <vt:lpstr>Markov Game Model Construction Algorithm</vt:lpstr>
      <vt:lpstr>Topics</vt:lpstr>
      <vt:lpstr>The Q-function</vt:lpstr>
      <vt:lpstr>Dynamic Programming Algorithm for Value Iteration</vt:lpstr>
      <vt:lpstr>Dynamic Programming Algorithm for Value Iteration</vt:lpstr>
      <vt:lpstr>Topics</vt:lpstr>
      <vt:lpstr>Evaluating Actions and Players</vt:lpstr>
      <vt:lpstr>Topics</vt:lpstr>
      <vt:lpstr>Model Validation</vt:lpstr>
      <vt:lpstr>Model Validation</vt:lpstr>
      <vt:lpstr>Model Validation</vt:lpstr>
      <vt:lpstr>Topics</vt:lpstr>
      <vt:lpstr>Results: Impact on Goals</vt:lpstr>
      <vt:lpstr>Results: Impact on Penalties</vt:lpstr>
      <vt:lpstr>Results: Impact on Winning</vt:lpstr>
      <vt:lpstr>Player Impact on Goals</vt:lpstr>
      <vt:lpstr>Player Impact on Penalties</vt:lpstr>
      <vt:lpstr>Player Impact on Wins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Markov Game Model for Valuing Player Actions in Ice Hockey</dc:title>
  <dc:creator>Kurt</dc:creator>
  <cp:lastModifiedBy>Kurt</cp:lastModifiedBy>
  <cp:revision>124</cp:revision>
  <dcterms:created xsi:type="dcterms:W3CDTF">2015-04-05T01:30:32Z</dcterms:created>
  <dcterms:modified xsi:type="dcterms:W3CDTF">2015-04-11T22:14:20Z</dcterms:modified>
</cp:coreProperties>
</file>