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7"/>
  </p:notesMasterIdLst>
  <p:handoutMasterIdLst>
    <p:handoutMasterId r:id="rId48"/>
  </p:handoutMasterIdLst>
  <p:sldIdLst>
    <p:sldId id="296" r:id="rId2"/>
    <p:sldId id="257" r:id="rId3"/>
    <p:sldId id="268" r:id="rId4"/>
    <p:sldId id="259" r:id="rId5"/>
    <p:sldId id="298" r:id="rId6"/>
    <p:sldId id="273" r:id="rId7"/>
    <p:sldId id="269" r:id="rId8"/>
    <p:sldId id="261" r:id="rId9"/>
    <p:sldId id="270" r:id="rId10"/>
    <p:sldId id="263" r:id="rId11"/>
    <p:sldId id="271" r:id="rId12"/>
    <p:sldId id="264" r:id="rId13"/>
    <p:sldId id="265" r:id="rId14"/>
    <p:sldId id="266" r:id="rId15"/>
    <p:sldId id="274" r:id="rId16"/>
    <p:sldId id="275" r:id="rId17"/>
    <p:sldId id="272" r:id="rId18"/>
    <p:sldId id="276" r:id="rId19"/>
    <p:sldId id="277" r:id="rId20"/>
    <p:sldId id="301" r:id="rId21"/>
    <p:sldId id="302" r:id="rId22"/>
    <p:sldId id="303" r:id="rId23"/>
    <p:sldId id="304" r:id="rId24"/>
    <p:sldId id="305" r:id="rId25"/>
    <p:sldId id="306" r:id="rId26"/>
    <p:sldId id="299" r:id="rId27"/>
    <p:sldId id="279" r:id="rId28"/>
    <p:sldId id="300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91" r:id="rId38"/>
    <p:sldId id="288" r:id="rId39"/>
    <p:sldId id="289" r:id="rId40"/>
    <p:sldId id="290" r:id="rId41"/>
    <p:sldId id="292" r:id="rId42"/>
    <p:sldId id="293" r:id="rId43"/>
    <p:sldId id="294" r:id="rId44"/>
    <p:sldId id="307" r:id="rId45"/>
    <p:sldId id="29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58" autoAdjust="0"/>
  </p:normalViewPr>
  <p:slideViewPr>
    <p:cSldViewPr>
      <p:cViewPr varScale="1">
        <p:scale>
          <a:sx n="74" d="100"/>
          <a:sy n="74" d="100"/>
        </p:scale>
        <p:origin x="-169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D90E4-B570-429D-A545-DC641F773161}" type="datetimeFigureOut">
              <a:rPr lang="en-CA" smtClean="0"/>
              <a:pPr/>
              <a:t>17/04/2015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A505F-189E-4618-B1C3-0B87CBE2377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FF0C9-9D90-43B7-B864-C740BDB0E12B}" type="datetimeFigureOut">
              <a:rPr lang="en-CA" smtClean="0"/>
              <a:pPr/>
              <a:t>17/04/2015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C702E-09F5-4D88-B60D-2C95D92541A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Interesting that neutral zone </a:t>
            </a:r>
            <a:r>
              <a:rPr lang="en-CA" dirty="0" err="1" smtClean="0"/>
              <a:t>faceoffs</a:t>
            </a:r>
            <a:r>
              <a:rPr lang="en-CA" dirty="0" smtClean="0"/>
              <a:t> won appear</a:t>
            </a:r>
            <a:r>
              <a:rPr lang="en-CA" baseline="0" dirty="0" smtClean="0"/>
              <a:t> to be neutral.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40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Sort player</a:t>
            </a:r>
            <a:r>
              <a:rPr lang="en-CA" baseline="0" dirty="0" smtClean="0"/>
              <a:t> values for 2014-2015 regular season and display top-25</a:t>
            </a:r>
            <a:endParaRPr lang="en-CA" dirty="0" smtClean="0"/>
          </a:p>
          <a:p>
            <a:r>
              <a:rPr lang="en-CA" dirty="0" smtClean="0"/>
              <a:t>No Canucks!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41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Penalties are cost, so high value is bad</a:t>
            </a:r>
          </a:p>
          <a:p>
            <a:r>
              <a:rPr lang="en-CA" dirty="0" smtClean="0"/>
              <a:t>2</a:t>
            </a:r>
            <a:r>
              <a:rPr lang="en-CA" baseline="0" dirty="0" smtClean="0"/>
              <a:t> Canucks in top 4: Derek Dorsett and Kevin </a:t>
            </a:r>
            <a:r>
              <a:rPr lang="en-CA" baseline="0" dirty="0" err="1" smtClean="0"/>
              <a:t>Bieksa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42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Crosby and </a:t>
            </a:r>
            <a:r>
              <a:rPr lang="en-CA" dirty="0" err="1" smtClean="0"/>
              <a:t>Ovechkin’s</a:t>
            </a:r>
            <a:r>
              <a:rPr lang="en-CA" dirty="0" smtClean="0"/>
              <a:t> impact</a:t>
            </a:r>
            <a:r>
              <a:rPr lang="en-CA" baseline="0" dirty="0" smtClean="0"/>
              <a:t> ranking falls from goals to wins, consistent with findings by Pettigrew, where they score many goals but have lower Added Goal Value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43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Corsi</a:t>
            </a:r>
            <a:r>
              <a:rPr lang="en-CA" dirty="0" smtClean="0"/>
              <a:t> = (Shots For + Missed Shots For + Blocked Shots Against) –</a:t>
            </a:r>
            <a:r>
              <a:rPr lang="en-CA" baseline="0" dirty="0" smtClean="0"/>
              <a:t> (Shots Against + Missed Shots Against + Blocked Shots For)</a:t>
            </a:r>
          </a:p>
          <a:p>
            <a:r>
              <a:rPr lang="en-CA" baseline="0" dirty="0" smtClean="0"/>
              <a:t>Fenwick = </a:t>
            </a:r>
            <a:r>
              <a:rPr lang="en-CA" dirty="0" smtClean="0"/>
              <a:t>(Shots For + Missed Shots For) –</a:t>
            </a:r>
            <a:r>
              <a:rPr lang="en-CA" baseline="0" dirty="0" smtClean="0"/>
              <a:t> (Shots Against + Missed Shots Against)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AD-Tree:</a:t>
            </a:r>
            <a:r>
              <a:rPr lang="en-CA" baseline="0" dirty="0" smtClean="0"/>
              <a:t> no zero counts, but we include leaf nodes and don’t remove counts that can be deduced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Buttrey</a:t>
            </a:r>
            <a:r>
              <a:rPr lang="en-US" dirty="0" smtClean="0"/>
              <a:t> uses manpower differential</a:t>
            </a:r>
            <a:r>
              <a:rPr lang="en-US" baseline="0" dirty="0" smtClean="0"/>
              <a:t> for scoring rates</a:t>
            </a:r>
          </a:p>
          <a:p>
            <a:r>
              <a:rPr lang="en-US" baseline="0" dirty="0" smtClean="0"/>
              <a:t>Thomas uses goal differential and only looked at even strength,</a:t>
            </a:r>
          </a:p>
          <a:p>
            <a:r>
              <a:rPr lang="en-US" baseline="0" dirty="0" smtClean="0"/>
              <a:t>They don’t examine actions</a:t>
            </a:r>
            <a:endParaRPr lang="en-US" dirty="0" smtClean="0"/>
          </a:p>
          <a:p>
            <a:r>
              <a:rPr lang="en-US" dirty="0" smtClean="0"/>
              <a:t>+/-:</a:t>
            </a:r>
            <a:r>
              <a:rPr lang="en-US" baseline="0" dirty="0" smtClean="0"/>
              <a:t> indicator variable for being on the ice during goals, can’t separate the contributions of players who play together often</a:t>
            </a:r>
          </a:p>
          <a:p>
            <a:r>
              <a:rPr lang="en-US" baseline="0" dirty="0" err="1" smtClean="0"/>
              <a:t>Schuckers</a:t>
            </a:r>
            <a:r>
              <a:rPr lang="en-US" baseline="0" dirty="0" smtClean="0"/>
              <a:t>: Fixed action values give a team bias, fixed </a:t>
            </a:r>
            <a:r>
              <a:rPr lang="en-US" baseline="0" dirty="0" err="1" smtClean="0"/>
              <a:t>lookahead</a:t>
            </a:r>
            <a:r>
              <a:rPr lang="en-US" baseline="0" dirty="0" smtClean="0"/>
              <a:t> window of 20 seconds</a:t>
            </a:r>
          </a:p>
          <a:p>
            <a:r>
              <a:rPr lang="en-US" baseline="0" dirty="0" smtClean="0"/>
              <a:t>Pettigrew: Only looked at goals, Missing manpower differentials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 use a variant of AD-Trees as</a:t>
            </a:r>
            <a:r>
              <a:rPr lang="en-CA" baseline="0" dirty="0" smtClean="0"/>
              <a:t> a data structure for the Markov Game model</a:t>
            </a:r>
          </a:p>
          <a:p>
            <a:r>
              <a:rPr lang="en-CA" baseline="0" dirty="0" smtClean="0"/>
              <a:t>States correspond to nodes</a:t>
            </a:r>
          </a:p>
          <a:p>
            <a:r>
              <a:rPr lang="en-CA" baseline="0" dirty="0" smtClean="0"/>
              <a:t>Actions correspond to edges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NHL</a:t>
            </a:r>
            <a:r>
              <a:rPr lang="en-CA" baseline="0" dirty="0" smtClean="0"/>
              <a:t> play-by-play event logs don’t record shot leading to goal, we add this in as in </a:t>
            </a:r>
            <a:r>
              <a:rPr lang="en-CA" baseline="0" dirty="0" err="1" smtClean="0"/>
              <a:t>Schuckers</a:t>
            </a:r>
            <a:endParaRPr lang="en-CA" baseline="0" dirty="0" smtClean="0"/>
          </a:p>
          <a:p>
            <a:r>
              <a:rPr lang="en-CA" baseline="0" dirty="0" smtClean="0"/>
              <a:t>We also add a win node to the end of the match for backing up winning.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Modifying the absorbing state changes what</a:t>
            </a:r>
            <a:r>
              <a:rPr lang="en-CA" baseline="0" dirty="0" smtClean="0"/>
              <a:t> Q(s) represents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Factor out occurrences of state to prevent potential issues from numerical instability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Exclude states with less than 5% frequency</a:t>
            </a:r>
          </a:p>
          <a:p>
            <a:r>
              <a:rPr lang="en-CA" dirty="0" smtClean="0"/>
              <a:t>Red line is median value, box</a:t>
            </a:r>
            <a:r>
              <a:rPr lang="en-CA" baseline="0" dirty="0" smtClean="0"/>
              <a:t> is </a:t>
            </a:r>
            <a:r>
              <a:rPr lang="en-CA" baseline="0" dirty="0" err="1" smtClean="0"/>
              <a:t>interquartile</a:t>
            </a:r>
            <a:r>
              <a:rPr lang="en-CA" baseline="0" dirty="0" smtClean="0"/>
              <a:t> range, red dots are outliers</a:t>
            </a:r>
          </a:p>
          <a:p>
            <a:r>
              <a:rPr lang="en-CA" baseline="0" dirty="0" err="1" smtClean="0"/>
              <a:t>Schuckers</a:t>
            </a:r>
            <a:r>
              <a:rPr lang="en-CA" baseline="0" dirty="0" smtClean="0"/>
              <a:t> makes adjustment for shot efficiency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38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48CAFD-6C82-408B-8BD6-680A22434A1D}" type="datetime1">
              <a:rPr lang="en-CA" smtClean="0"/>
              <a:pPr/>
              <a:t>17/04/2015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11DD6-8048-491F-BBF5-B518791B90AF}" type="datetime1">
              <a:rPr lang="en-CA" smtClean="0"/>
              <a:pPr/>
              <a:t>17/04/2015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FD0DC9-3F05-4780-B172-4F4B471E6218}" type="datetime1">
              <a:rPr lang="en-CA" smtClean="0"/>
              <a:pPr/>
              <a:t>17/04/2015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AA89B-A74E-46AB-9EB7-65B171D4E376}" type="datetime1">
              <a:rPr lang="en-CA" smtClean="0"/>
              <a:pPr/>
              <a:t>17/04/2015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07944"/>
            <a:ext cx="624608" cy="365125"/>
          </a:xfrm>
        </p:spPr>
        <p:txBody>
          <a:bodyPr/>
          <a:lstStyle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15CA5-BA56-48B6-BBA0-D6A8681BEE6A}" type="datetime1">
              <a:rPr lang="en-CA" smtClean="0"/>
              <a:pPr/>
              <a:t>17/04/2015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6659C6-FF95-4080-90D8-DD70E6EB21EF}" type="datetime1">
              <a:rPr lang="en-CA" smtClean="0"/>
              <a:pPr/>
              <a:t>17/04/2015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F5D3C0-0ED9-4269-94DF-A41420A135D3}" type="datetime1">
              <a:rPr lang="en-CA" smtClean="0"/>
              <a:pPr/>
              <a:t>17/04/2015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3939D6-1A17-4480-AC41-88CC4C3FC685}" type="datetime1">
              <a:rPr lang="en-CA" smtClean="0"/>
              <a:pPr/>
              <a:t>17/04/2015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EF294D-EBB8-4BC0-BB0D-326F6FEE763E}" type="datetime1">
              <a:rPr lang="en-CA" smtClean="0"/>
              <a:pPr/>
              <a:t>17/04/2015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ECC7FA0-3EFB-4C8A-A8AC-D397C09AC9AB}" type="datetime1">
              <a:rPr lang="en-CA" smtClean="0"/>
              <a:pPr/>
              <a:t>17/04/2015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EF37C0-D2E4-4134-AD64-6C880C5E8A8D}" type="datetime1">
              <a:rPr lang="en-CA" smtClean="0"/>
              <a:pPr/>
              <a:t>17/04/2015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5177DCE-6BA6-4C2B-82DA-C6AEA6CE7C44}" type="datetime1">
              <a:rPr lang="en-CA" smtClean="0"/>
              <a:pPr/>
              <a:t>17/04/2015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8424" y="6407944"/>
            <a:ext cx="624608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 Markov Game Model for Valuing Player Actions in </a:t>
            </a:r>
            <a:br>
              <a:rPr lang="en-CA" dirty="0" smtClean="0"/>
            </a:br>
            <a:r>
              <a:rPr lang="en-CA" dirty="0" smtClean="0"/>
              <a:t>Ice </a:t>
            </a:r>
            <a:r>
              <a:rPr lang="en-CA" dirty="0" smtClean="0"/>
              <a:t>Hockey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Kurt </a:t>
            </a:r>
            <a:r>
              <a:rPr lang="en-CA" dirty="0" err="1" smtClean="0"/>
              <a:t>Routley</a:t>
            </a:r>
            <a:endParaRPr lang="en-CA" dirty="0" smtClean="0"/>
          </a:p>
          <a:p>
            <a:r>
              <a:rPr lang="en-CA" dirty="0" smtClean="0"/>
              <a:t>BSc, Simon Fraser University, 2013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10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Play-By-Play Event Data</a:t>
            </a:r>
            <a:endParaRPr lang="en-CA" dirty="0"/>
          </a:p>
        </p:txBody>
      </p:sp>
      <p:pic>
        <p:nvPicPr>
          <p:cNvPr id="6" name="Content Placeholder 5" descr="nhl_play_by_play_data_smal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8640960" cy="45183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Play-By-Play Event Data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11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Transition graph with 4 parts:</a:t>
            </a:r>
          </a:p>
          <a:p>
            <a:pPr lvl="1"/>
            <a:r>
              <a:rPr lang="en-CA" dirty="0" smtClean="0"/>
              <a:t>States </a:t>
            </a:r>
            <a:r>
              <a:rPr lang="en-CA" b="1" i="1" dirty="0" smtClean="0"/>
              <a:t>S</a:t>
            </a:r>
          </a:p>
          <a:p>
            <a:pPr lvl="1"/>
            <a:r>
              <a:rPr lang="en-CA" dirty="0" smtClean="0"/>
              <a:t>Actions </a:t>
            </a:r>
            <a:r>
              <a:rPr lang="en-CA" b="1" i="1" dirty="0" smtClean="0"/>
              <a:t>A</a:t>
            </a:r>
          </a:p>
          <a:p>
            <a:pPr lvl="1"/>
            <a:r>
              <a:rPr lang="en-CA" dirty="0" smtClean="0"/>
              <a:t>Transition Probabilities </a:t>
            </a:r>
            <a:r>
              <a:rPr lang="en-CA" b="1" i="1" dirty="0" smtClean="0"/>
              <a:t>T</a:t>
            </a:r>
          </a:p>
          <a:p>
            <a:pPr lvl="1"/>
            <a:r>
              <a:rPr lang="en-CA" dirty="0" smtClean="0"/>
              <a:t>Rewards </a:t>
            </a:r>
            <a:r>
              <a:rPr lang="en-CA" b="1" i="1" dirty="0" smtClean="0"/>
              <a:t>R</a:t>
            </a:r>
            <a:endParaRPr lang="en-CA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12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Markov Game Models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Context Features x</a:t>
            </a:r>
          </a:p>
          <a:p>
            <a:pPr lvl="1"/>
            <a:r>
              <a:rPr lang="en-CA" dirty="0" smtClean="0"/>
              <a:t>Goal Differential </a:t>
            </a:r>
            <a:r>
              <a:rPr lang="en-CA" b="1" i="1" dirty="0" smtClean="0"/>
              <a:t>GD</a:t>
            </a:r>
          </a:p>
          <a:p>
            <a:pPr lvl="1"/>
            <a:r>
              <a:rPr lang="en-CA" dirty="0" smtClean="0"/>
              <a:t>Manpower Differential</a:t>
            </a:r>
            <a:r>
              <a:rPr lang="en-CA" b="1" dirty="0" smtClean="0"/>
              <a:t> </a:t>
            </a:r>
            <a:r>
              <a:rPr lang="en-CA" b="1" i="1" dirty="0" smtClean="0"/>
              <a:t>MD</a:t>
            </a:r>
          </a:p>
          <a:p>
            <a:pPr lvl="1"/>
            <a:r>
              <a:rPr lang="en-CA" dirty="0" smtClean="0"/>
              <a:t>Period </a:t>
            </a:r>
            <a:r>
              <a:rPr lang="en-CA" b="1" i="1" dirty="0" smtClean="0"/>
              <a:t>P</a:t>
            </a:r>
          </a:p>
          <a:p>
            <a:r>
              <a:rPr lang="en-CA" dirty="0" smtClean="0"/>
              <a:t>Play Sequences</a:t>
            </a:r>
          </a:p>
          <a:p>
            <a:pPr lvl="1"/>
            <a:r>
              <a:rPr lang="en-CA" dirty="0" smtClean="0"/>
              <a:t>Action History </a:t>
            </a:r>
            <a:r>
              <a:rPr lang="en-CA" b="1" dirty="0" smtClean="0"/>
              <a:t>h</a:t>
            </a:r>
          </a:p>
          <a:p>
            <a:pPr lvl="2"/>
            <a:r>
              <a:rPr lang="en-CA" b="1" dirty="0" smtClean="0"/>
              <a:t>[faceoff(</a:t>
            </a:r>
            <a:r>
              <a:rPr lang="en-CA" b="1" dirty="0" err="1" smtClean="0"/>
              <a:t>Home,Offensive</a:t>
            </a:r>
            <a:r>
              <a:rPr lang="en-CA" b="1" dirty="0" smtClean="0"/>
              <a:t>), takeaway(</a:t>
            </a:r>
            <a:r>
              <a:rPr lang="en-CA" b="1" dirty="0" err="1" smtClean="0"/>
              <a:t>Away,Defensive</a:t>
            </a:r>
            <a:r>
              <a:rPr lang="en-CA" b="1" dirty="0" smtClean="0"/>
              <a:t>), hit(</a:t>
            </a:r>
            <a:r>
              <a:rPr lang="en-CA" b="1" dirty="0" err="1" smtClean="0"/>
              <a:t>Home,Offensive</a:t>
            </a:r>
            <a:r>
              <a:rPr lang="en-CA" b="1" dirty="0" smtClean="0"/>
              <a:t>), shot(</a:t>
            </a:r>
            <a:r>
              <a:rPr lang="en-CA" b="1" dirty="0" err="1" smtClean="0"/>
              <a:t>Home,Offensive</a:t>
            </a:r>
            <a:r>
              <a:rPr lang="en-CA" b="1" dirty="0" smtClean="0"/>
              <a:t>)]</a:t>
            </a:r>
          </a:p>
          <a:p>
            <a:r>
              <a:rPr lang="en-CA" dirty="0" smtClean="0"/>
              <a:t>State s = &lt;</a:t>
            </a:r>
            <a:r>
              <a:rPr lang="en-CA" dirty="0" err="1" smtClean="0"/>
              <a:t>x,h</a:t>
            </a:r>
            <a:r>
              <a:rPr lang="en-CA" dirty="0" smtClean="0"/>
              <a:t>&gt;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13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Markov Game Models: State Space</a:t>
            </a:r>
            <a:endParaRPr lang="en-CA" dirty="0"/>
          </a:p>
        </p:txBody>
      </p:sp>
      <p:pic>
        <p:nvPicPr>
          <p:cNvPr id="5" name="Picture 4" descr="Faceoff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129808"/>
            <a:ext cx="2232248" cy="12565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339752" y="5733256"/>
            <a:ext cx="2160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Takeawa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5085184"/>
            <a:ext cx="2196866" cy="135082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932040" y="5733256"/>
            <a:ext cx="2160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 descr="Hit-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5095968"/>
            <a:ext cx="1180552" cy="135736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588224" y="5733256"/>
            <a:ext cx="2160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 descr="Sho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6150" y="5085184"/>
            <a:ext cx="2153932" cy="134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8 Player Actions, 9 Start/End of Sequence Markers</a:t>
            </a:r>
            <a:endParaRPr lang="en-CA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14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Markov Game Models: Actions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47664" y="234888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Action-Events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Markers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Blocked Shot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Early Intermission End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Faceoff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Early Intermission Start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Giveaway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Game</a:t>
                      </a:r>
                      <a:r>
                        <a:rPr lang="en-CA" baseline="0" dirty="0" smtClean="0"/>
                        <a:t> End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Goal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Game Off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Hit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Penalty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Missed Shot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Period End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Period Start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Takeaway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Shootout Completed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Stoppage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action language notation (Levesque et al, 1998)</a:t>
            </a:r>
          </a:p>
          <a:p>
            <a:pPr lvl="1"/>
            <a:r>
              <a:rPr lang="en-CA" dirty="0" smtClean="0"/>
              <a:t>Actions written in form a(T,Z)</a:t>
            </a:r>
          </a:p>
          <a:p>
            <a:pPr lvl="2"/>
            <a:r>
              <a:rPr lang="en-CA" dirty="0" smtClean="0"/>
              <a:t>Action a</a:t>
            </a:r>
          </a:p>
          <a:p>
            <a:pPr lvl="2"/>
            <a:r>
              <a:rPr lang="en-CA" dirty="0" smtClean="0"/>
              <a:t>Team T</a:t>
            </a:r>
          </a:p>
          <a:p>
            <a:pPr lvl="2"/>
            <a:r>
              <a:rPr lang="en-CA" dirty="0" smtClean="0"/>
              <a:t>Zone Z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faceoff(</a:t>
            </a:r>
            <a:r>
              <a:rPr lang="en-CA" dirty="0" err="1" smtClean="0"/>
              <a:t>Home,Neutral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shot(</a:t>
            </a:r>
            <a:r>
              <a:rPr lang="en-CA" dirty="0" err="1" smtClean="0"/>
              <a:t>Home,Offensive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hit(</a:t>
            </a:r>
            <a:r>
              <a:rPr lang="en-CA" dirty="0" err="1" smtClean="0"/>
              <a:t>Away,Defensive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15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Markov Game Models: Actions</a:t>
            </a:r>
            <a:endParaRPr lang="en-CA" dirty="0"/>
          </a:p>
        </p:txBody>
      </p:sp>
      <p:pic>
        <p:nvPicPr>
          <p:cNvPr id="5" name="Picture 4" descr="Hit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149080"/>
            <a:ext cx="19431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Transitions are mapping (s x a) </a:t>
            </a:r>
            <a:r>
              <a:rPr lang="en-CA" dirty="0" smtClean="0">
                <a:sym typeface="Wingdings" pitchFamily="2" charset="2"/>
              </a:rPr>
              <a:t> s’</a:t>
            </a:r>
          </a:p>
          <a:p>
            <a:pPr lvl="1"/>
            <a:r>
              <a:rPr lang="en-CA" dirty="0" smtClean="0"/>
              <a:t>If s=(x, h), then s’ = (x, h*a)</a:t>
            </a:r>
          </a:p>
          <a:p>
            <a:r>
              <a:rPr lang="en-CA" dirty="0" smtClean="0"/>
              <a:t>Transition probabilities are estimated from observances in play-by-play data</a:t>
            </a:r>
          </a:p>
          <a:p>
            <a:pPr lvl="1"/>
            <a:r>
              <a:rPr lang="en-CA" dirty="0" smtClean="0"/>
              <a:t>Record occurrences of state s as </a:t>
            </a:r>
            <a:r>
              <a:rPr lang="en-CA" dirty="0" err="1" smtClean="0"/>
              <a:t>Occ</a:t>
            </a:r>
            <a:r>
              <a:rPr lang="en-CA" dirty="0" smtClean="0"/>
              <a:t>(s)</a:t>
            </a:r>
          </a:p>
          <a:p>
            <a:pPr lvl="1"/>
            <a:r>
              <a:rPr lang="en-CA" dirty="0" smtClean="0"/>
              <a:t>Record occurrences of transition as </a:t>
            </a:r>
            <a:r>
              <a:rPr lang="en-CA" dirty="0" err="1" smtClean="0"/>
              <a:t>Occ</a:t>
            </a:r>
            <a:r>
              <a:rPr lang="en-CA" dirty="0" smtClean="0"/>
              <a:t>(</a:t>
            </a:r>
            <a:r>
              <a:rPr lang="en-CA" dirty="0" err="1" smtClean="0"/>
              <a:t>s,s</a:t>
            </a:r>
            <a:r>
              <a:rPr lang="en-CA" dirty="0" smtClean="0"/>
              <a:t>’)</a:t>
            </a:r>
          </a:p>
          <a:p>
            <a:pPr lvl="1"/>
            <a:r>
              <a:rPr lang="en-CA" dirty="0" smtClean="0"/>
              <a:t>Transition probabilities T estimated as:</a:t>
            </a:r>
          </a:p>
          <a:p>
            <a:pPr lvl="2"/>
            <a:r>
              <a:rPr lang="en-CA" dirty="0" err="1" smtClean="0"/>
              <a:t>Occ</a:t>
            </a:r>
            <a:r>
              <a:rPr lang="en-CA" dirty="0" smtClean="0"/>
              <a:t>(</a:t>
            </a:r>
            <a:r>
              <a:rPr lang="en-CA" dirty="0" err="1" smtClean="0"/>
              <a:t>s,s</a:t>
            </a:r>
            <a:r>
              <a:rPr lang="en-CA" dirty="0" smtClean="0"/>
              <a:t>’) / </a:t>
            </a:r>
            <a:r>
              <a:rPr lang="en-CA" dirty="0" err="1" smtClean="0"/>
              <a:t>Occ</a:t>
            </a:r>
            <a:r>
              <a:rPr lang="en-CA" dirty="0" smtClean="0"/>
              <a:t>(s)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16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Markov Game Models: Transitions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Goals</a:t>
            </a:r>
          </a:p>
          <a:p>
            <a:pPr lvl="1"/>
            <a:r>
              <a:rPr lang="en-CA" dirty="0" smtClean="0"/>
              <a:t>R(s) = 1 if s corresponds to a goal(Home,*)</a:t>
            </a:r>
          </a:p>
          <a:p>
            <a:pPr lvl="1"/>
            <a:r>
              <a:rPr lang="en-CA" dirty="0" smtClean="0"/>
              <a:t>R(s) = -1 if s corresponds to a goal(Away,*)</a:t>
            </a:r>
          </a:p>
          <a:p>
            <a:pPr lvl="1"/>
            <a:r>
              <a:rPr lang="en-CA" dirty="0" smtClean="0"/>
              <a:t>R(s) = 0 otherwise</a:t>
            </a:r>
          </a:p>
          <a:p>
            <a:r>
              <a:rPr lang="en-CA" dirty="0" smtClean="0"/>
              <a:t>Penalties</a:t>
            </a:r>
          </a:p>
          <a:p>
            <a:pPr lvl="1"/>
            <a:r>
              <a:rPr lang="en-CA" dirty="0" smtClean="0"/>
              <a:t>R(s) = 1 if s corresponds to a penalty(Home,*)</a:t>
            </a:r>
          </a:p>
          <a:p>
            <a:pPr lvl="1"/>
            <a:r>
              <a:rPr lang="en-CA" dirty="0" smtClean="0"/>
              <a:t>R(s) = -1 if s corresponds to a penalty(Away,*)</a:t>
            </a:r>
          </a:p>
          <a:p>
            <a:pPr lvl="1"/>
            <a:r>
              <a:rPr lang="en-CA" dirty="0" smtClean="0"/>
              <a:t>R(s) = 0 otherwise</a:t>
            </a:r>
          </a:p>
          <a:p>
            <a:r>
              <a:rPr lang="en-CA" dirty="0" smtClean="0"/>
              <a:t>Wins</a:t>
            </a:r>
          </a:p>
          <a:p>
            <a:pPr lvl="1"/>
            <a:r>
              <a:rPr lang="en-CA" dirty="0" smtClean="0"/>
              <a:t>R(s) = 1 if s corresponds to a Win(Home)</a:t>
            </a:r>
          </a:p>
          <a:p>
            <a:pPr lvl="1"/>
            <a:r>
              <a:rPr lang="en-CA" dirty="0" smtClean="0"/>
              <a:t>R(s) = -1 if s corresponds to a Win(Away)</a:t>
            </a:r>
          </a:p>
          <a:p>
            <a:pPr lvl="1"/>
            <a:r>
              <a:rPr lang="en-CA" dirty="0" smtClean="0"/>
              <a:t>R(s) = 0 otherwise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17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Markov Game Models: Rewards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Play-By-Play Event Data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18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gmconstruction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86235" y="1481138"/>
            <a:ext cx="3397733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19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Markov Game Model</a:t>
            </a:r>
            <a:br>
              <a:rPr lang="en-CA" dirty="0" smtClean="0"/>
            </a:br>
            <a:r>
              <a:rPr lang="en-CA" dirty="0" smtClean="0"/>
              <a:t>Construction Algorithm</a:t>
            </a:r>
            <a:endParaRPr lang="en-CA" dirty="0"/>
          </a:p>
        </p:txBody>
      </p:sp>
      <p:pic>
        <p:nvPicPr>
          <p:cNvPr id="6" name="Picture 5" descr="mgmconstruction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9847" y="2533383"/>
            <a:ext cx="4024561" cy="17912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39552" y="4391393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Arrow 7"/>
          <p:cNvSpPr/>
          <p:nvPr/>
        </p:nvSpPr>
        <p:spPr>
          <a:xfrm>
            <a:off x="3923928" y="3501008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Play-By-Play Event Data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oot_no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36670" y="3458369"/>
            <a:ext cx="1470660" cy="5715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20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Markov Game Model</a:t>
            </a:r>
            <a:br>
              <a:rPr lang="en-CA" dirty="0" smtClean="0"/>
            </a:br>
            <a:r>
              <a:rPr lang="en-CA" dirty="0" smtClean="0"/>
              <a:t>Construction Algorithm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21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Markov Game Model</a:t>
            </a:r>
            <a:br>
              <a:rPr lang="en-CA" dirty="0" smtClean="0"/>
            </a:br>
            <a:r>
              <a:rPr lang="en-CA" dirty="0" smtClean="0"/>
              <a:t>Construction Algorithm</a:t>
            </a:r>
            <a:endParaRPr lang="en-CA" dirty="0"/>
          </a:p>
        </p:txBody>
      </p:sp>
      <p:pic>
        <p:nvPicPr>
          <p:cNvPr id="7" name="Content Placeholder 6" descr="step_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49040" y="2883059"/>
            <a:ext cx="1645920" cy="17221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22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Markov Game Model</a:t>
            </a:r>
            <a:br>
              <a:rPr lang="en-CA" dirty="0" smtClean="0"/>
            </a:br>
            <a:r>
              <a:rPr lang="en-CA" dirty="0" smtClean="0"/>
              <a:t>Construction Algorithm</a:t>
            </a:r>
            <a:endParaRPr lang="en-CA" dirty="0"/>
          </a:p>
        </p:txBody>
      </p:sp>
      <p:pic>
        <p:nvPicPr>
          <p:cNvPr id="6" name="Content Placeholder 5" descr="step_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49040" y="2182019"/>
            <a:ext cx="1645920" cy="3124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23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Markov Game Model</a:t>
            </a:r>
            <a:br>
              <a:rPr lang="en-CA" dirty="0" smtClean="0"/>
            </a:br>
            <a:r>
              <a:rPr lang="en-CA" dirty="0" smtClean="0"/>
              <a:t>Construction Algorithm</a:t>
            </a:r>
            <a:endParaRPr lang="en-CA" dirty="0"/>
          </a:p>
        </p:txBody>
      </p:sp>
      <p:pic>
        <p:nvPicPr>
          <p:cNvPr id="7" name="Content Placeholder 6" descr="step_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51761" y="1481138"/>
            <a:ext cx="1640478" cy="4525962"/>
          </a:xfrm>
        </p:spPr>
      </p:pic>
      <p:pic>
        <p:nvPicPr>
          <p:cNvPr id="5" name="Picture 4" descr="Faceof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868144" y="3913974"/>
            <a:ext cx="2952328" cy="196329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36096" y="4869160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24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Markov Game Model</a:t>
            </a:r>
            <a:br>
              <a:rPr lang="en-CA" dirty="0" smtClean="0"/>
            </a:br>
            <a:r>
              <a:rPr lang="en-CA" dirty="0" smtClean="0"/>
              <a:t>Construction Algorithm</a:t>
            </a:r>
            <a:endParaRPr lang="en-CA" dirty="0"/>
          </a:p>
        </p:txBody>
      </p:sp>
      <p:pic>
        <p:nvPicPr>
          <p:cNvPr id="6" name="Content Placeholder 5" descr="step_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84071" y="1481138"/>
            <a:ext cx="975858" cy="4525962"/>
          </a:xfrm>
        </p:spPr>
      </p:pic>
      <p:pic>
        <p:nvPicPr>
          <p:cNvPr id="5" name="Picture 4" descr="H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140968"/>
            <a:ext cx="3132348" cy="2088232"/>
          </a:xfrm>
          <a:prstGeom prst="rect">
            <a:avLst/>
          </a:prstGeom>
        </p:spPr>
      </p:pic>
      <p:pic>
        <p:nvPicPr>
          <p:cNvPr id="7" name="Picture 6" descr="Penal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25988" y="3861048"/>
            <a:ext cx="1638300" cy="25146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0800000">
            <a:off x="3707904" y="4221088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>
            <a:off x="5076056" y="5157192"/>
            <a:ext cx="36004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25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Markov Game Model</a:t>
            </a:r>
            <a:br>
              <a:rPr lang="en-CA" dirty="0" smtClean="0"/>
            </a:br>
            <a:r>
              <a:rPr lang="en-CA" dirty="0" smtClean="0"/>
              <a:t>Construction Algorithm</a:t>
            </a:r>
            <a:endParaRPr lang="en-CA" dirty="0"/>
          </a:p>
        </p:txBody>
      </p:sp>
      <p:pic>
        <p:nvPicPr>
          <p:cNvPr id="6" name="Content Placeholder 5" descr="step_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32252" y="1481138"/>
            <a:ext cx="2079496" cy="4525962"/>
          </a:xfrm>
        </p:spPr>
      </p:pic>
      <p:pic>
        <p:nvPicPr>
          <p:cNvPr id="5" name="Picture 4" descr="Penalty-Bo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3424" y="2519536"/>
            <a:ext cx="31750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ample_state_transition_grap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8411" y="1481138"/>
            <a:ext cx="5787178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26</a:t>
            </a:fld>
            <a:r>
              <a:rPr lang="en-CA" dirty="0" smtClean="0"/>
              <a:t>/45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Markov Game Model</a:t>
            </a:r>
            <a:br>
              <a:rPr lang="en-CA" dirty="0" smtClean="0"/>
            </a:br>
            <a:r>
              <a:rPr lang="en-CA" dirty="0" smtClean="0"/>
              <a:t>Construction Algorithm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Play-By-Play Event Data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27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Q(s) = Expected reward starting in state s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28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The Q-Function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2132856"/>
          <a:ext cx="81337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/>
                <a:gridCol w="2681605"/>
                <a:gridCol w="4211955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Reward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Absorbing States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Q(s) represents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Game End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Win Probability Differential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Goals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Game End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Expected Goal Differential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Goals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Game End + Goals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Next Goal Probability Differential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Penalties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Game End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Expected Penalty</a:t>
                      </a:r>
                      <a:r>
                        <a:rPr lang="en-CA" baseline="0" dirty="0" smtClean="0"/>
                        <a:t> Differential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Penalties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Game End + Penalties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Next Penalty Probability Differential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Q-function computation: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29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Dynamic Programming Algorithm for Value Iteration</a:t>
            </a:r>
            <a:endParaRPr lang="en-CA" dirty="0"/>
          </a:p>
        </p:txBody>
      </p:sp>
      <p:pic>
        <p:nvPicPr>
          <p:cNvPr id="6" name="Picture 5" descr="expectedgoalspenaltieswi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204864"/>
            <a:ext cx="8003965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Play-By-Play Event Data 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valueiterationalgorith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29433" y="2024932"/>
            <a:ext cx="5085134" cy="343837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30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Dynamic Programming Algorithm for Value Iteration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Play-By-Play Event Data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31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Computing the impact of an action:</a:t>
            </a:r>
          </a:p>
          <a:p>
            <a:pPr>
              <a:buNone/>
            </a:pP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To evaluate a player: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CA" dirty="0" smtClean="0"/>
              <a:t>Apply the impact of an action to the player performing the action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CA" dirty="0" smtClean="0"/>
              <a:t>Sum the impact of his actions over a game to get his net game impact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CA" dirty="0" smtClean="0"/>
              <a:t>Sum the net game impact of a player over a single season to get his net season impact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32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Evaluating Actions and Players</a:t>
            </a:r>
            <a:endParaRPr lang="en-CA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2168029"/>
            <a:ext cx="3932238" cy="396875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Play-By-Play Event Data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33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Lesion study: different context features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Entropy computed with respect to the probability of scoring the next goal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34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Model Validation</a:t>
            </a:r>
            <a:endParaRPr lang="en-CA" dirty="0"/>
          </a:p>
        </p:txBody>
      </p:sp>
      <p:pic>
        <p:nvPicPr>
          <p:cNvPr id="5" name="Picture 4" descr="lesionstudyfeatures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419" y="2285659"/>
            <a:ext cx="5030701" cy="2286682"/>
          </a:xfrm>
          <a:prstGeom prst="rect">
            <a:avLst/>
          </a:prstGeom>
        </p:spPr>
      </p:pic>
      <p:pic>
        <p:nvPicPr>
          <p:cNvPr id="6" name="Picture 5" descr="lesionstudyfeaturesentr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4688" y="2230060"/>
            <a:ext cx="2225704" cy="2279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Lesion study: effects of propagation</a:t>
            </a:r>
          </a:p>
          <a:p>
            <a:pPr lvl="1"/>
            <a:r>
              <a:rPr lang="en-CA" dirty="0" smtClean="0"/>
              <a:t>Local transitions: no loopback edges</a:t>
            </a:r>
          </a:p>
          <a:p>
            <a:pPr lvl="1"/>
            <a:r>
              <a:rPr lang="en-CA" dirty="0" smtClean="0"/>
              <a:t>Penalty transitions: only penalty leaf nodes loop back to context nodes</a:t>
            </a:r>
          </a:p>
          <a:p>
            <a:pPr lvl="1"/>
            <a:r>
              <a:rPr lang="en-CA" dirty="0" smtClean="0"/>
              <a:t>Full transitions: all leaf nodes loop back to context nodes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35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Model Validation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Lesion study: effects of propagation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36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Model Validation</a:t>
            </a:r>
            <a:endParaRPr lang="en-CA" dirty="0"/>
          </a:p>
        </p:txBody>
      </p:sp>
      <p:pic>
        <p:nvPicPr>
          <p:cNvPr id="5" name="Picture 4" descr="lesionstudypropagationchangeinactionva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9918" y="2186569"/>
            <a:ext cx="7584163" cy="2484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Play-By-Play Event Data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37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Green asterisks represent </a:t>
            </a:r>
            <a:r>
              <a:rPr lang="en-CA" dirty="0" err="1" smtClean="0"/>
              <a:t>THoR</a:t>
            </a:r>
            <a:r>
              <a:rPr lang="en-CA" dirty="0" smtClean="0"/>
              <a:t> action values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38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Results: Impact on Goals</a:t>
            </a:r>
            <a:endParaRPr lang="en-CA" dirty="0"/>
          </a:p>
        </p:txBody>
      </p:sp>
      <p:pic>
        <p:nvPicPr>
          <p:cNvPr id="5" name="Picture 4" descr="action_values_full_probability_next_goal_w_lo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1916832"/>
            <a:ext cx="50292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ction_values_full_probability_next_penal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06930" y="1606709"/>
            <a:ext cx="4930140" cy="427482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39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Results: Impact on Penalties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Sports are in the world of big data!</a:t>
            </a:r>
          </a:p>
          <a:p>
            <a:r>
              <a:rPr lang="en-CA" dirty="0" smtClean="0"/>
              <a:t>NHL records over 4 million events since 2001</a:t>
            </a:r>
          </a:p>
          <a:p>
            <a:r>
              <a:rPr lang="en-CA" dirty="0" smtClean="0"/>
              <a:t>Common statistics are not effectively using this data</a:t>
            </a:r>
          </a:p>
          <a:p>
            <a:pPr lvl="1"/>
            <a:r>
              <a:rPr lang="en-CA" dirty="0" smtClean="0"/>
              <a:t>e.g. +/-, </a:t>
            </a:r>
            <a:r>
              <a:rPr lang="en-CA" dirty="0" err="1" smtClean="0"/>
              <a:t>Corsi</a:t>
            </a:r>
            <a:r>
              <a:rPr lang="en-CA" dirty="0" smtClean="0"/>
              <a:t>, Fenwick</a:t>
            </a:r>
          </a:p>
          <a:p>
            <a:r>
              <a:rPr lang="en-CA" dirty="0" smtClean="0"/>
              <a:t>Advanced statistics don’t account for context or long-term effects of actions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4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Problem Overview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ction_values_full_probability_next_wi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28533" y="1481138"/>
            <a:ext cx="3886934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40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Results: Impact on Winning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layerimpactgoal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14829" y="1481138"/>
            <a:ext cx="6114342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41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Player Impact on Goals</a:t>
            </a:r>
            <a:endParaRPr lang="en-CA" dirty="0"/>
          </a:p>
        </p:txBody>
      </p:sp>
      <p:sp>
        <p:nvSpPr>
          <p:cNvPr id="7" name="Right Arrow 6"/>
          <p:cNvSpPr/>
          <p:nvPr/>
        </p:nvSpPr>
        <p:spPr>
          <a:xfrm>
            <a:off x="1187624" y="3789040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Arrow 7"/>
          <p:cNvSpPr/>
          <p:nvPr/>
        </p:nvSpPr>
        <p:spPr>
          <a:xfrm>
            <a:off x="1187624" y="1700808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layerimpactpenaltie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37410" y="1481138"/>
            <a:ext cx="6069180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42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Player Impact on Penalties</a:t>
            </a:r>
            <a:endParaRPr lang="en-CA" dirty="0"/>
          </a:p>
        </p:txBody>
      </p:sp>
      <p:sp>
        <p:nvSpPr>
          <p:cNvPr id="6" name="Right Arrow 5"/>
          <p:cNvSpPr/>
          <p:nvPr/>
        </p:nvSpPr>
        <p:spPr>
          <a:xfrm>
            <a:off x="1187624" y="1916832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Arrow 6"/>
          <p:cNvSpPr/>
          <p:nvPr/>
        </p:nvSpPr>
        <p:spPr>
          <a:xfrm>
            <a:off x="1187624" y="2231153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Arrow 7"/>
          <p:cNvSpPr/>
          <p:nvPr/>
        </p:nvSpPr>
        <p:spPr>
          <a:xfrm>
            <a:off x="1187624" y="5157192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layerimpactwin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53453" y="1481138"/>
            <a:ext cx="6837093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43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Player Impact on Wins</a:t>
            </a:r>
            <a:endParaRPr lang="en-CA" dirty="0"/>
          </a:p>
        </p:txBody>
      </p:sp>
      <p:sp>
        <p:nvSpPr>
          <p:cNvPr id="6" name="Right Arrow 5"/>
          <p:cNvSpPr/>
          <p:nvPr/>
        </p:nvSpPr>
        <p:spPr>
          <a:xfrm>
            <a:off x="827584" y="4823441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Arrow 6"/>
          <p:cNvSpPr/>
          <p:nvPr/>
        </p:nvSpPr>
        <p:spPr>
          <a:xfrm>
            <a:off x="827584" y="5517232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have developed a new context-aware method for evaluating actions and players.</a:t>
            </a:r>
          </a:p>
          <a:p>
            <a:r>
              <a:rPr lang="en-CA" dirty="0" smtClean="0"/>
              <a:t>We have created a configurable and scalable Markov Game model that incorporates context and long-term effects of actions.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44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Conclusion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CA" dirty="0" smtClean="0"/>
              <a:t>Thank you</a:t>
            </a:r>
          </a:p>
          <a:p>
            <a:pPr algn="ctr">
              <a:buNone/>
            </a:pPr>
            <a:endParaRPr lang="en-CA" dirty="0" smtClean="0"/>
          </a:p>
          <a:p>
            <a:pPr algn="ctr">
              <a:buNone/>
            </a:pPr>
            <a:endParaRPr lang="en-CA" dirty="0" smtClean="0"/>
          </a:p>
          <a:p>
            <a:pPr algn="ctr">
              <a:buNone/>
            </a:pPr>
            <a:r>
              <a:rPr lang="en-CA" dirty="0" smtClean="0"/>
              <a:t>“A Markov Game Model for </a:t>
            </a:r>
          </a:p>
          <a:p>
            <a:pPr algn="ctr">
              <a:buNone/>
            </a:pPr>
            <a:r>
              <a:rPr lang="en-CA" dirty="0" smtClean="0"/>
              <a:t>Valuing Player Actions in Ice Hockey”</a:t>
            </a:r>
          </a:p>
          <a:p>
            <a:pPr algn="ctr">
              <a:buNone/>
            </a:pPr>
            <a:r>
              <a:rPr lang="en-CA" dirty="0" smtClean="0"/>
              <a:t>Kurt </a:t>
            </a:r>
            <a:r>
              <a:rPr lang="en-CA" dirty="0" err="1" smtClean="0"/>
              <a:t>Routley</a:t>
            </a:r>
            <a:endParaRPr lang="en-CA" dirty="0" smtClean="0"/>
          </a:p>
          <a:p>
            <a:pPr algn="ctr">
              <a:buNone/>
            </a:pPr>
            <a:r>
              <a:rPr lang="en-CA" dirty="0" smtClean="0"/>
              <a:t>BSc, Simon Fraser University, 2013</a:t>
            </a:r>
          </a:p>
          <a:p>
            <a:pPr algn="ctr">
              <a:buNone/>
            </a:pPr>
            <a:r>
              <a:rPr lang="en-CA" dirty="0" smtClean="0"/>
              <a:t>MSc, Simon Fraser University, 2015?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45</a:t>
            </a:fld>
            <a:r>
              <a:rPr lang="en-CA" dirty="0" smtClean="0"/>
              <a:t>/45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Q&amp;A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First Markov Game model for a large ice hockey state space</a:t>
            </a:r>
          </a:p>
          <a:p>
            <a:r>
              <a:rPr lang="en-CA" dirty="0" smtClean="0"/>
              <a:t>A variant of AD-Trees as a data structure to compute and store sufficient statistics</a:t>
            </a:r>
          </a:p>
          <a:p>
            <a:r>
              <a:rPr lang="en-CA" dirty="0" smtClean="0"/>
              <a:t>Learning a Q-function to model hockey dynamics</a:t>
            </a:r>
          </a:p>
          <a:p>
            <a:r>
              <a:rPr lang="en-CA" dirty="0" smtClean="0"/>
              <a:t>A new context-aware method for evaluating players based on their actions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5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Contributions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6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System Overview</a:t>
            </a:r>
            <a:endParaRPr lang="en-CA" dirty="0"/>
          </a:p>
        </p:txBody>
      </p:sp>
      <p:pic>
        <p:nvPicPr>
          <p:cNvPr id="7" name="Content Placeholder 6" descr="Flow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2325" y="1481138"/>
            <a:ext cx="5139349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Play-By-Play Event Data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7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Markov Models in Other Sports</a:t>
            </a:r>
          </a:p>
          <a:p>
            <a:pPr lvl="1"/>
            <a:r>
              <a:rPr lang="en-CA" dirty="0" err="1" smtClean="0"/>
              <a:t>Hirotsu</a:t>
            </a:r>
            <a:r>
              <a:rPr lang="en-CA" dirty="0" smtClean="0"/>
              <a:t> &amp; Wright, 2002; </a:t>
            </a:r>
            <a:r>
              <a:rPr lang="en-CA" dirty="0" err="1" smtClean="0"/>
              <a:t>Sidhu</a:t>
            </a:r>
            <a:r>
              <a:rPr lang="en-CA" dirty="0" smtClean="0"/>
              <a:t> &amp; </a:t>
            </a:r>
            <a:r>
              <a:rPr lang="en-CA" dirty="0" err="1" smtClean="0"/>
              <a:t>Caffo</a:t>
            </a:r>
            <a:r>
              <a:rPr lang="en-CA" dirty="0" smtClean="0"/>
              <a:t>, 2014</a:t>
            </a:r>
          </a:p>
          <a:p>
            <a:r>
              <a:rPr lang="en-CA" dirty="0" smtClean="0"/>
              <a:t>Markov Models in Ice Hockey</a:t>
            </a:r>
          </a:p>
          <a:p>
            <a:pPr lvl="1"/>
            <a:r>
              <a:rPr lang="en-CA" dirty="0" err="1" smtClean="0"/>
              <a:t>Buttrey</a:t>
            </a:r>
            <a:r>
              <a:rPr lang="en-CA" dirty="0" smtClean="0"/>
              <a:t> et al, 2011; Thomas et al, 2013</a:t>
            </a:r>
          </a:p>
          <a:p>
            <a:r>
              <a:rPr lang="en-CA" dirty="0" smtClean="0"/>
              <a:t>Evaluating Actions and Players in Ice Hockey</a:t>
            </a:r>
          </a:p>
          <a:p>
            <a:pPr lvl="1"/>
            <a:r>
              <a:rPr lang="en-CA" dirty="0" smtClean="0"/>
              <a:t>Improved/Adjusted +/-</a:t>
            </a:r>
          </a:p>
          <a:p>
            <a:pPr lvl="2"/>
            <a:r>
              <a:rPr lang="en-CA" dirty="0" smtClean="0"/>
              <a:t>Lock &amp; </a:t>
            </a:r>
            <a:r>
              <a:rPr lang="en-CA" dirty="0" err="1" smtClean="0"/>
              <a:t>Shuckers</a:t>
            </a:r>
            <a:r>
              <a:rPr lang="en-CA" dirty="0" smtClean="0"/>
              <a:t>, 2009; Macdonald, 2011; </a:t>
            </a:r>
            <a:r>
              <a:rPr lang="en-CA" dirty="0" err="1" smtClean="0"/>
              <a:t>Gramacy</a:t>
            </a:r>
            <a:r>
              <a:rPr lang="en-CA" dirty="0" smtClean="0"/>
              <a:t> et al, 2013; </a:t>
            </a:r>
            <a:r>
              <a:rPr lang="en-CA" dirty="0" err="1" smtClean="0"/>
              <a:t>Spagnola</a:t>
            </a:r>
            <a:r>
              <a:rPr lang="en-CA" dirty="0" smtClean="0"/>
              <a:t>, 2013</a:t>
            </a:r>
          </a:p>
          <a:p>
            <a:pPr lvl="1"/>
            <a:r>
              <a:rPr lang="en-CA" dirty="0" smtClean="0"/>
              <a:t>Impact of Actions on Goals: </a:t>
            </a:r>
            <a:r>
              <a:rPr lang="en-CA" dirty="0" err="1" smtClean="0"/>
              <a:t>THoR</a:t>
            </a:r>
            <a:endParaRPr lang="en-CA" dirty="0" smtClean="0"/>
          </a:p>
          <a:p>
            <a:pPr lvl="2"/>
            <a:r>
              <a:rPr lang="en-CA" dirty="0" err="1" smtClean="0"/>
              <a:t>Schuckers</a:t>
            </a:r>
            <a:r>
              <a:rPr lang="en-CA" dirty="0" smtClean="0"/>
              <a:t> and </a:t>
            </a:r>
            <a:r>
              <a:rPr lang="en-CA" dirty="0" err="1" smtClean="0"/>
              <a:t>Curro</a:t>
            </a:r>
            <a:r>
              <a:rPr lang="en-CA" dirty="0" smtClean="0"/>
              <a:t>, 2013</a:t>
            </a:r>
          </a:p>
          <a:p>
            <a:pPr lvl="1"/>
            <a:r>
              <a:rPr lang="en-CA" dirty="0" smtClean="0"/>
              <a:t>Impact of Goals on Winning: AGV</a:t>
            </a:r>
          </a:p>
          <a:p>
            <a:pPr lvl="2"/>
            <a:r>
              <a:rPr lang="en-CA" dirty="0" smtClean="0"/>
              <a:t>Pettigrew,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8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Related Works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Play-By-Play Event Data 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9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2825</TotalTime>
  <Words>1465</Words>
  <Application>Microsoft Office PowerPoint</Application>
  <PresentationFormat>On-screen Show (4:3)</PresentationFormat>
  <Paragraphs>351</Paragraphs>
  <Slides>45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Concourse</vt:lpstr>
      <vt:lpstr>A Markov Game Model for Valuing Player Actions in  Ice Hockey</vt:lpstr>
      <vt:lpstr>Topics</vt:lpstr>
      <vt:lpstr>Topics</vt:lpstr>
      <vt:lpstr>Problem Overview</vt:lpstr>
      <vt:lpstr>Contributions</vt:lpstr>
      <vt:lpstr>System Overview</vt:lpstr>
      <vt:lpstr>Topics</vt:lpstr>
      <vt:lpstr>Related Works</vt:lpstr>
      <vt:lpstr>Topics</vt:lpstr>
      <vt:lpstr>Play-By-Play Event Data</vt:lpstr>
      <vt:lpstr>Topics</vt:lpstr>
      <vt:lpstr>Markov Game Models</vt:lpstr>
      <vt:lpstr>Markov Game Models: State Space</vt:lpstr>
      <vt:lpstr>Markov Game Models: Actions</vt:lpstr>
      <vt:lpstr>Markov Game Models: Actions</vt:lpstr>
      <vt:lpstr>Markov Game Models: Transitions</vt:lpstr>
      <vt:lpstr>Markov Game Models: Rewards</vt:lpstr>
      <vt:lpstr>Topics</vt:lpstr>
      <vt:lpstr>Markov Game Model Construction Algorithm</vt:lpstr>
      <vt:lpstr>Markov Game Model Construction Algorithm</vt:lpstr>
      <vt:lpstr>Markov Game Model Construction Algorithm</vt:lpstr>
      <vt:lpstr>Markov Game Model Construction Algorithm</vt:lpstr>
      <vt:lpstr>Markov Game Model Construction Algorithm</vt:lpstr>
      <vt:lpstr>Markov Game Model Construction Algorithm</vt:lpstr>
      <vt:lpstr>Markov Game Model Construction Algorithm</vt:lpstr>
      <vt:lpstr>Markov Game Model Construction Algorithm</vt:lpstr>
      <vt:lpstr>Topics</vt:lpstr>
      <vt:lpstr>The Q-Function</vt:lpstr>
      <vt:lpstr>Dynamic Programming Algorithm for Value Iteration</vt:lpstr>
      <vt:lpstr>Dynamic Programming Algorithm for Value Iteration</vt:lpstr>
      <vt:lpstr>Topics</vt:lpstr>
      <vt:lpstr>Evaluating Actions and Players</vt:lpstr>
      <vt:lpstr>Topics</vt:lpstr>
      <vt:lpstr>Model Validation</vt:lpstr>
      <vt:lpstr>Model Validation</vt:lpstr>
      <vt:lpstr>Model Validation</vt:lpstr>
      <vt:lpstr>Topics</vt:lpstr>
      <vt:lpstr>Results: Impact on Goals</vt:lpstr>
      <vt:lpstr>Results: Impact on Penalties</vt:lpstr>
      <vt:lpstr>Results: Impact on Winning</vt:lpstr>
      <vt:lpstr>Player Impact on Goals</vt:lpstr>
      <vt:lpstr>Player Impact on Penalties</vt:lpstr>
      <vt:lpstr>Player Impact on Wins</vt:lpstr>
      <vt:lpstr>Conclusion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Markov Game Model for Valuing Player Actions in Ice Hockey</dc:title>
  <dc:creator>Kurt</dc:creator>
  <cp:lastModifiedBy>Kurt</cp:lastModifiedBy>
  <cp:revision>216</cp:revision>
  <dcterms:created xsi:type="dcterms:W3CDTF">2015-04-05T01:30:32Z</dcterms:created>
  <dcterms:modified xsi:type="dcterms:W3CDTF">2015-04-17T18:20:17Z</dcterms:modified>
</cp:coreProperties>
</file>