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58" r:id="rId5"/>
    <p:sldId id="259" r:id="rId6"/>
    <p:sldId id="260" r:id="rId7"/>
    <p:sldId id="268" r:id="rId8"/>
    <p:sldId id="271" r:id="rId9"/>
    <p:sldId id="267" r:id="rId10"/>
    <p:sldId id="270" r:id="rId11"/>
    <p:sldId id="269" r:id="rId12"/>
    <p:sldId id="261" r:id="rId13"/>
    <p:sldId id="272" r:id="rId14"/>
    <p:sldId id="265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C5A62-D4ED-4D27-B7CF-5AD8D7831818}" type="datetimeFigureOut">
              <a:rPr lang="en-CA" smtClean="0"/>
              <a:pPr/>
              <a:t>03/01/2014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8C884-76A4-43CC-98A3-B1B1D3259C5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61016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8C884-76A4-43CC-98A3-B1B1D3259C55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8C884-76A4-43CC-98A3-B1B1D3259C55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geometric</a:t>
            </a:r>
            <a:r>
              <a:rPr lang="en-US" baseline="0" dirty="0" smtClean="0"/>
              <a:t> mean (arithmetic mean)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8C884-76A4-43CC-98A3-B1B1D3259C55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303920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r>
              <a:rPr lang="en-US" baseline="0" dirty="0" smtClean="0"/>
              <a:t> geometric mean, arithmetic mean.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8C884-76A4-43CC-98A3-B1B1D3259C55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1460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3996-B325-403B-9A91-C02906D14B1E}" type="datetime1">
              <a:rPr lang="en-CA" smtClean="0"/>
              <a:pPr/>
              <a:t>03/01/2014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BFB6-97CD-4366-A117-793577CE8A76}" type="datetime1">
              <a:rPr lang="en-CA" smtClean="0"/>
              <a:pPr/>
              <a:t>03/01/2014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0F0-609E-4382-80A4-739652FE9DAB}" type="datetime1">
              <a:rPr lang="en-CA" smtClean="0"/>
              <a:pPr/>
              <a:t>03/01/2014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16F3-859B-46C1-8083-6E059DA07E0C}" type="datetime1">
              <a:rPr lang="en-CA" smtClean="0"/>
              <a:pPr/>
              <a:t>03/01/2014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3F06-97CF-4812-B6C3-8FD31A5006C4}" type="datetime1">
              <a:rPr lang="en-CA" smtClean="0"/>
              <a:pPr/>
              <a:t>03/01/2014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FA72-EB12-4501-8E4B-FD9FFCDD1B06}" type="datetime1">
              <a:rPr lang="en-CA" smtClean="0"/>
              <a:pPr/>
              <a:t>03/01/2014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97F0-FB36-4A8C-8D7C-607236BD3E06}" type="datetime1">
              <a:rPr lang="en-CA" smtClean="0"/>
              <a:pPr/>
              <a:t>03/01/2014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6F45-8735-4A03-9949-FF143C112836}" type="datetime1">
              <a:rPr lang="en-CA" smtClean="0"/>
              <a:pPr/>
              <a:t>03/01/2014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283-7628-4632-9422-4BF45934A6CF}" type="datetime1">
              <a:rPr lang="en-CA" smtClean="0"/>
              <a:pPr/>
              <a:t>03/01/2014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9BFB-EA0A-4118-A418-553CF7996635}" type="datetime1">
              <a:rPr lang="en-CA" smtClean="0"/>
              <a:pPr/>
              <a:t>03/01/2014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CBDC-FE46-423A-B211-DA79CA9018F0}" type="datetime1">
              <a:rPr lang="en-CA" smtClean="0"/>
              <a:pPr/>
              <a:t>03/01/2014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F0191-0EED-4C77-9AFE-244D98037279}" type="datetime1">
              <a:rPr lang="en-CA" smtClean="0"/>
              <a:pPr/>
              <a:t>03/01/2014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C27-93CA-49DD-B98C-59F9531A0E0B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Using Aggregation in Computation of Probabilities in Hierarchical Structures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7344816" cy="1752600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CA" dirty="0" smtClean="0"/>
              <a:t>Kurt </a:t>
            </a:r>
            <a:r>
              <a:rPr lang="en-CA" dirty="0" err="1" smtClean="0"/>
              <a:t>Routley</a:t>
            </a:r>
            <a:r>
              <a:rPr lang="en-CA" dirty="0" smtClean="0"/>
              <a:t>, </a:t>
            </a:r>
            <a:r>
              <a:rPr lang="en-CA" dirty="0" err="1" smtClean="0"/>
              <a:t>B.Sc</a:t>
            </a:r>
            <a:r>
              <a:rPr lang="en-CA" dirty="0" smtClean="0"/>
              <a:t> – Simon Fraser University</a:t>
            </a:r>
          </a:p>
          <a:p>
            <a:pPr>
              <a:spcBef>
                <a:spcPts val="0"/>
              </a:spcBef>
            </a:pPr>
            <a:r>
              <a:rPr lang="en-CA" dirty="0" smtClean="0"/>
              <a:t>Oliver Schulte, </a:t>
            </a:r>
            <a:r>
              <a:rPr lang="en-CA" dirty="0" err="1" smtClean="0"/>
              <a:t>Ph.D</a:t>
            </a:r>
            <a:r>
              <a:rPr lang="en-CA" dirty="0" smtClean="0"/>
              <a:t> – Simon Fraser University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Training Set 2 Description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10</a:t>
            </a:fld>
            <a:endParaRPr lang="en-CA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3495227"/>
              </p:ext>
            </p:extLst>
          </p:nvPr>
        </p:nvGraphicFramePr>
        <p:xfrm>
          <a:off x="683569" y="1268759"/>
          <a:ext cx="7776854" cy="6487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219"/>
                <a:gridCol w="979605"/>
                <a:gridCol w="610663"/>
                <a:gridCol w="502307"/>
                <a:gridCol w="621020"/>
                <a:gridCol w="558918"/>
                <a:gridCol w="496816"/>
                <a:gridCol w="418211"/>
                <a:gridCol w="598219"/>
                <a:gridCol w="598219"/>
                <a:gridCol w="598219"/>
                <a:gridCol w="598219"/>
                <a:gridCol w="598219"/>
              </a:tblGrid>
              <a:tr h="20937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MatchID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PlayerID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Games 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Goals Scored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GiveAways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TakeAways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On 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Goals in Game</a:t>
                      </a:r>
                      <a:endParaRPr lang="en-US" dirty="0"/>
                    </a:p>
                  </a:txBody>
                  <a:tcPr/>
                </a:tc>
              </a:tr>
              <a:tr h="110198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Canucks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H. </a:t>
                      </a:r>
                      <a:r>
                        <a:rPr lang="en-US" dirty="0" err="1" smtClean="0"/>
                        <a:t>Sedin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69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Canucks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D. </a:t>
                      </a:r>
                      <a:r>
                        <a:rPr lang="en-US" dirty="0" err="1" smtClean="0"/>
                        <a:t>Sedin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6917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row for each Canucks skater in match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9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Canucks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H. </a:t>
                      </a:r>
                      <a:r>
                        <a:rPr lang="en-US" dirty="0" err="1" smtClean="0"/>
                        <a:t>Sedin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6167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Feature Aggregation Test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11</a:t>
            </a:fld>
            <a:endParaRPr lang="en-CA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9993944"/>
              </p:ext>
            </p:extLst>
          </p:nvPr>
        </p:nvGraphicFramePr>
        <p:xfrm>
          <a:off x="683569" y="1268759"/>
          <a:ext cx="6571137" cy="499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893"/>
                <a:gridCol w="589893"/>
                <a:gridCol w="965971"/>
                <a:gridCol w="612377"/>
                <a:gridCol w="551140"/>
                <a:gridCol w="489901"/>
                <a:gridCol w="412390"/>
                <a:gridCol w="589893"/>
                <a:gridCol w="589893"/>
                <a:gridCol w="589893"/>
                <a:gridCol w="589893"/>
              </a:tblGrid>
              <a:tr h="20937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Prob</a:t>
                      </a:r>
                      <a:r>
                        <a:rPr lang="en-US" baseline="0" dirty="0" smtClean="0"/>
                        <a:t>(Win)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MatchID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Games 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Goals Scored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GiveAways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TakeAways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On Ice</a:t>
                      </a:r>
                      <a:endParaRPr lang="en-US" dirty="0"/>
                    </a:p>
                  </a:txBody>
                  <a:tcPr/>
                </a:tc>
              </a:tr>
              <a:tr h="1101985">
                <a:tc>
                  <a:txBody>
                    <a:bodyPr/>
                    <a:lstStyle/>
                    <a:p>
                      <a:r>
                        <a:rPr lang="en-US" dirty="0" smtClean="0"/>
                        <a:t>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Canucks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</a:p>
                    <a:p>
                      <a:r>
                        <a:rPr lang="en-US" dirty="0" smtClean="0"/>
                        <a:t>= sum over all 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9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9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630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Empirical Results</a:t>
            </a:r>
            <a:br>
              <a:rPr lang="en-CA" dirty="0" smtClean="0"/>
            </a:br>
            <a:r>
              <a:rPr lang="en-CA" dirty="0" smtClean="0"/>
              <a:t>for Method </a:t>
            </a:r>
            <a:r>
              <a:rPr lang="en-CA" dirty="0" smtClean="0"/>
              <a:t>2 using Only Last Season Statistics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12</a:t>
            </a:fld>
            <a:endParaRPr lang="en-CA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6" y="2060848"/>
          <a:ext cx="8424936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7"/>
                <a:gridCol w="1053117"/>
                <a:gridCol w="1053117"/>
                <a:gridCol w="1053117"/>
                <a:gridCol w="1053117"/>
                <a:gridCol w="1053117"/>
                <a:gridCol w="1053117"/>
                <a:gridCol w="1053117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Individual Results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Logistic</a:t>
                      </a:r>
                      <a:r>
                        <a:rPr lang="en-CA" baseline="0" dirty="0" smtClean="0"/>
                        <a:t> Ridge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Number</a:t>
                      </a:r>
                      <a:r>
                        <a:rPr lang="en-CA" baseline="0" dirty="0" smtClean="0"/>
                        <a:t> of Training </a:t>
                      </a:r>
                      <a:r>
                        <a:rPr lang="en-CA" baseline="0" dirty="0" err="1" smtClean="0"/>
                        <a:t>Tuples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Number Correct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Training Accuracy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Number of Test </a:t>
                      </a:r>
                      <a:r>
                        <a:rPr lang="en-CA" dirty="0" err="1" smtClean="0"/>
                        <a:t>Tuples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Number</a:t>
                      </a:r>
                      <a:r>
                        <a:rPr lang="en-CA" baseline="0" dirty="0" smtClean="0"/>
                        <a:t> Correct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Test Accuracy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Overall</a:t>
                      </a:r>
                      <a:r>
                        <a:rPr lang="en-CA" baseline="0" dirty="0" smtClean="0"/>
                        <a:t> Accuracy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47,466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24,776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52.197%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91360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47310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51.784%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51.925%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536" y="4725144"/>
          <a:ext cx="842493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7"/>
                <a:gridCol w="1053117"/>
                <a:gridCol w="1053117"/>
                <a:gridCol w="1053117"/>
                <a:gridCol w="1053117"/>
                <a:gridCol w="1053117"/>
                <a:gridCol w="1053117"/>
                <a:gridCol w="1053117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Group Results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Logistic Ridge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Number of Team</a:t>
                      </a:r>
                      <a:r>
                        <a:rPr lang="en-CA" baseline="0" dirty="0" smtClean="0"/>
                        <a:t>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Number </a:t>
                      </a:r>
                      <a:r>
                        <a:rPr lang="en-CA" dirty="0" err="1" smtClean="0"/>
                        <a:t>Avg</a:t>
                      </a:r>
                      <a:r>
                        <a:rPr lang="en-CA" baseline="0" dirty="0" smtClean="0"/>
                        <a:t> Correct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Avg</a:t>
                      </a:r>
                      <a:r>
                        <a:rPr lang="en-CA" dirty="0" smtClean="0"/>
                        <a:t> Percentage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Number Max Correct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Max Percentage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Number Min Correct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Min Percentage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7714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4199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54.433%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4199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54.433%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3880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50.298%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Empirical Results</a:t>
            </a:r>
            <a:br>
              <a:rPr lang="en-CA" dirty="0" smtClean="0"/>
            </a:br>
            <a:r>
              <a:rPr lang="en-CA" dirty="0" smtClean="0"/>
              <a:t>for Method </a:t>
            </a:r>
            <a:r>
              <a:rPr lang="en-CA" dirty="0" smtClean="0"/>
              <a:t>2 using Last Season Statistics and Individual’s Game Statistics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13</a:t>
            </a:fld>
            <a:endParaRPr lang="en-CA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6" y="2060848"/>
          <a:ext cx="8424936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7"/>
                <a:gridCol w="1053117"/>
                <a:gridCol w="1053117"/>
                <a:gridCol w="1053117"/>
                <a:gridCol w="1053117"/>
                <a:gridCol w="1053117"/>
                <a:gridCol w="1053117"/>
                <a:gridCol w="1053117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Individual Results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Logistic</a:t>
                      </a:r>
                      <a:r>
                        <a:rPr lang="en-CA" baseline="0" dirty="0" smtClean="0"/>
                        <a:t> Ridge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Number</a:t>
                      </a:r>
                      <a:r>
                        <a:rPr lang="en-CA" baseline="0" dirty="0" smtClean="0"/>
                        <a:t> of Training </a:t>
                      </a:r>
                      <a:r>
                        <a:rPr lang="en-CA" baseline="0" dirty="0" err="1" smtClean="0"/>
                        <a:t>Tuples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Number Correct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Training Accuracy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Number of Test </a:t>
                      </a:r>
                      <a:r>
                        <a:rPr lang="en-CA" dirty="0" err="1" smtClean="0"/>
                        <a:t>Tuples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Number</a:t>
                      </a:r>
                      <a:r>
                        <a:rPr lang="en-CA" baseline="0" dirty="0" smtClean="0"/>
                        <a:t> Correct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Test Accuracy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Overall</a:t>
                      </a:r>
                      <a:r>
                        <a:rPr lang="en-CA" baseline="0" dirty="0" smtClean="0"/>
                        <a:t> Accuracy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536" y="4725144"/>
          <a:ext cx="842493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7"/>
                <a:gridCol w="1053117"/>
                <a:gridCol w="1053117"/>
                <a:gridCol w="1053117"/>
                <a:gridCol w="1053117"/>
                <a:gridCol w="1053117"/>
                <a:gridCol w="1053117"/>
                <a:gridCol w="1053117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Group Results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Logistic Ridge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Number of Team</a:t>
                      </a:r>
                      <a:r>
                        <a:rPr lang="en-CA" baseline="0" dirty="0" smtClean="0"/>
                        <a:t>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Number </a:t>
                      </a:r>
                      <a:r>
                        <a:rPr lang="en-CA" dirty="0" err="1" smtClean="0"/>
                        <a:t>Avg</a:t>
                      </a:r>
                      <a:r>
                        <a:rPr lang="en-CA" baseline="0" dirty="0" smtClean="0"/>
                        <a:t> Correct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Avg</a:t>
                      </a:r>
                      <a:r>
                        <a:rPr lang="en-CA" dirty="0" smtClean="0"/>
                        <a:t> Percentage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Number Max Correct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Max Percentage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Number Min Correct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Min Percentage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Selection of Features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spcBef>
                <a:spcPts val="0"/>
              </a:spcBef>
              <a:buNone/>
            </a:pPr>
            <a:r>
              <a:rPr lang="en-CA" dirty="0" smtClean="0"/>
              <a:t>Kurt </a:t>
            </a:r>
            <a:r>
              <a:rPr lang="en-CA" dirty="0" err="1" smtClean="0"/>
              <a:t>Routley</a:t>
            </a:r>
            <a:r>
              <a:rPr lang="en-CA" dirty="0" smtClean="0"/>
              <a:t>, </a:t>
            </a:r>
            <a:r>
              <a:rPr lang="en-CA" dirty="0" err="1" smtClean="0"/>
              <a:t>B.Sc</a:t>
            </a:r>
            <a:r>
              <a:rPr lang="en-CA" dirty="0" smtClean="0"/>
              <a:t> – Simon Fraser University</a:t>
            </a:r>
          </a:p>
          <a:p>
            <a:pPr>
              <a:spcBef>
                <a:spcPts val="0"/>
              </a:spcBef>
              <a:buNone/>
            </a:pPr>
            <a:r>
              <a:rPr lang="en-CA" dirty="0" smtClean="0"/>
              <a:t>kdr4@sfu.ca</a:t>
            </a:r>
          </a:p>
          <a:p>
            <a:pPr>
              <a:spcBef>
                <a:spcPts val="0"/>
              </a:spcBef>
              <a:buNone/>
            </a:pPr>
            <a:endParaRPr lang="en-CA" dirty="0"/>
          </a:p>
          <a:p>
            <a:pPr>
              <a:spcBef>
                <a:spcPts val="0"/>
              </a:spcBef>
              <a:buNone/>
            </a:pPr>
            <a:r>
              <a:rPr lang="en-CA" dirty="0" smtClean="0"/>
              <a:t>Oliver Schulte, </a:t>
            </a:r>
            <a:r>
              <a:rPr lang="en-CA" dirty="0" err="1" smtClean="0"/>
              <a:t>Ph.D</a:t>
            </a:r>
            <a:r>
              <a:rPr lang="en-CA" dirty="0" smtClean="0"/>
              <a:t> – Simon Fraser University</a:t>
            </a:r>
          </a:p>
          <a:p>
            <a:pPr>
              <a:spcBef>
                <a:spcPts val="0"/>
              </a:spcBef>
              <a:buNone/>
            </a:pPr>
            <a:r>
              <a:rPr lang="en-CA" dirty="0" smtClean="0"/>
              <a:t>oschulte@cs.sfu.ca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When to perform aggregation?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None/>
            </a:pPr>
            <a:r>
              <a:rPr lang="en-CA" dirty="0" smtClean="0"/>
              <a:t>Method 1: Aggregate features, then learn probabilistic model</a:t>
            </a:r>
            <a:endParaRPr lang="en-CA" dirty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Method 2: Learn probabilistic model, then aggregate probabilities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6" name="Picture 5" descr="AggregateMod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9740" y="1516380"/>
            <a:ext cx="5684520" cy="3825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 1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None/>
            </a:pPr>
            <a:r>
              <a:rPr lang="en-CA" dirty="0" smtClean="0"/>
              <a:t>Aggregate individual features to create grouped features.</a:t>
            </a:r>
          </a:p>
          <a:p>
            <a:pPr>
              <a:buNone/>
            </a:pPr>
            <a:r>
              <a:rPr lang="en-CA" dirty="0" smtClean="0"/>
              <a:t>Learn a probabilistic model of these grouped features.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 2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Training Set Description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6</a:t>
            </a:fld>
            <a:endParaRPr lang="en-CA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72941578"/>
              </p:ext>
            </p:extLst>
          </p:nvPr>
        </p:nvGraphicFramePr>
        <p:xfrm>
          <a:off x="683569" y="1268759"/>
          <a:ext cx="7776858" cy="6487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1"/>
                <a:gridCol w="1061239"/>
                <a:gridCol w="661552"/>
                <a:gridCol w="544166"/>
                <a:gridCol w="672772"/>
                <a:gridCol w="605495"/>
                <a:gridCol w="538217"/>
                <a:gridCol w="453062"/>
                <a:gridCol w="648071"/>
                <a:gridCol w="648071"/>
                <a:gridCol w="648071"/>
                <a:gridCol w="648071"/>
              </a:tblGrid>
              <a:tr h="20937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MatchID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PlayerID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Games 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Goals Scored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GiveAways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TakeAways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On Ice</a:t>
                      </a:r>
                      <a:endParaRPr lang="en-US" dirty="0"/>
                    </a:p>
                  </a:txBody>
                  <a:tcPr/>
                </a:tc>
              </a:tr>
              <a:tr h="110198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Canucks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H. </a:t>
                      </a:r>
                      <a:r>
                        <a:rPr lang="en-US" dirty="0" err="1" smtClean="0"/>
                        <a:t>Sedin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91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Canucks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D. </a:t>
                      </a:r>
                      <a:r>
                        <a:rPr lang="en-US" dirty="0" err="1" smtClean="0"/>
                        <a:t>Sedin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917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row for each Canucks skater in match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9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Canucks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H. </a:t>
                      </a:r>
                      <a:r>
                        <a:rPr lang="en-US" dirty="0" err="1" smtClean="0"/>
                        <a:t>Sedin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Test Set with </a:t>
            </a:r>
            <a:r>
              <a:rPr lang="en-CA" dirty="0" err="1" smtClean="0"/>
              <a:t>Probabilisic</a:t>
            </a:r>
            <a:r>
              <a:rPr lang="en-CA" dirty="0" smtClean="0"/>
              <a:t> Predictions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7</a:t>
            </a:fld>
            <a:endParaRPr lang="en-CA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4715959"/>
              </p:ext>
            </p:extLst>
          </p:nvPr>
        </p:nvGraphicFramePr>
        <p:xfrm>
          <a:off x="683569" y="1268759"/>
          <a:ext cx="7232691" cy="557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777"/>
                <a:gridCol w="594777"/>
                <a:gridCol w="973968"/>
                <a:gridCol w="607150"/>
                <a:gridCol w="617447"/>
                <a:gridCol w="555702"/>
                <a:gridCol w="493957"/>
                <a:gridCol w="415805"/>
                <a:gridCol w="594777"/>
                <a:gridCol w="594777"/>
                <a:gridCol w="594777"/>
                <a:gridCol w="594777"/>
              </a:tblGrid>
              <a:tr h="20937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Prob</a:t>
                      </a:r>
                      <a:r>
                        <a:rPr lang="en-US" baseline="0" dirty="0" smtClean="0"/>
                        <a:t>(Win)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MatchID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PlayerID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Games 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Goals Scored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GiveAways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TakeAways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On Ice</a:t>
                      </a:r>
                      <a:endParaRPr lang="en-US" dirty="0"/>
                    </a:p>
                  </a:txBody>
                  <a:tcPr/>
                </a:tc>
              </a:tr>
              <a:tr h="1101985">
                <a:tc>
                  <a:txBody>
                    <a:bodyPr/>
                    <a:lstStyle/>
                    <a:p>
                      <a:r>
                        <a:rPr lang="en-US" dirty="0" smtClean="0"/>
                        <a:t>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Canucks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H. </a:t>
                      </a:r>
                      <a:r>
                        <a:rPr lang="en-US" dirty="0" err="1" smtClean="0"/>
                        <a:t>Sedin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917">
                <a:tc>
                  <a:txBody>
                    <a:bodyPr/>
                    <a:lstStyle/>
                    <a:p>
                      <a:r>
                        <a:rPr lang="en-US" dirty="0" smtClean="0"/>
                        <a:t>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Canucks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D. </a:t>
                      </a:r>
                      <a:r>
                        <a:rPr lang="en-US" dirty="0" err="1" smtClean="0"/>
                        <a:t>Sedin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9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row for each Canucks skater in match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533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Test Set with SVM Scores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8</a:t>
            </a:fld>
            <a:endParaRPr lang="en-CA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23466671"/>
              </p:ext>
            </p:extLst>
          </p:nvPr>
        </p:nvGraphicFramePr>
        <p:xfrm>
          <a:off x="683569" y="1268759"/>
          <a:ext cx="7232691" cy="557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777"/>
                <a:gridCol w="594777"/>
                <a:gridCol w="973968"/>
                <a:gridCol w="607150"/>
                <a:gridCol w="617447"/>
                <a:gridCol w="555702"/>
                <a:gridCol w="493957"/>
                <a:gridCol w="415805"/>
                <a:gridCol w="594777"/>
                <a:gridCol w="594777"/>
                <a:gridCol w="594777"/>
                <a:gridCol w="594777"/>
              </a:tblGrid>
              <a:tr h="2093772">
                <a:tc>
                  <a:txBody>
                    <a:bodyPr/>
                    <a:lstStyle/>
                    <a:p>
                      <a:r>
                        <a:rPr lang="en-US" dirty="0" smtClean="0"/>
                        <a:t>SVM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MatchID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PlayerID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Games 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Goals Scored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GiveAways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TakeAways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On Ice</a:t>
                      </a:r>
                      <a:endParaRPr lang="en-US" dirty="0"/>
                    </a:p>
                  </a:txBody>
                  <a:tcPr/>
                </a:tc>
              </a:tr>
              <a:tr h="1101985"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Canucks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H. </a:t>
                      </a:r>
                      <a:r>
                        <a:rPr lang="en-US" dirty="0" err="1" smtClean="0"/>
                        <a:t>Sedin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917">
                <a:tc>
                  <a:txBody>
                    <a:bodyPr/>
                    <a:lstStyle/>
                    <a:p>
                      <a:r>
                        <a:rPr lang="en-US" dirty="0" smtClean="0"/>
                        <a:t>-0.1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Canucks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D. </a:t>
                      </a:r>
                      <a:r>
                        <a:rPr lang="en-US" dirty="0" err="1" smtClean="0"/>
                        <a:t>Sedin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9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row for each Canucks skater in match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3120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Feature Aggregation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FC27-93CA-49DD-B98C-59F9531A0E0B}" type="slidenum">
              <a:rPr lang="en-CA" smtClean="0"/>
              <a:pPr/>
              <a:t>9</a:t>
            </a:fld>
            <a:endParaRPr lang="en-CA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3178719"/>
              </p:ext>
            </p:extLst>
          </p:nvPr>
        </p:nvGraphicFramePr>
        <p:xfrm>
          <a:off x="683569" y="1268759"/>
          <a:ext cx="7115306" cy="5639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1"/>
                <a:gridCol w="1061239"/>
                <a:gridCol w="544166"/>
                <a:gridCol w="672772"/>
                <a:gridCol w="605495"/>
                <a:gridCol w="538217"/>
                <a:gridCol w="453062"/>
                <a:gridCol w="648071"/>
                <a:gridCol w="648071"/>
                <a:gridCol w="648071"/>
                <a:gridCol w="648071"/>
              </a:tblGrid>
              <a:tr h="20937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MatchID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Games 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Goals Scored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GiveAways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TakeAways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On Ice</a:t>
                      </a:r>
                      <a:endParaRPr lang="en-US" dirty="0"/>
                    </a:p>
                  </a:txBody>
                  <a:tcPr/>
                </a:tc>
              </a:tr>
              <a:tr h="110198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Canucks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</a:p>
                    <a:p>
                      <a:r>
                        <a:rPr lang="en-US" dirty="0" smtClean="0"/>
                        <a:t>= sum over all 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91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Canucks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9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9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6684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511</Words>
  <Application>Microsoft Office PowerPoint</Application>
  <PresentationFormat>On-screen Show (4:3)</PresentationFormat>
  <Paragraphs>250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Using Aggregation in Computation of Probabilities in Hierarchical Structures</vt:lpstr>
      <vt:lpstr>When to perform aggregation?</vt:lpstr>
      <vt:lpstr>Slide 3</vt:lpstr>
      <vt:lpstr>Method 1</vt:lpstr>
      <vt:lpstr>Method 2</vt:lpstr>
      <vt:lpstr>Training Set Description</vt:lpstr>
      <vt:lpstr>Test Set with Probabilisic Predictions</vt:lpstr>
      <vt:lpstr>Test Set with SVM Scores</vt:lpstr>
      <vt:lpstr>Feature Aggregation</vt:lpstr>
      <vt:lpstr>Training Set 2 Description</vt:lpstr>
      <vt:lpstr>Feature Aggregation Test</vt:lpstr>
      <vt:lpstr>Empirical Results for Method 2 using Only Last Season Statistics</vt:lpstr>
      <vt:lpstr>Empirical Results for Method 2 using Last Season Statistics and Individual’s Game Statistics</vt:lpstr>
      <vt:lpstr>Selection of Features</vt:lpstr>
      <vt:lpstr>Conclusions</vt:lpstr>
      <vt:lpstr>Questions?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 of Aggregate Probabilities in Hierarchical Structures</dc:title>
  <dc:creator>Kurt</dc:creator>
  <cp:lastModifiedBy>Kurt</cp:lastModifiedBy>
  <cp:revision>44</cp:revision>
  <dcterms:created xsi:type="dcterms:W3CDTF">2014-01-02T21:37:34Z</dcterms:created>
  <dcterms:modified xsi:type="dcterms:W3CDTF">2014-01-03T21:30:53Z</dcterms:modified>
</cp:coreProperties>
</file>