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69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600"/>
    <a:srgbClr val="FF6600"/>
    <a:srgbClr val="EFCFCC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5" autoAdjust="0"/>
    <p:restoredTop sz="90580" autoAdjust="0"/>
  </p:normalViewPr>
  <p:slideViewPr>
    <p:cSldViewPr snapToGrid="0" snapToObjects="1">
      <p:cViewPr varScale="1">
        <p:scale>
          <a:sx n="80" d="100"/>
          <a:sy n="80" d="100"/>
        </p:scale>
        <p:origin x="-15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urt's%20Work\Dropbox\SSCI\trip\column-row-rati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Kurt's%20Work\Dropbox\SSCI\trip\column-row-rati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title>
      <c:tx>
        <c:rich>
          <a:bodyPr/>
          <a:lstStyle/>
          <a:p>
            <a:pPr>
              <a:defRPr sz="2000"/>
            </a:pPr>
            <a:r>
              <a:rPr lang="en-CA" sz="2000"/>
              <a:t>Scaling Caused by Aggregation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strRef>
              <c:f>Sheet1!$C$9</c:f>
              <c:strCache>
                <c:ptCount val="1"/>
                <c:pt idx="0">
                  <c:v>Aggregated Columns / Columns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/>
                      <a:t>I</a:t>
                    </a:r>
                    <a:r>
                      <a:rPr lang="en-US"/>
                      <a:t>MDb</a:t>
                    </a:r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/>
                      <a:t>F</a:t>
                    </a:r>
                    <a:r>
                      <a:rPr lang="en-US"/>
                      <a:t>inancial</a:t>
                    </a:r>
                  </a:p>
                </c:rich>
              </c:tx>
              <c:dLblPos val="r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/>
                      <a:t>N</a:t>
                    </a:r>
                    <a:r>
                      <a:rPr lang="en-US"/>
                      <a:t>HL - S + Match</a:t>
                    </a:r>
                  </a:p>
                </c:rich>
              </c:tx>
              <c:dLblPos val="r"/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/>
                      <a:t>N</a:t>
                    </a:r>
                    <a:r>
                      <a:rPr lang="en-US"/>
                      <a:t>HL - Season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200"/>
                      <a:t>P</a:t>
                    </a:r>
                    <a:r>
                      <a:rPr lang="en-US"/>
                      <a:t>LG</a:t>
                    </a:r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200"/>
                      <a:t>N</a:t>
                    </a:r>
                    <a:r>
                      <a:rPr lang="en-US"/>
                      <a:t>BA</a:t>
                    </a:r>
                  </a:p>
                </c:rich>
              </c:tx>
              <c:dLblPos val="r"/>
              <c:showVal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r"/>
            <c:showVal val="1"/>
          </c:dLbls>
          <c:xVal>
            <c:numRef>
              <c:f>Sheet1!$B$10:$B$15</c:f>
              <c:numCache>
                <c:formatCode>0.00%</c:formatCode>
                <c:ptCount val="6"/>
                <c:pt idx="0">
                  <c:v>3.1999929622147957E-3</c:v>
                </c:pt>
                <c:pt idx="1">
                  <c:v>3.9184705324695852E-3</c:v>
                </c:pt>
                <c:pt idx="2">
                  <c:v>5.5555555555555476E-2</c:v>
                </c:pt>
                <c:pt idx="3">
                  <c:v>5.5555555555555476E-2</c:v>
                </c:pt>
                <c:pt idx="4">
                  <c:v>7.3112315643514433E-2</c:v>
                </c:pt>
                <c:pt idx="5">
                  <c:v>7.8226857887874826E-2</c:v>
                </c:pt>
              </c:numCache>
            </c:numRef>
          </c:xVal>
          <c:yVal>
            <c:numRef>
              <c:f>Sheet1!$C$10:$C$15</c:f>
              <c:numCache>
                <c:formatCode>0%</c:formatCode>
                <c:ptCount val="6"/>
                <c:pt idx="0">
                  <c:v>1.84375</c:v>
                </c:pt>
                <c:pt idx="1">
                  <c:v>2.1538461538461537</c:v>
                </c:pt>
                <c:pt idx="2">
                  <c:v>6.3142857142857016</c:v>
                </c:pt>
                <c:pt idx="3">
                  <c:v>5.9090909090909101</c:v>
                </c:pt>
                <c:pt idx="4">
                  <c:v>6.88177339901479</c:v>
                </c:pt>
                <c:pt idx="5">
                  <c:v>5.9565217391304364</c:v>
                </c:pt>
              </c:numCache>
            </c:numRef>
          </c:yVal>
        </c:ser>
        <c:dLbls>
          <c:showVal val="1"/>
        </c:dLbls>
        <c:axId val="77830016"/>
        <c:axId val="79167488"/>
      </c:scatterChart>
      <c:valAx>
        <c:axId val="77830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CA" sz="1600"/>
                  <a:t>Number of Aggregated Rows over Number of Original Data Rows</a:t>
                </a:r>
              </a:p>
            </c:rich>
          </c:tx>
          <c:layout/>
        </c:title>
        <c:numFmt formatCode="0.00%" sourceLinked="1"/>
        <c:tickLblPos val="nextTo"/>
        <c:crossAx val="79167488"/>
        <c:crosses val="autoZero"/>
        <c:crossBetween val="midCat"/>
      </c:valAx>
      <c:valAx>
        <c:axId val="791674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CA" sz="1600"/>
                  <a:t>Increase in Number of Columns</a:t>
                </a:r>
              </a:p>
            </c:rich>
          </c:tx>
          <c:layout/>
        </c:title>
        <c:numFmt formatCode="0%" sourceLinked="1"/>
        <c:tickLblPos val="nextTo"/>
        <c:crossAx val="77830016"/>
        <c:crosses val="autoZero"/>
        <c:crossBetween val="midCat"/>
      </c:valAx>
    </c:plotArea>
    <c:plotVisOnly val="1"/>
    <c:dispBlanksAs val="gap"/>
  </c:chart>
  <c:txPr>
    <a:bodyPr/>
    <a:lstStyle/>
    <a:p>
      <a:pPr>
        <a:defRPr>
          <a:latin typeface="Calibri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CA"/>
  <c:chart>
    <c:plotArea>
      <c:layout>
        <c:manualLayout>
          <c:layoutTarget val="inner"/>
          <c:xMode val="edge"/>
          <c:yMode val="edge"/>
          <c:x val="9.8100542344314978E-2"/>
          <c:y val="3.0613943340190589E-2"/>
          <c:w val="0.68208311582913728"/>
          <c:h val="0.61896534631284683"/>
        </c:manualLayout>
      </c:layout>
      <c:barChart>
        <c:barDir val="col"/>
        <c:grouping val="clustered"/>
        <c:ser>
          <c:idx val="0"/>
          <c:order val="0"/>
          <c:tx>
            <c:strRef>
              <c:f>Sheet3!$A$3</c:f>
              <c:strCache>
                <c:ptCount val="1"/>
                <c:pt idx="0">
                  <c:v>Feature Aggregation 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cat>
            <c:multiLvlStrRef>
              <c:f>Sheet3!$B$1:$M$2</c:f>
              <c:multiLvlStrCache>
                <c:ptCount val="12"/>
                <c:lvl>
                  <c:pt idx="0">
                    <c:v>IMDb</c:v>
                  </c:pt>
                  <c:pt idx="1">
                    <c:v>Financial</c:v>
                  </c:pt>
                  <c:pt idx="2">
                    <c:v>NHL - S + Match</c:v>
                  </c:pt>
                  <c:pt idx="3">
                    <c:v>NHL - Season</c:v>
                  </c:pt>
                  <c:pt idx="4">
                    <c:v>PLG</c:v>
                  </c:pt>
                  <c:pt idx="5">
                    <c:v>NBA</c:v>
                  </c:pt>
                  <c:pt idx="6">
                    <c:v>IMDb</c:v>
                  </c:pt>
                  <c:pt idx="7">
                    <c:v>Financial</c:v>
                  </c:pt>
                  <c:pt idx="8">
                    <c:v>NHL - S + Match</c:v>
                  </c:pt>
                  <c:pt idx="9">
                    <c:v>NHL - Season</c:v>
                  </c:pt>
                  <c:pt idx="10">
                    <c:v>PLG</c:v>
                  </c:pt>
                  <c:pt idx="11">
                    <c:v>NBA</c:v>
                  </c:pt>
                </c:lvl>
                <c:lvl>
                  <c:pt idx="0">
                    <c:v>Accuracy</c:v>
                  </c:pt>
                  <c:pt idx="6">
                    <c:v>F1-Measure</c:v>
                  </c:pt>
                </c:lvl>
              </c:multiLvlStrCache>
            </c:multiLvlStrRef>
          </c:cat>
          <c:val>
            <c:numRef>
              <c:f>Sheet3!$B$3:$M$3</c:f>
              <c:numCache>
                <c:formatCode>0.00%</c:formatCode>
                <c:ptCount val="12"/>
                <c:pt idx="0">
                  <c:v>0.86050000000000004</c:v>
                </c:pt>
                <c:pt idx="1">
                  <c:v>0.87500000000000011</c:v>
                </c:pt>
                <c:pt idx="2">
                  <c:v>0.8891</c:v>
                </c:pt>
                <c:pt idx="3">
                  <c:v>0.55120000000000002</c:v>
                </c:pt>
                <c:pt idx="4">
                  <c:v>0.96550000000000002</c:v>
                </c:pt>
                <c:pt idx="5">
                  <c:v>1</c:v>
                </c:pt>
                <c:pt idx="6" formatCode="General">
                  <c:v>0.8600000000000001</c:v>
                </c:pt>
                <c:pt idx="7" formatCode="General">
                  <c:v>0.87000000000000011</c:v>
                </c:pt>
                <c:pt idx="8" formatCode="General">
                  <c:v>0.89</c:v>
                </c:pt>
                <c:pt idx="9" formatCode="General">
                  <c:v>0.59</c:v>
                </c:pt>
                <c:pt idx="10" formatCode="General">
                  <c:v>0.96000000000000008</c:v>
                </c:pt>
                <c:pt idx="11" formatCode="General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Sheet3!$A$4</c:f>
              <c:strCache>
                <c:ptCount val="1"/>
                <c:pt idx="0">
                  <c:v>Score Aggregation 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cat>
            <c:multiLvlStrRef>
              <c:f>Sheet3!$B$1:$M$2</c:f>
              <c:multiLvlStrCache>
                <c:ptCount val="12"/>
                <c:lvl>
                  <c:pt idx="0">
                    <c:v>IMDb</c:v>
                  </c:pt>
                  <c:pt idx="1">
                    <c:v>Financial</c:v>
                  </c:pt>
                  <c:pt idx="2">
                    <c:v>NHL - S + Match</c:v>
                  </c:pt>
                  <c:pt idx="3">
                    <c:v>NHL - Season</c:v>
                  </c:pt>
                  <c:pt idx="4">
                    <c:v>PLG</c:v>
                  </c:pt>
                  <c:pt idx="5">
                    <c:v>NBA</c:v>
                  </c:pt>
                  <c:pt idx="6">
                    <c:v>IMDb</c:v>
                  </c:pt>
                  <c:pt idx="7">
                    <c:v>Financial</c:v>
                  </c:pt>
                  <c:pt idx="8">
                    <c:v>NHL - S + Match</c:v>
                  </c:pt>
                  <c:pt idx="9">
                    <c:v>NHL - Season</c:v>
                  </c:pt>
                  <c:pt idx="10">
                    <c:v>PLG</c:v>
                  </c:pt>
                  <c:pt idx="11">
                    <c:v>NBA</c:v>
                  </c:pt>
                </c:lvl>
                <c:lvl>
                  <c:pt idx="0">
                    <c:v>Accuracy</c:v>
                  </c:pt>
                  <c:pt idx="6">
                    <c:v>F1-Measure</c:v>
                  </c:pt>
                </c:lvl>
              </c:multiLvlStrCache>
            </c:multiLvlStrRef>
          </c:cat>
          <c:val>
            <c:numRef>
              <c:f>Sheet3!$B$4:$M$4</c:f>
              <c:numCache>
                <c:formatCode>0.00%</c:formatCode>
                <c:ptCount val="12"/>
                <c:pt idx="0">
                  <c:v>0.82299999999999995</c:v>
                </c:pt>
                <c:pt idx="1">
                  <c:v>0.75000000000000011</c:v>
                </c:pt>
                <c:pt idx="2">
                  <c:v>0.87350000000000005</c:v>
                </c:pt>
                <c:pt idx="3">
                  <c:v>0.55249999999999999</c:v>
                </c:pt>
                <c:pt idx="4">
                  <c:v>0.93100000000000005</c:v>
                </c:pt>
                <c:pt idx="5">
                  <c:v>1</c:v>
                </c:pt>
                <c:pt idx="6" formatCode="General">
                  <c:v>0.85000000000000009</c:v>
                </c:pt>
                <c:pt idx="7" formatCode="General">
                  <c:v>0.78</c:v>
                </c:pt>
                <c:pt idx="8" formatCode="General">
                  <c:v>0.87000000000000011</c:v>
                </c:pt>
                <c:pt idx="9" formatCode="General">
                  <c:v>0.46</c:v>
                </c:pt>
                <c:pt idx="10" formatCode="General">
                  <c:v>0.93</c:v>
                </c:pt>
                <c:pt idx="11" formatCode="General">
                  <c:v>1</c:v>
                </c:pt>
              </c:numCache>
            </c:numRef>
          </c:val>
        </c:ser>
        <c:axId val="79414400"/>
        <c:axId val="79415936"/>
      </c:barChart>
      <c:catAx>
        <c:axId val="79414400"/>
        <c:scaling>
          <c:orientation val="minMax"/>
        </c:scaling>
        <c:axPos val="b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79415936"/>
        <c:crosses val="autoZero"/>
        <c:auto val="1"/>
        <c:lblAlgn val="ctr"/>
        <c:lblOffset val="100"/>
      </c:catAx>
      <c:valAx>
        <c:axId val="79415936"/>
        <c:scaling>
          <c:orientation val="minMax"/>
          <c:max val="1"/>
        </c:scaling>
        <c:axPos val="l"/>
        <c:majorGridlines/>
        <c:numFmt formatCode="0.00%" sourceLinked="1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794144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b="0"/>
          </a:pPr>
          <a:endParaRPr lang="en-US"/>
        </a:p>
      </c:txPr>
    </c:legend>
    <c:plotVisOnly val="1"/>
  </c:chart>
  <c:txPr>
    <a:bodyPr/>
    <a:lstStyle/>
    <a:p>
      <a:pPr>
        <a:defRPr sz="12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.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 point: aggregation can save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639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to adapt to our hockey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865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41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005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General </a:t>
            </a:r>
            <a:r>
              <a:rPr lang="en-US" baseline="0" dirty="0"/>
              <a:t>point: aggregation increases #columns, decreases # 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55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relate these two</a:t>
            </a:r>
            <a:r>
              <a:rPr lang="en-US" baseline="0"/>
              <a:t> tables.</a:t>
            </a:r>
          </a:p>
          <a:p>
            <a:r>
              <a:rPr lang="en-US" baseline="0"/>
              <a:t>Main points: There can be a considerable amount of degree disparity. Aggregation makes correlations look stronger.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87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#rows = #neighbours, join tables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56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main </a:t>
            </a:r>
            <a:r>
              <a:rPr lang="en-US" baseline="0" dirty="0"/>
              <a:t>points: feature aggregation does better. There is no uniformly best score aggregator.</a:t>
            </a:r>
          </a:p>
          <a:p>
            <a:r>
              <a:rPr lang="en-US" baseline="0" dirty="0"/>
              <a:t>The metric is Accuracy. F1-measure is in the paper. 80%/20% split.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414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choosing the best for each dataset.</a:t>
            </a:r>
          </a:p>
          <a:p>
            <a:r>
              <a:rPr lang="en-US"/>
              <a:t>main point: even</a:t>
            </a:r>
            <a:r>
              <a:rPr lang="en-US" baseline="0"/>
              <a:t> choosing the best score aggregator does worse than feature aggregation.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75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r>
              <a:rPr lang="en-US" sz="1400" dirty="0" smtClean="0">
                <a:latin typeface="Perpetua" charset="0"/>
              </a:rPr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sz="2800" dirty="0"/>
              <a:t>Aggregating Predictions vs. Aggregating Features </a:t>
            </a:r>
            <a:br>
              <a:rPr lang="en-US" sz="2800" dirty="0"/>
            </a:br>
            <a:r>
              <a:rPr lang="en-US" sz="2800" dirty="0"/>
              <a:t>for Relational Classification </a:t>
            </a:r>
            <a:endParaRPr sz="2800"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038225" y="164975"/>
            <a:ext cx="3457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</a:t>
            </a:r>
            <a:r>
              <a:rPr lang="en-CA" dirty="0" smtClean="0">
                <a:latin typeface="Perpetua" pitchFamily="18" charset="0"/>
              </a:rPr>
              <a:t>Computing Science</a:t>
            </a:r>
            <a:endParaRPr lang="en-CA" dirty="0">
              <a:latin typeface="Perpetua" pitchFamily="18" charset="0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62072226"/>
              </p:ext>
            </p:extLst>
          </p:nvPr>
        </p:nvGraphicFramePr>
        <p:xfrm>
          <a:off x="3203778" y="3299402"/>
          <a:ext cx="2714454" cy="308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34"/>
                <a:gridCol w="1408220"/>
              </a:tblGrid>
              <a:tr h="1150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Kurt Routley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</a:tr>
              <a:tr h="189493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</a:tr>
            </a:tbl>
          </a:graphicData>
        </a:graphic>
      </p:graphicFrame>
      <p:pic>
        <p:nvPicPr>
          <p:cNvPr id="8" name="Picture 7" descr="20141120_1459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781" y="4501832"/>
            <a:ext cx="1398451" cy="186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Data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8676875"/>
              </p:ext>
            </p:extLst>
          </p:nvPr>
        </p:nvGraphicFramePr>
        <p:xfrm>
          <a:off x="203858" y="1299849"/>
          <a:ext cx="874843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392"/>
                <a:gridCol w="2733675"/>
                <a:gridCol w="2638171"/>
                <a:gridCol w="898842"/>
                <a:gridCol w="10623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Data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set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Target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Feature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Some Predictive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#Columns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alibri" pitchFamily="34" charset="0"/>
                        </a:rPr>
                        <a:t>IMDb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highBoxOffice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Movie,Director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AverageRevenue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(Director)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Language(Movie)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Age(User)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909,377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64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alibri" pitchFamily="34" charset="0"/>
                        </a:rPr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hasLoan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Account,District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AverageSalary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(District)</a:t>
                      </a:r>
                    </a:p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PaymentFrequency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(Account)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Remittance(Transaction)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348,095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NHL-S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+ Match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(Hockey)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result(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Team,Match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Goals(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Player,Match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PlusMinus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Player,Match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</a:rPr>
                        <a:t>LastSeasonPlusMinus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(Player)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138,852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35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NHL</a:t>
                      </a:r>
                      <a:r>
                        <a:rPr lang="en-US" sz="1600" baseline="0" dirty="0">
                          <a:latin typeface="Calibri" pitchFamily="34" charset="0"/>
                        </a:rPr>
                        <a:t> Season </a:t>
                      </a:r>
                      <a:endParaRPr lang="en-US" sz="1600" baseline="0" dirty="0" smtClean="0">
                        <a:latin typeface="Calibri" pitchFamily="34" charset="0"/>
                      </a:endParaRPr>
                    </a:p>
                    <a:p>
                      <a:r>
                        <a:rPr lang="en-US" sz="1600" baseline="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baseline="0" dirty="0">
                          <a:latin typeface="Calibri" pitchFamily="34" charset="0"/>
                        </a:rPr>
                        <a:t>Hockey)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result(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Team,Match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LastSeasonPlusMinus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(Player)</a:t>
                      </a:r>
                    </a:p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LastSeasonAssists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(Player)</a:t>
                      </a:r>
                    </a:p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LastSeasonGoals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(Player)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138,852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22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Premier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LG</a:t>
                      </a: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(Soccer)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result(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Team,Match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Goals(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Player,Match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PenaltiesTaken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Player,Match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7,933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203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itchFamily="34" charset="0"/>
                        </a:rPr>
                        <a:t>NBA </a:t>
                      </a:r>
                      <a:endParaRPr lang="en-US" sz="1600" dirty="0" smtClean="0">
                        <a:latin typeface="Calibri" pitchFamily="34" charset="0"/>
                      </a:endParaRP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dirty="0">
                          <a:latin typeface="Calibri" pitchFamily="34" charset="0"/>
                        </a:rPr>
                        <a:t>Basketball)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result(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Team,Match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Rebounds(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Player,Match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FreeThrows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Player,Match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767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41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vs. Score Aggregation</a:t>
            </a:r>
            <a:r>
              <a:rPr lang="en-US" dirty="0"/>
              <a:t>: Logistic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0" y="1783739"/>
          <a:ext cx="83705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221105"/>
                <a:gridCol w="2138680"/>
                <a:gridCol w="1775143"/>
                <a:gridCol w="1016000"/>
                <a:gridCol w="1203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IMDb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Financial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NHL – S + Match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NHL – Season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PLG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NBA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86.05%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87.50%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88.91%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54.67%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96.55%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  <a:latin typeface="+mn-lt"/>
                        </a:rPr>
                        <a:t>100.00%</a:t>
                      </a:r>
                      <a:endParaRPr lang="en-C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0025" y="3009900"/>
          <a:ext cx="870648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/>
                <a:gridCol w="1067117"/>
                <a:gridCol w="1221105"/>
                <a:gridCol w="1213485"/>
                <a:gridCol w="1003618"/>
                <a:gridCol w="1067117"/>
                <a:gridCol w="1181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Aggregator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IMDb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Financial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NHL – S + Match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NHL – Season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PLG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NBA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81.44%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73.16%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87.29%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55.25%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90.52%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100.00%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Geometric Mean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81.44%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72.43%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85.08%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55.12%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81.03%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100.00%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Midrange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80.93%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73.53%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85.34%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52.79%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93.10%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100.00%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82.13%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68.75%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52.01%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50.65%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53.45%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50.00%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Noisy-Or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82.13%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64.34%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52.01%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50.65%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53.45%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50.00%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79.73%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51.10%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50.45%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50.00%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51.72%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58.33%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3875" y="1381331"/>
            <a:ext cx="837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Feature Aggregation Results (Classification Accuracy)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3875" y="2657681"/>
            <a:ext cx="837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Score Aggregation Results (Classification Accuracy)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20" y="2464333"/>
            <a:ext cx="8005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000" dirty="0" smtClean="0">
                <a:latin typeface="+mn-lt"/>
              </a:rPr>
              <a:t> Feature aggregation performs better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latin typeface="+mn-lt"/>
              </a:rPr>
              <a:t> Even choosing the best score aggregator does worse than feature aggregation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>
                <a:latin typeface="+mn-lt"/>
              </a:rPr>
              <a:t> </a:t>
            </a:r>
            <a:r>
              <a:rPr lang="en-CA" sz="2000" i="1" dirty="0" smtClean="0">
                <a:latin typeface="+mn-lt"/>
              </a:rPr>
              <a:t>There is no uniformly best score aggregator</a:t>
            </a:r>
          </a:p>
          <a:p>
            <a:pPr lvl="1">
              <a:buFont typeface="Arial" pitchFamily="34" charset="0"/>
              <a:buChar char="•"/>
            </a:pPr>
            <a:r>
              <a:rPr lang="en-CA" sz="2000" dirty="0" smtClean="0">
                <a:latin typeface="+mn-lt"/>
              </a:rPr>
              <a:t> Averaging-type operators perform well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>
                <a:latin typeface="+mn-lt"/>
              </a:rPr>
              <a:t> Results measured by classification accuracy and F1-Measure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>
                <a:latin typeface="+mn-lt"/>
              </a:rPr>
              <a:t> Training/testing data formed from 80%/20% split</a:t>
            </a:r>
            <a:endParaRPr lang="en-C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9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Method A Posteriori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55726" y="1417638"/>
          <a:ext cx="14536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966089"/>
                <a:gridCol w="1126744"/>
                <a:gridCol w="984885"/>
                <a:gridCol w="1126744"/>
                <a:gridCol w="1006665"/>
                <a:gridCol w="1126744"/>
                <a:gridCol w="984885"/>
                <a:gridCol w="1126744"/>
                <a:gridCol w="984885"/>
                <a:gridCol w="1126744"/>
                <a:gridCol w="946468"/>
                <a:gridCol w="1126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Dataset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IMDb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Financial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NHL – S + Match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NHL – Season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PLG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NBA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Method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Accuracy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F-Measure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Accuracy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F-Measure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Accuracy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F-Measure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Accuracy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F-Measure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Accuracy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F-Measure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Accuracy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F-Measure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Feature Aggregation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86.05%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0.86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87.50%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0.87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88.91%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0.89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55.12%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0.59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96.55%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0.96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100.00%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1.00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Score Aggregation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82.30%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0.85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75.00%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0.78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87.35%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0.87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55.25%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 smtClean="0">
                          <a:latin typeface="Calibri" pitchFamily="34" charset="0"/>
                        </a:rPr>
                        <a:t>0.46</a:t>
                      </a:r>
                      <a:endParaRPr lang="en-CA" sz="1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93.10%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0.93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100.00%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1.00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36187" y="1215389"/>
          <a:ext cx="8861898" cy="4932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42812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Times in 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2450" y="1949450"/>
          <a:ext cx="80259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795655"/>
                <a:gridCol w="975043"/>
                <a:gridCol w="1599121"/>
                <a:gridCol w="1368743"/>
                <a:gridCol w="692468"/>
                <a:gridCol w="692468"/>
              </a:tblGrid>
              <a:tr h="370840">
                <a:tc>
                  <a:txBody>
                    <a:bodyPr/>
                    <a:lstStyle/>
                    <a:p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IMDb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Financial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NHL – S + Match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NHL – Season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PLG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NBA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Feature Aggregation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0.083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0.894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0.523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0.126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3.288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0.034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Score Aggregation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14.074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6.314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0.567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0.229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0.430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1" dirty="0" smtClean="0">
                          <a:latin typeface="Calibri" pitchFamily="34" charset="0"/>
                        </a:rPr>
                        <a:t>0.004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5100" y="350520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Feature aggregation can save resources!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210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3825" y="1447800"/>
            <a:ext cx="9020175" cy="4572000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approaches </a:t>
            </a:r>
            <a:r>
              <a:rPr lang="en-US" dirty="0"/>
              <a:t>for link-based </a:t>
            </a:r>
            <a:r>
              <a:rPr lang="en-US" dirty="0" smtClean="0"/>
              <a:t>classification: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ggregate features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ggregate </a:t>
            </a:r>
            <a:r>
              <a:rPr lang="en-US" dirty="0"/>
              <a:t>predictions = combining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dirty="0"/>
              <a:t>Aggregating </a:t>
            </a:r>
            <a:r>
              <a:rPr lang="en-US" dirty="0" smtClean="0"/>
              <a:t>features </a:t>
            </a:r>
            <a:r>
              <a:rPr lang="en-US" dirty="0"/>
              <a:t>performs better on all </a:t>
            </a:r>
            <a:r>
              <a:rPr lang="en-US" dirty="0" smtClean="0"/>
              <a:t>datasets</a:t>
            </a:r>
            <a:endParaRPr lang="en-US" dirty="0"/>
          </a:p>
          <a:p>
            <a:r>
              <a:rPr lang="en-US" dirty="0"/>
              <a:t>No generally best combining rule for </a:t>
            </a:r>
            <a:r>
              <a:rPr lang="en-US" dirty="0" smtClean="0"/>
              <a:t>predictions</a:t>
            </a:r>
            <a:endParaRPr lang="en-US" dirty="0"/>
          </a:p>
          <a:p>
            <a:pPr lvl="1"/>
            <a:r>
              <a:rPr lang="en-US" dirty="0"/>
              <a:t>Averaging rules more consistent than </a:t>
            </a:r>
            <a:r>
              <a:rPr lang="en-US" dirty="0" err="1"/>
              <a:t>extremal</a:t>
            </a:r>
            <a:r>
              <a:rPr lang="en-US" dirty="0"/>
              <a:t>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dirty="0"/>
              <a:t>Relevant </a:t>
            </a:r>
            <a:r>
              <a:rPr lang="en-US" dirty="0" smtClean="0"/>
              <a:t>issues </a:t>
            </a:r>
            <a:r>
              <a:rPr lang="en-US" dirty="0"/>
              <a:t>considered: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egree disparity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nstance weighting</a:t>
            </a:r>
            <a:endParaRPr lang="en-US" dirty="0"/>
          </a:p>
          <a:p>
            <a:r>
              <a:rPr lang="en-US" dirty="0"/>
              <a:t>Hybrid approaches promising for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27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274638"/>
            <a:ext cx="7772400" cy="1143000"/>
          </a:xfrm>
        </p:spPr>
        <p:txBody>
          <a:bodyPr/>
          <a:lstStyle/>
          <a:p>
            <a:pPr algn="ctr"/>
            <a:r>
              <a:rPr lang="en-CA" dirty="0" smtClean="0"/>
              <a:t>Thank you!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75" y="1857375"/>
            <a:ext cx="8877300" cy="3562350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Oliver Schulte</a:t>
            </a:r>
          </a:p>
          <a:p>
            <a:pPr algn="ctr">
              <a:buNone/>
            </a:pPr>
            <a:r>
              <a:rPr lang="en-CA" dirty="0" smtClean="0"/>
              <a:t>Simon Fraser University</a:t>
            </a:r>
          </a:p>
          <a:p>
            <a:pPr algn="ctr">
              <a:buNone/>
            </a:pPr>
            <a:r>
              <a:rPr lang="en-CA" dirty="0" smtClean="0"/>
              <a:t>oschulte@cs.sfu.ca</a:t>
            </a:r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Kurt </a:t>
            </a:r>
            <a:r>
              <a:rPr lang="en-CA" dirty="0" err="1" smtClean="0"/>
              <a:t>Routley</a:t>
            </a:r>
            <a:endParaRPr lang="en-CA" dirty="0" smtClean="0"/>
          </a:p>
          <a:p>
            <a:pPr algn="ctr">
              <a:buNone/>
            </a:pPr>
            <a:r>
              <a:rPr lang="en-CA" dirty="0" smtClean="0"/>
              <a:t>Simon Fraser University</a:t>
            </a:r>
          </a:p>
          <a:p>
            <a:pPr algn="ctr">
              <a:buNone/>
            </a:pPr>
            <a:r>
              <a:rPr lang="en-CA" dirty="0" smtClean="0"/>
              <a:t>kdr4@sfu.ca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graphicFrame>
        <p:nvGraphicFramePr>
          <p:cNvPr id="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6322801"/>
              </p:ext>
            </p:extLst>
          </p:nvPr>
        </p:nvGraphicFramePr>
        <p:xfrm>
          <a:off x="1439496" y="2431087"/>
          <a:ext cx="2355714" cy="1008696"/>
        </p:xfrm>
        <a:graphic>
          <a:graphicData uri="http://schemas.openxmlformats.org/drawingml/2006/table">
            <a:tbl>
              <a:tblPr/>
              <a:tblGrid>
                <a:gridCol w="694403"/>
                <a:gridCol w="1661311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Team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TeamID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Vancouver Canucks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Florida Panthers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7996509"/>
              </p:ext>
            </p:extLst>
          </p:nvPr>
        </p:nvGraphicFramePr>
        <p:xfrm>
          <a:off x="3957415" y="2422034"/>
          <a:ext cx="5010719" cy="1513044"/>
        </p:xfrm>
        <a:graphic>
          <a:graphicData uri="http://schemas.openxmlformats.org/drawingml/2006/table">
            <a:tbl>
              <a:tblPr/>
              <a:tblGrid>
                <a:gridCol w="785018"/>
                <a:gridCol w="1267110"/>
                <a:gridCol w="1435195"/>
                <a:gridCol w="1523396"/>
              </a:tblGrid>
              <a:tr h="6650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Player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PlayerID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LastSeasonGoals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LastSeasonAssists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600" b="0" i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Rostislav</a:t>
                      </a:r>
                      <a:r>
                        <a:rPr kumimoji="0" lang="en-CA" sz="1600" b="0" i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CA" sz="1600" b="0" i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Olesz</a:t>
                      </a:r>
                      <a:endParaRPr kumimoji="0" lang="en-CA" sz="1600" b="0" i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Daniel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Sedin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Henrik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Sedin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Cory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Stillman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3214902"/>
              </p:ext>
            </p:extLst>
          </p:nvPr>
        </p:nvGraphicFramePr>
        <p:xfrm>
          <a:off x="491809" y="2431087"/>
          <a:ext cx="783621" cy="756522"/>
        </p:xfrm>
        <a:graphic>
          <a:graphicData uri="http://schemas.openxmlformats.org/drawingml/2006/table">
            <a:tbl>
              <a:tblPr/>
              <a:tblGrid>
                <a:gridCol w="783621"/>
              </a:tblGrid>
              <a:tr h="121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Match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MatchID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23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0795" y="4393654"/>
            <a:ext cx="4949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Link-based Classification</a:t>
            </a:r>
            <a:br>
              <a:rPr lang="en-US" sz="2800" dirty="0" smtClean="0"/>
            </a:br>
            <a:r>
              <a:rPr lang="en-US" sz="2800" i="1" dirty="0" smtClean="0"/>
              <a:t>Target </a:t>
            </a:r>
            <a:r>
              <a:rPr lang="en-US" sz="2800" i="1" dirty="0" smtClean="0"/>
              <a:t>table</a:t>
            </a:r>
            <a:r>
              <a:rPr lang="en-US" sz="2800" dirty="0" smtClean="0"/>
              <a:t>: </a:t>
            </a:r>
            <a:r>
              <a:rPr lang="en-US" sz="2800" dirty="0" smtClean="0"/>
              <a:t>Game</a:t>
            </a:r>
          </a:p>
          <a:p>
            <a:r>
              <a:rPr lang="en-US" sz="2800" i="1" dirty="0" smtClean="0"/>
              <a:t>Target attribute (class)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400" dirty="0" smtClean="0"/>
              <a:t>Result for team in match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41381" y="1417638"/>
            <a:ext cx="6188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Tables for Entities, Relationships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Can visualize as network</a:t>
            </a:r>
            <a:endParaRPr lang="en-US" sz="2800" dirty="0"/>
          </a:p>
        </p:txBody>
      </p:sp>
      <p:graphicFrame>
        <p:nvGraphicFramePr>
          <p:cNvPr id="11" name="Group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2561802"/>
              </p:ext>
            </p:extLst>
          </p:nvPr>
        </p:nvGraphicFramePr>
        <p:xfrm>
          <a:off x="674757" y="4390842"/>
          <a:ext cx="3343564" cy="1781358"/>
        </p:xfrm>
        <a:graphic>
          <a:graphicData uri="http://schemas.openxmlformats.org/drawingml/2006/table">
            <a:tbl>
              <a:tblPr/>
              <a:tblGrid>
                <a:gridCol w="783621"/>
                <a:gridCol w="694403"/>
                <a:gridCol w="785018"/>
                <a:gridCol w="585183"/>
                <a:gridCol w="495339"/>
              </a:tblGrid>
              <a:tr h="28968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MatchID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TeamID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PlayerID</a:t>
                      </a:r>
                      <a:endParaRPr kumimoji="0" lang="en-US" sz="1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Result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Goals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332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???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98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Database Tables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12" name="Group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6675822"/>
              </p:ext>
            </p:extLst>
          </p:nvPr>
        </p:nvGraphicFramePr>
        <p:xfrm>
          <a:off x="674690" y="4619873"/>
          <a:ext cx="7845542" cy="1486858"/>
        </p:xfrm>
        <a:graphic>
          <a:graphicData uri="http://schemas.openxmlformats.org/drawingml/2006/table">
            <a:tbl>
              <a:tblPr/>
              <a:tblGrid>
                <a:gridCol w="783621"/>
                <a:gridCol w="680774"/>
                <a:gridCol w="885957"/>
                <a:gridCol w="1269171"/>
                <a:gridCol w="1267428"/>
                <a:gridCol w="1435195"/>
                <a:gridCol w="1523396"/>
              </a:tblGrid>
              <a:tr h="247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MatchID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TeamID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PlayerID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Result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Goals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LastSeasonGoals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LastSeasonAssists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448824" y="3774546"/>
            <a:ext cx="4876799" cy="525935"/>
            <a:chOff x="2448824" y="3774546"/>
            <a:chExt cx="4876799" cy="525935"/>
          </a:xfrm>
        </p:grpSpPr>
        <p:sp>
          <p:nvSpPr>
            <p:cNvPr id="3" name="Down Arrow 2"/>
            <p:cNvSpPr/>
            <p:nvPr/>
          </p:nvSpPr>
          <p:spPr>
            <a:xfrm>
              <a:off x="4764491" y="3774546"/>
              <a:ext cx="245465" cy="52593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080158" y="3774546"/>
              <a:ext cx="245465" cy="52593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2448824" y="3774546"/>
              <a:ext cx="245465" cy="52593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Group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2561802"/>
              </p:ext>
            </p:extLst>
          </p:nvPr>
        </p:nvGraphicFramePr>
        <p:xfrm>
          <a:off x="491809" y="1946507"/>
          <a:ext cx="3343564" cy="1743847"/>
        </p:xfrm>
        <a:graphic>
          <a:graphicData uri="http://schemas.openxmlformats.org/drawingml/2006/table">
            <a:tbl>
              <a:tblPr/>
              <a:tblGrid>
                <a:gridCol w="783621"/>
                <a:gridCol w="694403"/>
                <a:gridCol w="785018"/>
                <a:gridCol w="585183"/>
                <a:gridCol w="495339"/>
              </a:tblGrid>
              <a:tr h="4527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MatchID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TeamID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PlayerID</a:t>
                      </a:r>
                      <a:endParaRPr kumimoji="0" lang="en-US" sz="1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Result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Goals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332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8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7996509"/>
              </p:ext>
            </p:extLst>
          </p:nvPr>
        </p:nvGraphicFramePr>
        <p:xfrm>
          <a:off x="3957415" y="1951278"/>
          <a:ext cx="5010719" cy="1513044"/>
        </p:xfrm>
        <a:graphic>
          <a:graphicData uri="http://schemas.openxmlformats.org/drawingml/2006/table">
            <a:tbl>
              <a:tblPr/>
              <a:tblGrid>
                <a:gridCol w="785018"/>
                <a:gridCol w="1267110"/>
                <a:gridCol w="1435195"/>
                <a:gridCol w="1523396"/>
              </a:tblGrid>
              <a:tr h="6650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Player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PlayerID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LastSeasonGoals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LastSeasonAssists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600" b="0" i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Rostislav</a:t>
                      </a:r>
                      <a:r>
                        <a:rPr kumimoji="0" lang="en-CA" sz="1600" b="0" i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CA" sz="1600" b="0" i="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Olesz</a:t>
                      </a:r>
                      <a:endParaRPr kumimoji="0" lang="en-CA" sz="1600" b="0" i="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Daniel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Sedin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Henrik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Sedin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Cory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Stillman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020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255588"/>
            <a:ext cx="7772400" cy="437405"/>
          </a:xfrm>
        </p:spPr>
        <p:txBody>
          <a:bodyPr/>
          <a:lstStyle/>
          <a:p>
            <a:r>
              <a:rPr lang="en-US" sz="2000" dirty="0"/>
              <a:t>Tale of Two </a:t>
            </a:r>
            <a:r>
              <a:rPr lang="en-US" sz="2000" dirty="0" smtClean="0"/>
              <a:t>Common Approaches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7779901"/>
              </p:ext>
            </p:extLst>
          </p:nvPr>
        </p:nvGraphicFramePr>
        <p:xfrm>
          <a:off x="1910433" y="3591389"/>
          <a:ext cx="141379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473253"/>
                <a:gridCol w="4667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56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48310" y="3218491"/>
            <a:ext cx="133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1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8368635"/>
              </p:ext>
            </p:extLst>
          </p:nvPr>
        </p:nvGraphicFramePr>
        <p:xfrm>
          <a:off x="3456255" y="3591389"/>
          <a:ext cx="144943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451431"/>
                <a:gridCol w="5241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83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5784" y="3218491"/>
            <a:ext cx="133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2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7012307"/>
              </p:ext>
            </p:extLst>
          </p:nvPr>
        </p:nvGraphicFramePr>
        <p:xfrm>
          <a:off x="5252529" y="3581864"/>
          <a:ext cx="15222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6907"/>
                <a:gridCol w="236907"/>
                <a:gridCol w="524193"/>
                <a:gridCol w="5241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63298" y="3218491"/>
            <a:ext cx="138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FV of neighbor </a:t>
            </a:r>
            <a:r>
              <a:rPr lang="en-US" sz="1200" i="1" dirty="0" smtClean="0"/>
              <a:t>n</a:t>
            </a:r>
            <a:endParaRPr lang="en-US" sz="12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81485" y="3510961"/>
            <a:ext cx="37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9003" y="4213226"/>
            <a:ext cx="10105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logistic reg. 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1908" y="5173671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2795" y="5178033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8254" y="5173386"/>
            <a:ext cx="9476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score 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9890" y="5671841"/>
            <a:ext cx="12681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aggregator/</a:t>
            </a:r>
          </a:p>
          <a:p>
            <a:r>
              <a:rPr lang="en-US" sz="1200" dirty="0" smtClean="0"/>
              <a:t>combining rule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25125" y="6394848"/>
            <a:ext cx="18381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classification score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18090" y="2355545"/>
            <a:ext cx="1500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aggregator/</a:t>
            </a:r>
          </a:p>
          <a:p>
            <a:r>
              <a:rPr lang="en-US" sz="1200" dirty="0" smtClean="0"/>
              <a:t>aggregate function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0571543"/>
              </p:ext>
            </p:extLst>
          </p:nvPr>
        </p:nvGraphicFramePr>
        <p:xfrm>
          <a:off x="3204987" y="1668039"/>
          <a:ext cx="209677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843"/>
                <a:gridCol w="390843"/>
                <a:gridCol w="657543"/>
                <a:gridCol w="657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231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430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3455" y="1711040"/>
            <a:ext cx="24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aggregate FV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26606" y="1112814"/>
            <a:ext cx="24185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 e.g. logistic regression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25125" y="627625"/>
            <a:ext cx="18381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final classification score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08655" y="4213226"/>
            <a:ext cx="10105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</a:p>
          <a:p>
            <a:r>
              <a:rPr lang="en-US" sz="1200" dirty="0" smtClean="0"/>
              <a:t>logistic reg. 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5383" y="4213226"/>
            <a:ext cx="10105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classifier:</a:t>
            </a:r>
            <a:br>
              <a:rPr lang="en-US" sz="1200" dirty="0" smtClean="0"/>
            </a:br>
            <a:r>
              <a:rPr lang="en-US" sz="1200" dirty="0" smtClean="0"/>
              <a:t>logistic reg. 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24" idx="0"/>
            <a:endCxn id="25" idx="2"/>
          </p:cNvCxnSpPr>
          <p:nvPr/>
        </p:nvCxnSpPr>
        <p:spPr>
          <a:xfrm flipV="1">
            <a:off x="4235898" y="904624"/>
            <a:ext cx="8314" cy="208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0"/>
            <a:endCxn id="24" idx="2"/>
          </p:cNvCxnSpPr>
          <p:nvPr/>
        </p:nvCxnSpPr>
        <p:spPr>
          <a:xfrm flipH="1" flipV="1">
            <a:off x="4235898" y="1389813"/>
            <a:ext cx="17475" cy="278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0"/>
          </p:cNvCxnSpPr>
          <p:nvPr/>
        </p:nvCxnSpPr>
        <p:spPr>
          <a:xfrm flipV="1">
            <a:off x="4268226" y="2038879"/>
            <a:ext cx="0" cy="316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4" name="Straight Arrow Connector 17413"/>
          <p:cNvCxnSpPr>
            <a:stCxn id="4" idx="0"/>
            <a:endCxn id="21" idx="1"/>
          </p:cNvCxnSpPr>
          <p:nvPr/>
        </p:nvCxnSpPr>
        <p:spPr>
          <a:xfrm flipV="1">
            <a:off x="2717425" y="2586378"/>
            <a:ext cx="800665" cy="63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6" name="Straight Arrow Connector 17415"/>
          <p:cNvCxnSpPr>
            <a:stCxn id="9" idx="0"/>
          </p:cNvCxnSpPr>
          <p:nvPr/>
        </p:nvCxnSpPr>
        <p:spPr>
          <a:xfrm flipV="1">
            <a:off x="4211292" y="2877236"/>
            <a:ext cx="909" cy="341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8" name="Straight Arrow Connector 17417"/>
          <p:cNvCxnSpPr>
            <a:stCxn id="11" idx="0"/>
            <a:endCxn id="21" idx="3"/>
          </p:cNvCxnSpPr>
          <p:nvPr/>
        </p:nvCxnSpPr>
        <p:spPr>
          <a:xfrm flipH="1" flipV="1">
            <a:off x="5018361" y="2586378"/>
            <a:ext cx="837171" cy="632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0" name="Straight Arrow Connector 17419"/>
          <p:cNvCxnSpPr>
            <a:endCxn id="6" idx="0"/>
          </p:cNvCxnSpPr>
          <p:nvPr/>
        </p:nvCxnSpPr>
        <p:spPr>
          <a:xfrm>
            <a:off x="2717425" y="4017534"/>
            <a:ext cx="6845" cy="195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2" name="Straight Arrow Connector 17421"/>
          <p:cNvCxnSpPr>
            <a:endCxn id="26" idx="0"/>
          </p:cNvCxnSpPr>
          <p:nvPr/>
        </p:nvCxnSpPr>
        <p:spPr>
          <a:xfrm>
            <a:off x="4076138" y="3962229"/>
            <a:ext cx="37784" cy="25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4" name="Straight Arrow Connector 17423"/>
          <p:cNvCxnSpPr>
            <a:endCxn id="27" idx="0"/>
          </p:cNvCxnSpPr>
          <p:nvPr/>
        </p:nvCxnSpPr>
        <p:spPr>
          <a:xfrm flipH="1">
            <a:off x="5780650" y="3962229"/>
            <a:ext cx="47778" cy="250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6" name="Straight Arrow Connector 17425"/>
          <p:cNvCxnSpPr>
            <a:stCxn id="6" idx="2"/>
            <a:endCxn id="16" idx="0"/>
          </p:cNvCxnSpPr>
          <p:nvPr/>
        </p:nvCxnSpPr>
        <p:spPr>
          <a:xfrm>
            <a:off x="2724270" y="4674891"/>
            <a:ext cx="31452" cy="49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8" name="Straight Arrow Connector 17427"/>
          <p:cNvCxnSpPr>
            <a:stCxn id="26" idx="2"/>
            <a:endCxn id="17" idx="0"/>
          </p:cNvCxnSpPr>
          <p:nvPr/>
        </p:nvCxnSpPr>
        <p:spPr>
          <a:xfrm>
            <a:off x="4113922" y="4674891"/>
            <a:ext cx="2687" cy="503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0" name="Straight Arrow Connector 17429"/>
          <p:cNvCxnSpPr>
            <a:stCxn id="27" idx="2"/>
            <a:endCxn id="18" idx="0"/>
          </p:cNvCxnSpPr>
          <p:nvPr/>
        </p:nvCxnSpPr>
        <p:spPr>
          <a:xfrm>
            <a:off x="5780650" y="4674891"/>
            <a:ext cx="31418" cy="498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2" name="Straight Arrow Connector 17431"/>
          <p:cNvCxnSpPr>
            <a:stCxn id="16" idx="2"/>
            <a:endCxn id="19" idx="1"/>
          </p:cNvCxnSpPr>
          <p:nvPr/>
        </p:nvCxnSpPr>
        <p:spPr>
          <a:xfrm>
            <a:off x="2755722" y="5450670"/>
            <a:ext cx="764168" cy="452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5" name="Straight Arrow Connector 17434"/>
          <p:cNvCxnSpPr>
            <a:stCxn id="17" idx="2"/>
            <a:endCxn id="19" idx="0"/>
          </p:cNvCxnSpPr>
          <p:nvPr/>
        </p:nvCxnSpPr>
        <p:spPr>
          <a:xfrm>
            <a:off x="4116609" y="5455032"/>
            <a:ext cx="37354" cy="21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37" name="Straight Arrow Connector 17436"/>
          <p:cNvCxnSpPr>
            <a:stCxn id="18" idx="2"/>
            <a:endCxn id="19" idx="3"/>
          </p:cNvCxnSpPr>
          <p:nvPr/>
        </p:nvCxnSpPr>
        <p:spPr>
          <a:xfrm flipH="1">
            <a:off x="4788035" y="5450385"/>
            <a:ext cx="1024033" cy="452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41" name="Straight Arrow Connector 17440"/>
          <p:cNvCxnSpPr>
            <a:stCxn id="19" idx="2"/>
          </p:cNvCxnSpPr>
          <p:nvPr/>
        </p:nvCxnSpPr>
        <p:spPr>
          <a:xfrm flipH="1">
            <a:off x="4113922" y="6133506"/>
            <a:ext cx="40041" cy="261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42" name="TextBox 17441"/>
          <p:cNvSpPr txBox="1"/>
          <p:nvPr/>
        </p:nvSpPr>
        <p:spPr>
          <a:xfrm>
            <a:off x="6774729" y="3393445"/>
            <a:ext cx="2226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data: result, goals, </a:t>
            </a:r>
            <a:r>
              <a:rPr lang="en-US" sz="1600" dirty="0" err="1" smtClean="0"/>
              <a:t>lastSeasonGoals</a:t>
            </a:r>
            <a:r>
              <a:rPr lang="en-US" sz="1600" dirty="0" smtClean="0"/>
              <a:t>, </a:t>
            </a:r>
            <a:r>
              <a:rPr lang="en-US" sz="1600" dirty="0" err="1" smtClean="0"/>
              <a:t>lastSeasonAssists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357698" y="4630827"/>
            <a:ext cx="278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classification by </a:t>
            </a:r>
            <a:r>
              <a:rPr lang="en-US" i="1" dirty="0" smtClean="0"/>
              <a:t>aggregating predictions</a:t>
            </a:r>
          </a:p>
          <a:p>
            <a:pPr marL="171450" indent="-171450">
              <a:buFont typeface="Arial"/>
              <a:buChar char="•"/>
            </a:pPr>
            <a:r>
              <a:rPr lang="en-US" u="sng" dirty="0" smtClean="0"/>
              <a:t>combining rules</a:t>
            </a:r>
            <a:endParaRPr lang="en-US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5891661" y="374150"/>
            <a:ext cx="285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classification by </a:t>
            </a:r>
            <a:r>
              <a:rPr lang="en-US" i="1" dirty="0" smtClean="0"/>
              <a:t>aggregating features</a:t>
            </a:r>
          </a:p>
          <a:p>
            <a:pPr marL="171450" indent="-171450">
              <a:buFont typeface="Arial"/>
              <a:buChar char="•"/>
            </a:pPr>
            <a:r>
              <a:rPr lang="en-US" u="sng" dirty="0" err="1" smtClean="0"/>
              <a:t>propositionalization</a:t>
            </a:r>
            <a:endParaRPr lang="en-US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5812068" y="1461026"/>
            <a:ext cx="2959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result, SUM(goals), SUM(</a:t>
            </a:r>
            <a:r>
              <a:rPr lang="en-US" dirty="0" err="1" smtClean="0"/>
              <a:t>lastSeasonGoals</a:t>
            </a:r>
            <a:r>
              <a:rPr lang="en-US" dirty="0" smtClean="0"/>
              <a:t>), SUM(</a:t>
            </a:r>
            <a:r>
              <a:rPr lang="en-US" dirty="0" err="1" smtClean="0"/>
              <a:t>lastSeasonAssists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50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5" grpId="0"/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 animBg="1"/>
      <p:bldP spid="25" grpId="0" animBg="1"/>
      <p:bldP spid="26" grpId="0" animBg="1"/>
      <p:bldP spid="27" grpId="0" animBg="1"/>
      <p:bldP spid="17442" grpId="0"/>
      <p:bldP spid="67" grpId="0"/>
      <p:bldP spid="72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Used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9117" y="1647572"/>
          <a:ext cx="82115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953322"/>
                <a:gridCol w="3226244"/>
              </a:tblGrid>
              <a:tr h="370840">
                <a:tc>
                  <a:txBody>
                    <a:bodyPr/>
                    <a:lstStyle/>
                    <a:p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Feature</a:t>
                      </a:r>
                      <a:r>
                        <a:rPr lang="en-CA" sz="16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Aggregation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Score</a:t>
                      </a:r>
                      <a:r>
                        <a:rPr lang="en-CA" sz="16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Aggregation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latin typeface="Calibri" pitchFamily="34" charset="0"/>
                        </a:rPr>
                        <a:t>Shared Functions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Average </a:t>
                      </a:r>
                      <a:r>
                        <a:rPr lang="el-GR" sz="1600" dirty="0" smtClean="0">
                          <a:latin typeface="Calibri" pitchFamily="34" charset="0"/>
                        </a:rPr>
                        <a:t>μ</a:t>
                      </a:r>
                      <a:r>
                        <a:rPr lang="en-CA" sz="1600" dirty="0" smtClean="0">
                          <a:latin typeface="Calibri" pitchFamily="34" charset="0"/>
                        </a:rPr>
                        <a:t>, Maximum, Minimum, Midrange, Geometric Mean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latin typeface="Calibri" pitchFamily="34" charset="0"/>
                        </a:rPr>
                        <a:t>Specific Functions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Sum, Standard Deviation, Degree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Noisy-Or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Group 4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6675822"/>
              </p:ext>
            </p:extLst>
          </p:nvPr>
        </p:nvGraphicFramePr>
        <p:xfrm>
          <a:off x="817565" y="3823209"/>
          <a:ext cx="7783243" cy="866250"/>
        </p:xfrm>
        <a:graphic>
          <a:graphicData uri="http://schemas.openxmlformats.org/drawingml/2006/table">
            <a:tbl>
              <a:tblPr/>
              <a:tblGrid>
                <a:gridCol w="783621"/>
                <a:gridCol w="680774"/>
                <a:gridCol w="1269171"/>
                <a:gridCol w="1267428"/>
                <a:gridCol w="1827942"/>
                <a:gridCol w="1954307"/>
              </a:tblGrid>
              <a:tr h="247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MatchID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TeamID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Result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SUM(Goals)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AVG(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PenaltyMinutes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LastSeasonGoals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8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0.333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8334" marR="8334" marT="8334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440" y="3132728"/>
            <a:ext cx="621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Example of Aggregated Data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2616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754" y="2263775"/>
          <a:ext cx="8929471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061"/>
                <a:gridCol w="1554835"/>
                <a:gridCol w="2819400"/>
                <a:gridCol w="3305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Aggregation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Pros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Cons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Proposed Remedy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latin typeface="Calibri" pitchFamily="34" charset="0"/>
                        </a:rPr>
                        <a:t>Features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Fast Learning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Less memory required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Loses distribution information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Ignores degree</a:t>
                      </a:r>
                      <a:r>
                        <a:rPr lang="en-CA" sz="1600" baseline="0" dirty="0" smtClean="0">
                          <a:latin typeface="Calibri" pitchFamily="34" charset="0"/>
                        </a:rPr>
                        <a:t> disparity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>
                          <a:latin typeface="Calibri" pitchFamily="34" charset="0"/>
                        </a:rPr>
                        <a:t> Increases dimensionality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>
                          <a:latin typeface="Calibri" pitchFamily="34" charset="0"/>
                        </a:rPr>
                        <a:t> Utilizes multiple aggregate functions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>
                          <a:latin typeface="Calibri" pitchFamily="34" charset="0"/>
                        </a:rPr>
                        <a:t> Add degree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latin typeface="Calibri" pitchFamily="34" charset="0"/>
                        </a:rPr>
                        <a:t>Scores</a:t>
                      </a:r>
                      <a:endParaRPr lang="en-CA" sz="16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Full distribution</a:t>
                      </a:r>
                      <a:r>
                        <a:rPr lang="en-CA" sz="1600" baseline="0" dirty="0" smtClean="0">
                          <a:latin typeface="Calibri" pitchFamily="34" charset="0"/>
                        </a:rPr>
                        <a:t> information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Uses a single fixed aggregator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Degree disparity: </a:t>
                      </a:r>
                      <a:r>
                        <a:rPr lang="en-CA" sz="1600" dirty="0" err="1" smtClean="0">
                          <a:latin typeface="Calibri" pitchFamily="34" charset="0"/>
                        </a:rPr>
                        <a:t>overweights</a:t>
                      </a:r>
                      <a:r>
                        <a:rPr lang="en-CA" sz="1600" dirty="0" smtClean="0">
                          <a:latin typeface="Calibri" pitchFamily="34" charset="0"/>
                        </a:rPr>
                        <a:t> instances</a:t>
                      </a:r>
                      <a:r>
                        <a:rPr lang="en-CA" sz="1600" baseline="0" dirty="0" smtClean="0">
                          <a:latin typeface="Calibri" pitchFamily="34" charset="0"/>
                        </a:rPr>
                        <a:t> with many links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 smtClean="0">
                        <a:latin typeface="Calibri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>
                          <a:latin typeface="Calibri" pitchFamily="34" charset="0"/>
                        </a:rPr>
                        <a:t> Reweight </a:t>
                      </a:r>
                      <a:r>
                        <a:rPr lang="en-CA" sz="1600" dirty="0" smtClean="0">
                          <a:latin typeface="Calibri" pitchFamily="34" charset="0"/>
                        </a:rPr>
                        <a:t>instances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30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0931" y="1935804"/>
          <a:ext cx="76738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61"/>
                <a:gridCol w="1219200"/>
                <a:gridCol w="1686878"/>
                <a:gridCol w="1219200"/>
                <a:gridCol w="19683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Dataset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Rows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Aggregated Rows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Columns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Aggregated Columns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 smtClean="0">
                          <a:latin typeface="Calibri" pitchFamily="34" charset="0"/>
                        </a:rPr>
                        <a:t>IMDb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909,377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2,910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64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118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Financial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348,095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1,364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280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NHL – S + Match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138,852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7,714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35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221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NHL – Season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138,852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7,714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22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PLG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7,933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580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203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1,397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NBA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767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60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23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latin typeface="Calibri" pitchFamily="34" charset="0"/>
                        </a:rPr>
                        <a:t>137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1671825624"/>
              </p:ext>
            </p:extLst>
          </p:nvPr>
        </p:nvGraphicFramePr>
        <p:xfrm>
          <a:off x="204281" y="1533525"/>
          <a:ext cx="8725710" cy="4754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181" y="4837113"/>
            <a:ext cx="893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Aggregation decreases the number of rows, but also increases the number of columns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3245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and Degree Disparity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63065" y="2124491"/>
          <a:ext cx="75801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568"/>
                <a:gridCol w="1998193"/>
                <a:gridCol w="904875"/>
                <a:gridCol w="1828800"/>
                <a:gridCol w="933450"/>
                <a:gridCol w="676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Dataset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Relationship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Average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Standard Deviation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Max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Min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latin typeface="Calibri" pitchFamily="34" charset="0"/>
                        </a:rPr>
                        <a:t>IMDb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Ratings/Movie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313.91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411.92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3,427.00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Financial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Transaction/Account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255.68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134.09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675.00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9.00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NHL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Players/</a:t>
                      </a:r>
                      <a:r>
                        <a:rPr lang="en-CA" sz="1600" dirty="0" err="1" smtClean="0">
                          <a:latin typeface="Calibri" pitchFamily="34" charset="0"/>
                        </a:rPr>
                        <a:t>Team,Match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18.00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18.00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18.00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PLG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Players/</a:t>
                      </a:r>
                      <a:r>
                        <a:rPr lang="en-CA" sz="1600" dirty="0" err="1" smtClean="0">
                          <a:latin typeface="Calibri" pitchFamily="34" charset="0"/>
                        </a:rPr>
                        <a:t>Team,Match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13.64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0.63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14.00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11.00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NBA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Players/</a:t>
                      </a:r>
                      <a:r>
                        <a:rPr lang="en-CA" sz="1600" dirty="0" err="1" smtClean="0">
                          <a:latin typeface="Calibri" pitchFamily="34" charset="0"/>
                        </a:rPr>
                        <a:t>Team,Match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12.71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0.45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13.00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latin typeface="Calibri" pitchFamily="34" charset="0"/>
                        </a:rPr>
                        <a:t>12.00</a:t>
                      </a:r>
                      <a:endParaRPr lang="en-CA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3065" y="4591050"/>
            <a:ext cx="75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There can be a considerable amount of degree disparity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448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and Degree Disparity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Aggregating Predictions vs. Aggregating Features for Relational Classification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175" y="1583476"/>
          <a:ext cx="8843981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00"/>
                <a:gridCol w="2266188"/>
                <a:gridCol w="1283335"/>
                <a:gridCol w="2948623"/>
                <a:gridCol w="12833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Dataset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Best Attribute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Information </a:t>
                      </a:r>
                    </a:p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Gain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μ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Best Attribute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Information </a:t>
                      </a:r>
                    </a:p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Gain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IMDb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Director_AvgRevenue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0.10154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Director_AvgRevenue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0.51870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Financial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Remittance(Transaction)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0.27386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AVG(Remittance(Transaction))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0.35431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NHL – S + </a:t>
                      </a:r>
                    </a:p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Match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PlusMinus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Player,Match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0.11712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AVG_p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PlusMinus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Player,Match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))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0.55938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NHL – Season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LSPlusMinus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(Player)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0.00138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AVG(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LSPlusMinus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(Player))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0.00715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PLG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Goals(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Player,Match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0.03166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AVG_p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(Goals(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Player,Match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))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0.57900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NBA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PlusMinus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Player,Match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0.17400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AVG_p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PlusMinus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(</a:t>
                      </a:r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Player,Match</a:t>
                      </a: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))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0.87400</a:t>
                      </a:r>
                      <a:endParaRPr lang="en-CA" sz="16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3065" y="5495925"/>
            <a:ext cx="758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Aggregation makes correlations stronger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781</TotalTime>
  <Words>1358</Words>
  <Application>Microsoft Office PowerPoint</Application>
  <PresentationFormat>On-screen Show (4:3)</PresentationFormat>
  <Paragraphs>606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BasicPresentation</vt:lpstr>
      <vt:lpstr>Aggregating Predictions vs. Aggregating Features  for Relational Classification </vt:lpstr>
      <vt:lpstr>Database Tables</vt:lpstr>
      <vt:lpstr>Extended Database Tables</vt:lpstr>
      <vt:lpstr>Tale of Two Common Approaches</vt:lpstr>
      <vt:lpstr>Aggregate Functions Used</vt:lpstr>
      <vt:lpstr>Pros and Cons</vt:lpstr>
      <vt:lpstr>Data Transformation</vt:lpstr>
      <vt:lpstr>Correlations and Degree Disparity</vt:lpstr>
      <vt:lpstr>Correlations and Degree Disparity</vt:lpstr>
      <vt:lpstr>Evaluation Data Sets</vt:lpstr>
      <vt:lpstr>Feature vs. Score Aggregation: Logistic Regression</vt:lpstr>
      <vt:lpstr>Best Method A Posteriori</vt:lpstr>
      <vt:lpstr>Learning Times in Seconds</vt:lpstr>
      <vt:lpstr>Conclusions</vt:lpstr>
      <vt:lpstr>Thank you!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Kurt</cp:lastModifiedBy>
  <cp:revision>113</cp:revision>
  <dcterms:created xsi:type="dcterms:W3CDTF">2011-12-30T19:23:42Z</dcterms:created>
  <dcterms:modified xsi:type="dcterms:W3CDTF">2014-12-11T02:36:39Z</dcterms:modified>
</cp:coreProperties>
</file>