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2" r:id="rId3"/>
    <p:sldId id="368" r:id="rId4"/>
    <p:sldId id="367" r:id="rId5"/>
    <p:sldId id="366" r:id="rId6"/>
    <p:sldId id="365" r:id="rId7"/>
    <p:sldId id="363" r:id="rId8"/>
    <p:sldId id="362" r:id="rId9"/>
    <p:sldId id="364" r:id="rId10"/>
    <p:sldId id="361" r:id="rId11"/>
    <p:sldId id="374" r:id="rId12"/>
    <p:sldId id="370" r:id="rId13"/>
    <p:sldId id="371" r:id="rId14"/>
    <p:sldId id="360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song Qian" initials="ZQ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4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68" autoAdjust="0"/>
  </p:normalViewPr>
  <p:slideViewPr>
    <p:cSldViewPr snapToGrid="0" snapToObjects="1">
      <p:cViewPr>
        <p:scale>
          <a:sx n="66" d="100"/>
          <a:sy n="66" d="100"/>
        </p:scale>
        <p:origin x="-1704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qian_dropbox\Dropbox\random-regress\ILP14_Metric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-0.28611037350000001</c:v>
                </c:pt>
                <c:pt idx="1">
                  <c:v>-0.48410566300000002</c:v>
                </c:pt>
                <c:pt idx="2">
                  <c:v>-0.51387000000000005</c:v>
                </c:pt>
                <c:pt idx="3">
                  <c:v>-0.42804999999999999</c:v>
                </c:pt>
                <c:pt idx="4" formatCode="General">
                  <c:v>-0.57999999999999996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-0.40163005000000002</c:v>
                </c:pt>
                <c:pt idx="2">
                  <c:v>-0.52419000000000004</c:v>
                </c:pt>
                <c:pt idx="3">
                  <c:v>-0.26928000000000002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-1.0569775E-2</c:v>
                </c:pt>
                <c:pt idx="1">
                  <c:v>-0.25230434600000001</c:v>
                </c:pt>
                <c:pt idx="2">
                  <c:v>-0.38912000000000002</c:v>
                </c:pt>
                <c:pt idx="3">
                  <c:v>-0.22373000000000001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34720"/>
        <c:axId val="64736256"/>
      </c:barChart>
      <c:catAx>
        <c:axId val="64734720"/>
        <c:scaling>
          <c:orientation val="minMax"/>
        </c:scaling>
        <c:delete val="1"/>
        <c:axPos val="b"/>
        <c:majorTickMark val="out"/>
        <c:minorTickMark val="none"/>
        <c:tickLblPos val="nextTo"/>
        <c:crossAx val="64736256"/>
        <c:crosses val="autoZero"/>
        <c:auto val="1"/>
        <c:lblAlgn val="ctr"/>
        <c:lblOffset val="100"/>
        <c:noMultiLvlLbl val="0"/>
      </c:catAx>
      <c:valAx>
        <c:axId val="647362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647347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0.27126644999999999</c:v>
                </c:pt>
                <c:pt idx="2">
                  <c:v>0.71469000000000005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0.44115294999999999</c:v>
                </c:pt>
                <c:pt idx="2">
                  <c:v>0.71153999999999995</c:v>
                </c:pt>
                <c:pt idx="3">
                  <c:v>0.82730999999999999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0.88844433300000003</c:v>
                </c:pt>
                <c:pt idx="1">
                  <c:v>0.7936318</c:v>
                </c:pt>
                <c:pt idx="2">
                  <c:v>0.54942000000000002</c:v>
                </c:pt>
                <c:pt idx="3">
                  <c:v>0.49547999999999998</c:v>
                </c:pt>
                <c:pt idx="4" formatCode="General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740032"/>
        <c:axId val="67741568"/>
      </c:barChart>
      <c:catAx>
        <c:axId val="67740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7741568"/>
        <c:crosses val="autoZero"/>
        <c:auto val="1"/>
        <c:lblAlgn val="ctr"/>
        <c:lblOffset val="100"/>
        <c:noMultiLvlLbl val="0"/>
      </c:catAx>
      <c:valAx>
        <c:axId val="6774156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677400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RDN-Bayes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Zhensong</a:t>
            </a:r>
            <a:r>
              <a:rPr lang="en-US" dirty="0" smtClean="0"/>
              <a:t>:</a:t>
            </a:r>
            <a:r>
              <a:rPr lang="en-US" baseline="0" dirty="0" smtClean="0"/>
              <a:t> what is cast number? Make ILP consistent with CIKM (number attributes, runtimes, MJ times). I want to see it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r>
              <a:rPr lang="en-US" baseline="0" dirty="0" smtClean="0"/>
              <a:t> both BN structure and BN parameters.</a:t>
            </a:r>
          </a:p>
          <a:p>
            <a:r>
              <a:rPr lang="en-US" baseline="0" dirty="0" smtClean="0"/>
              <a:t>Main motivation for using BNs: can learn fast. Because of closed-form parameter estimation and model evaluation. Another motivation: interpretability.</a:t>
            </a:r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Lowd</a:t>
            </a:r>
            <a:r>
              <a:rPr lang="en-US" baseline="0" dirty="0" smtClean="0"/>
              <a:t> and Davis.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Equivalently:</a:t>
            </a:r>
            <a:r>
              <a:rPr lang="en-US" baseline="0" dirty="0" smtClean="0"/>
              <a:t> shows how to perform classification with a relational Bayes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reviewers</a:t>
            </a:r>
            <a:r>
              <a:rPr lang="en-US" baseline="0" dirty="0" smtClean="0"/>
              <a:t> asked for one. Think of parameters learned from training set, now we are testing.</a:t>
            </a:r>
          </a:p>
          <a:p>
            <a:r>
              <a:rPr lang="en-US" baseline="0" dirty="0" smtClean="0"/>
              <a:t>This is the dense slide. Score of gender(sam) = 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We can do multi-class too. A restriction of RDN-Boost.</a:t>
            </a:r>
          </a:p>
          <a:p>
            <a:r>
              <a:rPr lang="en-US" dirty="0" smtClean="0"/>
              <a:t>Boolean: not 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20B9A7-6C04-434E-BE4C-5A7C1DEAF4E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smtClean="0"/>
              <a:t>Boosting method inference </a:t>
            </a:r>
            <a:r>
              <a:rPr lang="en-US" baseline="0" smtClean="0"/>
              <a:t>doesn’t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Fast Learning of Relational Dependency </a:t>
            </a:r>
            <a:r>
              <a:rPr lang="en-US" dirty="0" err="1" smtClean="0"/>
              <a:t>Networksa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/14</a:t>
            </a:r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tushar/Boost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42224" y="1460497"/>
            <a:ext cx="86868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Fast Learning of Relational Dependency Networks</a:t>
            </a:r>
            <a:endParaRPr dirty="0">
              <a:latin typeface="Franklin Gothic 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61671" y="3629888"/>
            <a:ext cx="5169327" cy="2286000"/>
            <a:chOff x="892352" y="1295400"/>
            <a:chExt cx="5196631" cy="2285999"/>
          </a:xfrm>
          <a:noFill/>
        </p:grpSpPr>
        <p:graphicFrame>
          <p:nvGraphicFramePr>
            <p:cNvPr id="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0072513"/>
                </p:ext>
              </p:extLst>
            </p:nvPr>
          </p:nvGraphicFramePr>
          <p:xfrm>
            <a:off x="892352" y="1295400"/>
            <a:ext cx="5196631" cy="228599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4581"/>
                  <a:gridCol w="1068081"/>
                  <a:gridCol w="1137237"/>
                  <a:gridCol w="960504"/>
                  <a:gridCol w="998924"/>
                </a:tblGrid>
                <a:tr h="1102616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Oliver Schulte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Zhensong</a:t>
                        </a:r>
                        <a:endParaRPr lang="en-CA" sz="20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Qian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Arthur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Kirkpatrick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Xiaoqian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</a:t>
                        </a:r>
                      </a:p>
                      <a:p>
                        <a:pPr algn="ctr"/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Yin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Yan</a:t>
                        </a: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Sun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</a:tr>
                <a:tr h="1183384"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>
                      <a:blipFill rotWithShape="1">
                        <a:blip r:embed="rId3"/>
                        <a:stretch>
                          <a:fillRect/>
                        </a:stretch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</a:tr>
              </a:tbl>
            </a:graphicData>
          </a:graphic>
        </p:graphicFrame>
        <p:pic>
          <p:nvPicPr>
            <p:cNvPr id="11" name="Picture 10" descr="ted-thumbnail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788" y="2416247"/>
              <a:ext cx="1124868" cy="1164734"/>
            </a:xfrm>
            <a:prstGeom prst="rect">
              <a:avLst/>
            </a:prstGeom>
            <a:grp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7" y="4717658"/>
            <a:ext cx="977019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21" y="4754265"/>
            <a:ext cx="1054107" cy="114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fu.ca/content/sfu/clf/branding/_jcr_content/main_content/textimage/image.img.jpg/137513811833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77" y="240528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2" y="4717658"/>
            <a:ext cx="997777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33845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Structure Comparison Example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06097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RDN-Bayes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636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9700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0471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180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419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400" y="345844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81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Basic Idea: convert Bayesian networks to relational dependency networks.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fast BN learning ⇒ fast DN learning.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dependency networks </a:t>
            </a:r>
            <a:r>
              <a:rPr lang="en-US" sz="2200" dirty="0"/>
              <a:t>⇒ </a:t>
            </a:r>
            <a:r>
              <a:rPr lang="en-US" sz="2200" dirty="0" smtClean="0"/>
              <a:t>inference with cyclic dependencies/autocorrelations.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New log-linear model for converting BN parameters to DN parameters.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I.e., define probability of a node given Markov blanket, Bayes net model.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Empirical evaluation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Scales very well with number of records.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Competitive accuracy with functional gradient boosting.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Empirical Comparisons</a:t>
            </a:r>
          </a:p>
          <a:p>
            <a:pPr lvl="1"/>
            <a:r>
              <a:rPr lang="en-US" dirty="0" smtClean="0"/>
              <a:t>counts instead of frequencies</a:t>
            </a:r>
          </a:p>
          <a:p>
            <a:pPr lvl="1"/>
            <a:r>
              <a:rPr lang="en-US" dirty="0" smtClean="0"/>
              <a:t>weight learning</a:t>
            </a:r>
          </a:p>
          <a:p>
            <a:pPr lvl="1"/>
            <a:r>
              <a:rPr lang="en-US" dirty="0" smtClean="0"/>
              <a:t>more on MLN-Boost</a:t>
            </a:r>
          </a:p>
          <a:p>
            <a:r>
              <a:rPr lang="en-US" dirty="0" smtClean="0"/>
              <a:t>Theorems about dependency network consistency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Fast Learning of Relational Dependency Networks</a:t>
            </a:r>
          </a:p>
        </p:txBody>
      </p:sp>
    </p:spTree>
    <p:extLst>
      <p:ext uri="{BB962C8B-B14F-4D97-AF65-F5344CB8AC3E}">
        <p14:creationId xmlns:p14="http://schemas.microsoft.com/office/powerpoint/2010/main" val="440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57666" cy="981068"/>
          </a:xfrm>
        </p:spPr>
        <p:txBody>
          <a:bodyPr/>
          <a:lstStyle/>
          <a:p>
            <a:r>
              <a:rPr lang="en-CA" dirty="0" smtClean="0"/>
              <a:t>Any questions?</a:t>
            </a:r>
            <a:endParaRPr lang="en-CA" dirty="0"/>
          </a:p>
        </p:txBody>
      </p:sp>
      <p:pic>
        <p:nvPicPr>
          <p:cNvPr id="8" name="Picture 7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2743216" cy="25455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309"/>
            <a:ext cx="7772400" cy="1143000"/>
          </a:xfrm>
        </p:spPr>
        <p:txBody>
          <a:bodyPr/>
          <a:lstStyle/>
          <a:p>
            <a:r>
              <a:rPr lang="en-US" dirty="0" smtClean="0"/>
              <a:t>Relational Dependency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8096" y="6172200"/>
            <a:ext cx="8031069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046" y="1616288"/>
            <a:ext cx="4504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Structure: Directed graph, </a:t>
            </a:r>
            <a:r>
              <a:rPr lang="en-US" sz="2800" b="1" dirty="0" smtClean="0">
                <a:latin typeface="+mn-lt"/>
              </a:rPr>
              <a:t>cycles are allowed.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Parents of Node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Markov Blanket of Node.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Parameter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distribution of child given parents.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Accommodates relational autocorrelations.</a:t>
            </a:r>
            <a:endParaRPr lang="en-US" sz="2800" dirty="0"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76800" y="1301144"/>
            <a:ext cx="3816931" cy="3772134"/>
            <a:chOff x="4876800" y="1301144"/>
            <a:chExt cx="3816931" cy="3772134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60550" y="4274964"/>
              <a:ext cx="159689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564289" y="2487166"/>
              <a:ext cx="136447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353701" y="3612088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 flipH="1">
              <a:off x="5958995" y="2856498"/>
              <a:ext cx="1287532" cy="7555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  <a:endCxn id="13" idx="2"/>
            </p:cNvCxnSpPr>
            <p:nvPr/>
          </p:nvCxnSpPr>
          <p:spPr>
            <a:xfrm flipH="1" flipV="1">
              <a:off x="5958995" y="3981420"/>
              <a:ext cx="1" cy="2935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353702" y="1710991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  <a:endCxn id="13" idx="0"/>
            </p:cNvCxnSpPr>
            <p:nvPr/>
          </p:nvCxnSpPr>
          <p:spPr>
            <a:xfrm flipH="1">
              <a:off x="5958995" y="2080323"/>
              <a:ext cx="1" cy="15317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2" idx="0"/>
              <a:endCxn id="16" idx="3"/>
            </p:cNvCxnSpPr>
            <p:nvPr/>
          </p:nvCxnSpPr>
          <p:spPr>
            <a:xfrm flipH="1" flipV="1">
              <a:off x="6564290" y="1895657"/>
              <a:ext cx="682237" cy="591509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876800" y="2249659"/>
              <a:ext cx="3176017" cy="2823619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8120" y="4703946"/>
              <a:ext cx="136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in Person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4272" y="1302213"/>
              <a:ext cx="3322320" cy="1715307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9999" y="1301144"/>
              <a:ext cx="14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/>
                <a:t> in Person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43191" y="1069773"/>
            <a:ext cx="52179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latin typeface="+mn-lt"/>
              </a:rPr>
              <a:t>Task: learn relational dependency network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structure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+ parameters</a:t>
            </a:r>
            <a:r>
              <a:rPr lang="en-US" sz="2000" i="1" dirty="0">
                <a:solidFill>
                  <a:prstClr val="black"/>
                </a:solidFill>
                <a:latin typeface="Perpetua"/>
              </a:rPr>
              <a:t> </a:t>
            </a:r>
            <a:endParaRPr lang="en-US" sz="2000" b="1" dirty="0">
              <a:solidFill>
                <a:prstClr val="black"/>
              </a:solidFill>
              <a:latin typeface="Perpetua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9612" y="3038241"/>
            <a:ext cx="3874412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single generative model</a:t>
            </a:r>
            <a:br>
              <a:rPr lang="en-US" sz="2400" i="1" dirty="0" smtClean="0">
                <a:latin typeface="+mn-lt"/>
              </a:rPr>
            </a:br>
            <a:r>
              <a:rPr lang="en-US" sz="2400" u="sng" dirty="0" smtClean="0">
                <a:latin typeface="+mn-lt"/>
              </a:rPr>
              <a:t>fast</a:t>
            </a:r>
            <a:r>
              <a:rPr lang="en-US" sz="2400" dirty="0" smtClean="0">
                <a:latin typeface="+mn-lt"/>
              </a:rPr>
              <a:t> learning Bayesian network </a:t>
            </a:r>
            <a:br>
              <a:rPr lang="en-US" sz="2400" dirty="0" smtClean="0">
                <a:latin typeface="+mn-lt"/>
              </a:rPr>
            </a:br>
            <a:r>
              <a:rPr lang="en-US" dirty="0" smtClean="0">
                <a:latin typeface="+mn-lt"/>
              </a:rPr>
              <a:t>e.g., 1 min for 1M records.</a:t>
            </a:r>
            <a:endParaRPr lang="en-US" dirty="0">
              <a:latin typeface="+mn-lt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88295" y="5333151"/>
            <a:ext cx="397704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+mn-lt"/>
              </a:rPr>
              <a:t>Convert Bayesian network to Relational Dependency Network</a:t>
            </a:r>
            <a:endParaRPr lang="en-US" sz="2400" dirty="0">
              <a:latin typeface="+mn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532457" y="3038241"/>
            <a:ext cx="3367744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multiple discriminative models</a:t>
            </a:r>
            <a:br>
              <a:rPr lang="en-US" sz="2400" i="1" dirty="0" smtClean="0">
                <a:latin typeface="+mn-lt"/>
              </a:rPr>
            </a:br>
            <a:r>
              <a:rPr lang="en-US" sz="2400" dirty="0">
                <a:solidFill>
                  <a:prstClr val="black"/>
                </a:solidFill>
                <a:latin typeface="Perpetua"/>
              </a:rPr>
              <a:t>independently </a:t>
            </a:r>
            <a:r>
              <a:rPr lang="en-US" sz="2400" dirty="0" smtClean="0">
                <a:solidFill>
                  <a:prstClr val="black"/>
                </a:solidFill>
                <a:latin typeface="Perpetua"/>
              </a:rPr>
              <a:t>learned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Perpetua"/>
              </a:rPr>
            </a:br>
            <a:r>
              <a:rPr lang="en-US" sz="2400" dirty="0" smtClean="0">
                <a:latin typeface="+mn-lt"/>
              </a:rPr>
              <a:t>(one for each predicate)</a:t>
            </a:r>
            <a:endParaRPr lang="en-US" sz="24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68861" y="4146237"/>
            <a:ext cx="0" cy="123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8279" y="1820013"/>
            <a:ext cx="2420016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2045" y="1952672"/>
            <a:ext cx="138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previous approaches</a:t>
            </a:r>
            <a:endParaRPr lang="en-US" sz="2000" dirty="0">
              <a:latin typeface="+mn-lt"/>
            </a:endParaRPr>
          </a:p>
        </p:txBody>
      </p:sp>
      <p:cxnSp>
        <p:nvCxnSpPr>
          <p:cNvPr id="20" name="Straight Connector 19"/>
          <p:cNvCxnSpPr>
            <a:endCxn id="2" idx="0"/>
          </p:cNvCxnSpPr>
          <p:nvPr/>
        </p:nvCxnSpPr>
        <p:spPr>
          <a:xfrm flipH="1">
            <a:off x="2476818" y="1820013"/>
            <a:ext cx="2061464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3191" y="1952672"/>
            <a:ext cx="141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our new approach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7530" y="4324617"/>
            <a:ext cx="280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new closed-form transformation method</a:t>
            </a:r>
            <a:br>
              <a:rPr lang="en-US" sz="2000" b="1" dirty="0" smtClean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528232" y="-11298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660558"/>
            <a:ext cx="4951138" cy="3829142"/>
          </a:xfrm>
          <a:prstGeom prst="rect">
            <a:avLst/>
          </a:prstGeom>
          <a:solidFill>
            <a:schemeClr val="accent2">
              <a:alpha val="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94"/>
            <a:ext cx="7772400" cy="1143000"/>
          </a:xfrm>
        </p:spPr>
        <p:txBody>
          <a:bodyPr/>
          <a:lstStyle/>
          <a:p>
            <a:r>
              <a:rPr lang="en-US" dirty="0" smtClean="0"/>
              <a:t>From BN Structure To DN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92081"/>
          </a:xfrm>
        </p:spPr>
        <p:txBody>
          <a:bodyPr/>
          <a:lstStyle/>
          <a:p>
            <a:r>
              <a:rPr lang="en-US" dirty="0" smtClean="0"/>
              <a:t>Solid arrows = Bayesian Network</a:t>
            </a:r>
          </a:p>
          <a:p>
            <a:r>
              <a:rPr lang="en-US" dirty="0" smtClean="0"/>
              <a:t>Solid + dash arrows = Dependency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300" y="5715000"/>
            <a:ext cx="8902700" cy="457200"/>
          </a:xfrm>
        </p:spPr>
        <p:txBody>
          <a:bodyPr/>
          <a:lstStyle/>
          <a:p>
            <a:r>
              <a:rPr lang="en-US" dirty="0" smtClean="0"/>
              <a:t>Heckerman, D.; </a:t>
            </a:r>
            <a:r>
              <a:rPr lang="en-US" dirty="0" err="1" smtClean="0"/>
              <a:t>Chickering</a:t>
            </a:r>
            <a:r>
              <a:rPr lang="en-US" dirty="0" smtClean="0"/>
              <a:t>, D. M.; Meek, C.; </a:t>
            </a:r>
            <a:r>
              <a:rPr lang="en-US" dirty="0" err="1" smtClean="0"/>
              <a:t>Rounthwaite</a:t>
            </a:r>
            <a:r>
              <a:rPr lang="en-US" dirty="0" smtClean="0"/>
              <a:t>, R.; </a:t>
            </a:r>
            <a:r>
              <a:rPr lang="en-US" dirty="0" err="1" smtClean="0"/>
              <a:t>Kadie</a:t>
            </a:r>
            <a:r>
              <a:rPr lang="en-US" dirty="0" smtClean="0"/>
              <a:t>, C. &amp; </a:t>
            </a:r>
            <a:r>
              <a:rPr lang="en-US" dirty="0" err="1" smtClean="0"/>
              <a:t>Kaelbling</a:t>
            </a:r>
            <a:r>
              <a:rPr lang="en-US" dirty="0" smtClean="0"/>
              <a:t>, P. (2000), </a:t>
            </a:r>
          </a:p>
          <a:p>
            <a:r>
              <a:rPr lang="en-US" dirty="0" smtClean="0"/>
              <a:t>'Dependency Networks for Inference, Collaborative Filtering, and Data Visualization',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1, 49—75.</a:t>
            </a:r>
            <a:endParaRPr lang="en-US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27290" y="2840437"/>
            <a:ext cx="3705156" cy="2496881"/>
            <a:chOff x="1261944" y="2661440"/>
            <a:chExt cx="2759300" cy="1898045"/>
          </a:xfrm>
        </p:grpSpPr>
        <p:grpSp>
          <p:nvGrpSpPr>
            <p:cNvPr id="5" name="Group 4"/>
            <p:cNvGrpSpPr/>
            <p:nvPr/>
          </p:nvGrpSpPr>
          <p:grpSpPr>
            <a:xfrm>
              <a:off x="1261944" y="2661440"/>
              <a:ext cx="2759300" cy="1898045"/>
              <a:chOff x="3131359" y="2220761"/>
              <a:chExt cx="2759300" cy="1898045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854351" y="3749474"/>
                <a:ext cx="1507151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649550" y="2220761"/>
                <a:ext cx="124110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Friend(A,B)</a:t>
                </a:r>
                <a:endParaRPr lang="en-US" dirty="0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911906" y="2923715"/>
                <a:ext cx="111960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ender(A)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0"/>
              </p:cNvCxnSpPr>
              <p:nvPr/>
            </p:nvCxnSpPr>
            <p:spPr>
              <a:xfrm flipH="1">
                <a:off x="4471709" y="2590093"/>
                <a:ext cx="798396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8" idx="2"/>
              </p:cNvCxnSpPr>
              <p:nvPr/>
            </p:nvCxnSpPr>
            <p:spPr>
              <a:xfrm flipV="1">
                <a:off x="4465668" y="3293047"/>
                <a:ext cx="6041" cy="453294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131359" y="2220761"/>
                <a:ext cx="1112484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8" idx="0"/>
              </p:cNvCxnSpPr>
              <p:nvPr/>
            </p:nvCxnSpPr>
            <p:spPr>
              <a:xfrm>
                <a:off x="3687601" y="2590093"/>
                <a:ext cx="784108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2374428" y="2923082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374428" y="2788374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66882" y="3033849"/>
              <a:ext cx="673413" cy="3079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006112" y="3014605"/>
              <a:ext cx="731136" cy="327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0"/>
            </p:cNvCxnSpPr>
            <p:nvPr/>
          </p:nvCxnSpPr>
          <p:spPr>
            <a:xfrm flipV="1">
              <a:off x="2738512" y="3730201"/>
              <a:ext cx="13073" cy="4599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3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88" y="195126"/>
            <a:ext cx="8659698" cy="1143000"/>
          </a:xfrm>
        </p:spPr>
        <p:txBody>
          <a:bodyPr/>
          <a:lstStyle/>
          <a:p>
            <a:r>
              <a:rPr lang="en-US" dirty="0" smtClean="0"/>
              <a:t>From BN Parameters to DN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88" y="1321952"/>
            <a:ext cx="8340412" cy="2068948"/>
          </a:xfrm>
        </p:spPr>
        <p:txBody>
          <a:bodyPr/>
          <a:lstStyle/>
          <a:p>
            <a:r>
              <a:rPr lang="en-US" i="1" dirty="0" smtClean="0"/>
              <a:t>Log-linear</a:t>
            </a:r>
            <a:r>
              <a:rPr lang="en-US" dirty="0" smtClean="0"/>
              <a:t> model for probability of target instance given its Markov blanket.</a:t>
            </a:r>
          </a:p>
          <a:p>
            <a:r>
              <a:rPr lang="en-US" dirty="0" smtClean="0"/>
              <a:t>Example: Predict </a:t>
            </a:r>
            <a:r>
              <a:rPr lang="en-US" dirty="0"/>
              <a:t>the gender of Sam, given that</a:t>
            </a:r>
          </a:p>
          <a:p>
            <a:pPr lvl="2"/>
            <a:r>
              <a:rPr lang="en-US" dirty="0"/>
              <a:t>40% of Sam’s friends are Women, and</a:t>
            </a:r>
          </a:p>
          <a:p>
            <a:pPr lvl="2"/>
            <a:r>
              <a:rPr lang="en-US" dirty="0"/>
              <a:t>Sam is a coffee </a:t>
            </a:r>
            <a:r>
              <a:rPr lang="en-US" dirty="0" smtClean="0"/>
              <a:t>drinker.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1460" y="3525437"/>
            <a:ext cx="8147974" cy="2777369"/>
            <a:chOff x="641460" y="3525437"/>
            <a:chExt cx="8147974" cy="2777369"/>
          </a:xfrm>
        </p:grpSpPr>
        <p:grpSp>
          <p:nvGrpSpPr>
            <p:cNvPr id="16" name="Group 15"/>
            <p:cNvGrpSpPr/>
            <p:nvPr/>
          </p:nvGrpSpPr>
          <p:grpSpPr>
            <a:xfrm>
              <a:off x="641460" y="3525437"/>
              <a:ext cx="8147974" cy="2777369"/>
              <a:chOff x="538826" y="1976103"/>
              <a:chExt cx="8147974" cy="277736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871165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BN Parameter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03537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11998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Markov Blanket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707366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8826" y="2757952"/>
                <a:ext cx="8147974" cy="1436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eaLnBrk="0" hangingPunct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P(target =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value|Markov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 blanket)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∝ </a:t>
                </a:r>
                <a:r>
                  <a:rPr lang="en-US" sz="2600" dirty="0" err="1" smtClean="0">
                    <a:solidFill>
                      <a:prstClr val="black"/>
                    </a:solidFill>
                    <a:latin typeface="Perpetua"/>
                  </a:rPr>
                  <a:t>exp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 {∑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target instance + children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/>
                </a:r>
                <a:b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</a:b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∑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parent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>values PV, child values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CV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ln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(P(CV|PV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)) 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∙ frequency(CV,PV)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}</a:t>
                </a:r>
                <a:b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</a:br>
                <a:endParaRPr lang="en-US" sz="2600" baseline="-25000" dirty="0">
                  <a:solidFill>
                    <a:prstClr val="black"/>
                  </a:solidFill>
                  <a:latin typeface="Perpetua"/>
                </a:endParaRPr>
              </a:p>
              <a:p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9038" y="1976103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D</a:t>
                </a:r>
                <a:r>
                  <a:rPr lang="en-US" sz="2800" dirty="0" smtClean="0">
                    <a:latin typeface="+mn-lt"/>
                  </a:rPr>
                  <a:t>N Parameter</a:t>
                </a:r>
                <a:endParaRPr lang="en-US" sz="2800" dirty="0">
                  <a:latin typeface="+mn-lt"/>
                </a:endParaRPr>
              </a:p>
            </p:txBody>
          </p:sp>
        </p:grp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2758267" y="4048657"/>
              <a:ext cx="17612" cy="364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203200" y="3568700"/>
            <a:ext cx="85862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10" y="-9311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0782"/>
            <a:ext cx="7772400" cy="1194703"/>
          </a:xfrm>
        </p:spPr>
        <p:txBody>
          <a:bodyPr/>
          <a:lstStyle/>
          <a:p>
            <a:pPr lvl="1"/>
            <a:r>
              <a:rPr lang="en-US" dirty="0" smtClean="0"/>
              <a:t>Predict the gender of Sam, given that</a:t>
            </a:r>
          </a:p>
          <a:p>
            <a:pPr lvl="2"/>
            <a:r>
              <a:rPr lang="en-US" dirty="0" smtClean="0"/>
              <a:t>40% of Sam’s friends are Women, and</a:t>
            </a:r>
          </a:p>
          <a:p>
            <a:pPr lvl="2"/>
            <a:r>
              <a:rPr lang="en-US" dirty="0" smtClean="0"/>
              <a:t>Sam is a coffee drinker: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4368" y="2274753"/>
            <a:ext cx="4091811" cy="4077684"/>
            <a:chOff x="324368" y="2414485"/>
            <a:chExt cx="4091811" cy="3187635"/>
          </a:xfrm>
        </p:grpSpPr>
        <p:sp>
          <p:nvSpPr>
            <p:cNvPr id="9" name="TextBox 8"/>
            <p:cNvSpPr txBox="1"/>
            <p:nvPr/>
          </p:nvSpPr>
          <p:spPr>
            <a:xfrm>
              <a:off x="344850" y="4719930"/>
              <a:ext cx="4071329" cy="88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 smtClean="0"/>
                <a:t>P(g(A) = W | g(B) = W, F(A,B) = T) =0.55</a:t>
              </a:r>
            </a:p>
            <a:p>
              <a:r>
                <a:rPr lang="en-US" sz="1600" dirty="0" smtClean="0"/>
                <a:t>P(g(A) = M | g(B) = M, F(A,B) = T) = 0.63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M) = </a:t>
              </a:r>
              <a:r>
                <a:rPr lang="en-US" sz="1600" dirty="0" smtClean="0"/>
                <a:t>0.6</a:t>
              </a:r>
              <a:endParaRPr lang="en-US" sz="1600" dirty="0"/>
            </a:p>
            <a:p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W) = </a:t>
              </a:r>
              <a:r>
                <a:rPr lang="en-US" sz="1600" dirty="0" smtClean="0"/>
                <a:t>0.8</a:t>
              </a:r>
              <a:endParaRPr lang="en-US" sz="16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4368" y="2414485"/>
              <a:ext cx="2964931" cy="1642320"/>
              <a:chOff x="405779" y="2660554"/>
              <a:chExt cx="2964931" cy="1642320"/>
            </a:xfrm>
          </p:grpSpPr>
          <p:sp>
            <p:nvSpPr>
              <p:cNvPr id="5" name="Text Box 8"/>
              <p:cNvSpPr txBox="1">
                <a:spLocks noChangeArrowheads="1"/>
              </p:cNvSpPr>
              <p:nvPr/>
            </p:nvSpPr>
            <p:spPr bwMode="auto">
              <a:xfrm>
                <a:off x="1024875" y="4014157"/>
                <a:ext cx="1761636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(sam)</a:t>
                </a:r>
                <a:endParaRPr lang="en-US" dirty="0"/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1743199" y="2660554"/>
                <a:ext cx="1627511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</a:t>
                </a:r>
                <a:r>
                  <a:rPr lang="en-US" dirty="0" err="1" smtClean="0"/>
                  <a:t>sam,B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1186326" y="3340399"/>
                <a:ext cx="149324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ender(sam)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2"/>
                <a:endCxn id="7" idx="0"/>
              </p:cNvCxnSpPr>
              <p:nvPr/>
            </p:nvCxnSpPr>
            <p:spPr>
              <a:xfrm flipH="1">
                <a:off x="1932947" y="2949271"/>
                <a:ext cx="624008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0"/>
                <a:endCxn id="7" idx="2"/>
              </p:cNvCxnSpPr>
              <p:nvPr/>
            </p:nvCxnSpPr>
            <p:spPr>
              <a:xfrm flipV="1">
                <a:off x="1905693" y="3629115"/>
                <a:ext cx="27254" cy="385042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05779" y="2660554"/>
                <a:ext cx="121233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7" idx="0"/>
              </p:cNvCxnSpPr>
              <p:nvPr/>
            </p:nvCxnSpPr>
            <p:spPr>
              <a:xfrm>
                <a:off x="1011945" y="2949271"/>
                <a:ext cx="921002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87093"/>
              </p:ext>
            </p:extLst>
          </p:nvPr>
        </p:nvGraphicFramePr>
        <p:xfrm>
          <a:off x="3429000" y="2228447"/>
          <a:ext cx="5257801" cy="26019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1722"/>
                <a:gridCol w="1198865"/>
                <a:gridCol w="691549"/>
                <a:gridCol w="783077"/>
                <a:gridCol w="559341"/>
                <a:gridCol w="793247"/>
              </a:tblGrid>
              <a:tr h="491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Child 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Parent 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Rel. 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* </a:t>
                      </a:r>
                      <a:r>
                        <a:rPr lang="en-US" sz="1800" u="none" strike="noStrike" dirty="0" smtClean="0">
                          <a:effectLst/>
                        </a:rPr>
                        <a:t>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W,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M,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-1.61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 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552190">
                <a:tc gridSpan="5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Sum{ EXP(Sum) ∝ P(gender(sam</a:t>
                      </a: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)=W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CA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}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Metrics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time</a:t>
            </a:r>
          </a:p>
          <a:p>
            <a:pPr eaLnBrk="1" hangingPunct="1"/>
            <a:r>
              <a:rPr lang="en-US" dirty="0" smtClean="0"/>
              <a:t>Conditional Log Likelihood (CLL)</a:t>
            </a:r>
          </a:p>
          <a:p>
            <a:pPr lvl="1" eaLnBrk="1" hangingPunct="1"/>
            <a:r>
              <a:rPr lang="en-US" dirty="0" smtClean="0"/>
              <a:t>How confident we are with the prediction </a:t>
            </a:r>
          </a:p>
          <a:p>
            <a:pPr eaLnBrk="1" hangingPunct="1"/>
            <a:r>
              <a:rPr lang="en-US" dirty="0" smtClean="0"/>
              <a:t>Area Under Precision-Recall Curve (PR)</a:t>
            </a:r>
          </a:p>
          <a:p>
            <a:pPr lvl="1" eaLnBrk="1" hangingPunct="1"/>
            <a:r>
              <a:rPr lang="en-US" dirty="0" smtClean="0"/>
              <a:t>For skewed distributions.</a:t>
            </a:r>
          </a:p>
          <a:p>
            <a:pPr eaLnBrk="1" hangingPunct="1"/>
            <a:r>
              <a:rPr lang="en-US" dirty="0" smtClean="0"/>
              <a:t>Results are averaged over 5-fold cross-validation, over all two-class predicates in the dataset.</a:t>
            </a:r>
          </a:p>
          <a:p>
            <a:pPr eaLnBrk="1" hangingPunct="1"/>
            <a:r>
              <a:rPr lang="en-US" dirty="0" smtClean="0"/>
              <a:t>Comparison Methods: </a:t>
            </a:r>
            <a:r>
              <a:rPr lang="en-US" dirty="0" smtClean="0">
                <a:hlinkClick r:id="rId3"/>
              </a:rPr>
              <a:t>RDN-Boost, MLN-Boost.</a:t>
            </a:r>
            <a:endParaRPr lang="en-US" dirty="0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3200" y="6007100"/>
            <a:ext cx="8661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Natarajan</a:t>
            </a:r>
            <a:r>
              <a:rPr lang="en-US" dirty="0" smtClean="0"/>
              <a:t>, S.; </a:t>
            </a:r>
            <a:r>
              <a:rPr lang="en-US" dirty="0" err="1" smtClean="0"/>
              <a:t>Khot</a:t>
            </a:r>
            <a:r>
              <a:rPr lang="en-US" dirty="0" smtClean="0"/>
              <a:t>, T.; </a:t>
            </a:r>
            <a:r>
              <a:rPr lang="en-US" dirty="0" err="1" smtClean="0"/>
              <a:t>Kersting</a:t>
            </a:r>
            <a:r>
              <a:rPr lang="en-US" dirty="0" smtClean="0"/>
              <a:t>, K.; </a:t>
            </a:r>
            <a:r>
              <a:rPr lang="en-US" dirty="0" err="1" smtClean="0"/>
              <a:t>Gutmann</a:t>
            </a:r>
            <a:r>
              <a:rPr lang="en-US" dirty="0" smtClean="0"/>
              <a:t>, B. &amp; </a:t>
            </a:r>
            <a:r>
              <a:rPr lang="en-US" dirty="0" err="1" smtClean="0"/>
              <a:t>Shavlik</a:t>
            </a:r>
            <a:r>
              <a:rPr lang="en-US" dirty="0" smtClean="0"/>
              <a:t>, J. W. (2012), 'Gradient-based boosting for statistical relational learning: The relational dependency network case',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86(1), 25-56.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8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3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1045928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14180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014430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0" y="240030"/>
            <a:ext cx="8636000" cy="1143000"/>
          </a:xfrm>
        </p:spPr>
        <p:txBody>
          <a:bodyPr/>
          <a:lstStyle/>
          <a:p>
            <a:pPr algn="ctr"/>
            <a:r>
              <a:rPr lang="en-US" dirty="0" smtClean="0"/>
              <a:t>Learning Time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8448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660" y="4824730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stated.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4499</TotalTime>
  <Words>1109</Words>
  <Application>Microsoft Office PowerPoint</Application>
  <PresentationFormat>On-screen Show (4:3)</PresentationFormat>
  <Paragraphs>275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BasicPresentation</vt:lpstr>
      <vt:lpstr>Fast Learning of Relational Dependency Networks</vt:lpstr>
      <vt:lpstr>Relational Dependency Networks</vt:lpstr>
      <vt:lpstr>Overview</vt:lpstr>
      <vt:lpstr>From BN Structure To DN Structure</vt:lpstr>
      <vt:lpstr>From BN Parameters to DN Parameters</vt:lpstr>
      <vt:lpstr>Example</vt:lpstr>
      <vt:lpstr>Evaluation Metrics</vt:lpstr>
      <vt:lpstr>Accuracy Comparison</vt:lpstr>
      <vt:lpstr>Learning Time Comparison</vt:lpstr>
      <vt:lpstr>RDN-Bayes uses more relevant predicates and more first-order variables</vt:lpstr>
      <vt:lpstr>Structure Comparison Example IMDB</vt:lpstr>
      <vt:lpstr>Conclusions</vt:lpstr>
      <vt:lpstr>There’s More</vt:lpstr>
      <vt:lpstr>The End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330</cp:revision>
  <cp:lastPrinted>2014-07-23T18:39:58Z</cp:lastPrinted>
  <dcterms:created xsi:type="dcterms:W3CDTF">2014-09-09T06:21:56Z</dcterms:created>
  <dcterms:modified xsi:type="dcterms:W3CDTF">2014-12-24T01:28:48Z</dcterms:modified>
</cp:coreProperties>
</file>