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4" r:id="rId4"/>
    <p:sldId id="273" r:id="rId5"/>
    <p:sldId id="271" r:id="rId6"/>
    <p:sldId id="272" r:id="rId7"/>
    <p:sldId id="258" r:id="rId8"/>
    <p:sldId id="274" r:id="rId9"/>
    <p:sldId id="275" r:id="rId10"/>
    <p:sldId id="276" r:id="rId11"/>
    <p:sldId id="277" r:id="rId12"/>
    <p:sldId id="261" r:id="rId13"/>
    <p:sldId id="262" r:id="rId14"/>
    <p:sldId id="263" r:id="rId15"/>
    <p:sldId id="267" r:id="rId16"/>
    <p:sldId id="266" r:id="rId17"/>
    <p:sldId id="265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IMDb_1R.xml</a:t>
            </a:r>
          </a:p>
          <a:p>
            <a:r>
              <a:rPr lang="en-US" dirty="0" smtClean="0"/>
              <a:t>for simplicity, our</a:t>
            </a:r>
            <a:r>
              <a:rPr lang="en-US" baseline="0" dirty="0" smtClean="0"/>
              <a:t> examples consider only one relationship. In principle, there is no limit to the number of relationships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the actual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actor,</a:t>
            </a:r>
            <a:r>
              <a:rPr lang="en-US" baseline="0" dirty="0" smtClean="0"/>
              <a:t> instantiate A = the actor. Then compute instantiation count for value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2017-08-14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>
                <a:latin typeface="Perpetua" charset="0"/>
              </a:rPr>
              <a:pPr eaLnBrk="1" hangingPunct="1"/>
              <a:t>‹#›</a:t>
            </a:fld>
            <a:r>
              <a:rPr lang="en-US" sz="1400">
                <a:latin typeface="Perpetua" charset="0"/>
              </a:rPr>
              <a:t>/n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schulte.github.io/srl-tutorial-slid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US" dirty="0"/>
              <a:t>Model Selection Scores for Multi-Relational Bayesian Networks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833573"/>
              </p:ext>
            </p:extLst>
          </p:nvPr>
        </p:nvGraphicFramePr>
        <p:xfrm>
          <a:off x="2760630" y="3384263"/>
          <a:ext cx="2207864" cy="308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32"/>
                <a:gridCol w="1103932"/>
              </a:tblGrid>
              <a:tr h="1150988"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Sajjad</a:t>
                      </a: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Gholami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</a:tr>
              <a:tr h="189493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6762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r="1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354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8951748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Num</a:t>
                      </a:r>
                      <a:r>
                        <a:rPr lang="en-US" sz="2400" u="none" strike="noStrike" dirty="0">
                          <a:effectLst/>
                        </a:rPr>
                        <a:t> Movies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>
                          <a:effectLst/>
                        </a:rPr>
                        <a:t>3883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Users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u="none" strike="noStrike" dirty="0">
                          <a:effectLst/>
                        </a:rPr>
                        <a:t>6039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Movie-User Pairs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 smtClean="0">
                          <a:effectLst/>
                        </a:rPr>
                        <a:t>3883 </a:t>
                      </a:r>
                      <a:r>
                        <a:rPr lang="cs-CZ" sz="2400" u="none" strike="noStrike" dirty="0" err="1" smtClean="0">
                          <a:effectLst/>
                        </a:rPr>
                        <a:t>x</a:t>
                      </a:r>
                      <a:r>
                        <a:rPr lang="cs-CZ" sz="2400" u="none" strike="noStrike" dirty="0" smtClean="0">
                          <a:effectLst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497054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Action(Movie)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HasRated</a:t>
                      </a:r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User,Movie</a:t>
                      </a:r>
                      <a:r>
                        <a:rPr lang="en-US" sz="2400" u="none" strike="noStrike" dirty="0">
                          <a:effectLst/>
                        </a:rPr>
                        <a:t>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gender</a:t>
                      </a:r>
                      <a:r>
                        <a:rPr lang="en-US" sz="2400" u="none" strike="noStrike" dirty="0">
                          <a:effectLst/>
                        </a:rPr>
                        <a:t>(User) = 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 dirty="0">
                          <a:effectLst/>
                        </a:rPr>
                        <a:t>66642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 smtClean="0">
                          <a:effectLst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u="none" strike="noStrike" dirty="0" smtClean="0">
                          <a:effectLst/>
                        </a:rPr>
                        <a:t>66642</a:t>
                      </a:r>
                      <a:r>
                        <a:rPr lang="en-CA" sz="2400" u="none" strike="noStrike" dirty="0" smtClean="0">
                          <a:effectLst/>
                        </a:rPr>
                        <a:t>/</a:t>
                      </a:r>
                      <a:r>
                        <a:rPr lang="cs-CZ" sz="2400" u="none" strike="noStrike" dirty="0" smtClean="0">
                          <a:effectLst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u="none" strike="noStrike" dirty="0" smtClean="0">
                          <a:effectLst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269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provide a general method for generalizing non-relational model selection scores to multi-relational scores [need figure]</a:t>
            </a:r>
          </a:p>
          <a:p>
            <a:r>
              <a:rPr lang="en-US" dirty="0" smtClean="0"/>
              <a:t>A </a:t>
            </a:r>
            <a:r>
              <a:rPr lang="en-US" dirty="0"/>
              <a:t>model selection score is </a:t>
            </a:r>
            <a:r>
              <a:rPr lang="en-US" b="1" dirty="0"/>
              <a:t>consistent</a:t>
            </a:r>
            <a:r>
              <a:rPr lang="en-US" dirty="0"/>
              <a:t> if BNs that maximize the score are guaranteed to represent the database distribution </a:t>
            </a:r>
            <a:r>
              <a:rPr lang="en-US" dirty="0" smtClean="0"/>
              <a:t>if the domain sizes are arbitrarily large.</a:t>
            </a:r>
          </a:p>
          <a:p>
            <a:endParaRPr lang="en-US" dirty="0" smtClean="0"/>
          </a:p>
          <a:p>
            <a:r>
              <a:rPr lang="en-US" b="1" dirty="0" smtClean="0"/>
              <a:t>Theorem main presentation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issue: Event counts depend on the data </a:t>
            </a:r>
            <a:r>
              <a:rPr lang="en-US" b="1" dirty="0" smtClean="0"/>
              <a:t>and</a:t>
            </a:r>
            <a:r>
              <a:rPr lang="en-US" dirty="0" smtClean="0"/>
              <a:t> on the networks considered. </a:t>
            </a:r>
          </a:p>
          <a:p>
            <a:r>
              <a:rPr lang="en-US" dirty="0" smtClean="0"/>
              <a:t>Solution: 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Rescale counts to be compatible for current and </a:t>
            </a:r>
            <a:r>
              <a:rPr lang="en-US" smtClean="0"/>
              <a:t>alternative graphs.</a:t>
            </a:r>
            <a:endParaRPr lang="en-US" dirty="0" smtClean="0"/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Normalize scores to be compatible across alternative graphs.</a:t>
            </a:r>
          </a:p>
          <a:p>
            <a:pPr marL="77628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First-Order Bayesian Networks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>
                <a:hlinkClick r:id="rId2"/>
              </a:rPr>
              <a:t>https://oschulte.github.io/srl-tutorial-slides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sfu</a:t>
            </a:r>
            <a:r>
              <a:rPr lang="en-US" dirty="0"/>
              <a:t>-cl-lab/</a:t>
            </a:r>
            <a:r>
              <a:rPr lang="en-US" dirty="0" err="1"/>
              <a:t>FactorBase</a:t>
            </a:r>
            <a:r>
              <a:rPr lang="en-US" dirty="0"/>
              <a:t>/blob/master/</a:t>
            </a:r>
            <a:r>
              <a:rPr lang="en-US" dirty="0" err="1"/>
              <a:t>README.md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IMDB toy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227585"/>
            <a:ext cx="242151" cy="512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 smtClean="0">
              <a:solidFill>
                <a:srgbClr val="3366FF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72373"/>
            <a:ext cx="0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V="1">
            <a:off x="6603520" y="4343836"/>
            <a:ext cx="0" cy="205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260456"/>
            <a:ext cx="372580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2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24" y="234698"/>
            <a:ext cx="5058361" cy="879214"/>
          </a:xfrm>
        </p:spPr>
        <p:txBody>
          <a:bodyPr/>
          <a:lstStyle/>
          <a:p>
            <a:r>
              <a:rPr lang="en-US" dirty="0" smtClean="0"/>
              <a:t>ETL: Feature Vectors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 At Venue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7399838"/>
              </p:ext>
            </p:extLst>
          </p:nvPr>
        </p:nvGraphicFramePr>
        <p:xfrm>
          <a:off x="265224" y="2839720"/>
          <a:ext cx="831341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92"/>
                <a:gridCol w="1543446"/>
                <a:gridCol w="1469640"/>
                <a:gridCol w="998934"/>
                <a:gridCol w="998934"/>
                <a:gridCol w="998934"/>
                <a:gridCol w="99893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gender(A)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ActsIn</a:t>
                      </a:r>
                      <a:r>
                        <a:rPr lang="en-US" sz="1800" dirty="0" smtClean="0"/>
                        <a:t>(A,M)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Drama(M)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1/2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83479" y="1265092"/>
            <a:ext cx="3711205" cy="1003327"/>
            <a:chOff x="1319541" y="1113912"/>
            <a:chExt cx="3711205" cy="1003327"/>
          </a:xfrm>
        </p:grpSpPr>
        <p:sp>
          <p:nvSpPr>
            <p:cNvPr id="8" name="TextBox 7"/>
            <p:cNvSpPr txBox="1"/>
            <p:nvPr/>
          </p:nvSpPr>
          <p:spPr>
            <a:xfrm>
              <a:off x="2730118" y="1717129"/>
              <a:ext cx="1228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9541" y="1113912"/>
              <a:ext cx="151528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0460" y="1113912"/>
              <a:ext cx="134028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>
              <a:off x="2077184" y="1514022"/>
              <a:ext cx="1064787" cy="2031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2"/>
              <a:endCxn id="8" idx="0"/>
            </p:cNvCxnSpPr>
            <p:nvPr/>
          </p:nvCxnSpPr>
          <p:spPr>
            <a:xfrm flipH="1">
              <a:off x="3344369" y="1514022"/>
              <a:ext cx="1016234" cy="2031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876800" y="2829518"/>
            <a:ext cx="3175748" cy="356597"/>
            <a:chOff x="4876800" y="2829518"/>
            <a:chExt cx="3175748" cy="356597"/>
          </a:xfrm>
        </p:grpSpPr>
        <p:pic>
          <p:nvPicPr>
            <p:cNvPr id="14" name="Picture 13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829518"/>
              <a:ext cx="238917" cy="349461"/>
            </a:xfrm>
            <a:prstGeom prst="rect">
              <a:avLst/>
            </a:prstGeom>
          </p:spPr>
        </p:pic>
        <p:pic>
          <p:nvPicPr>
            <p:cNvPr id="15" name="Picture 14" descr="lucy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683" y="2848939"/>
              <a:ext cx="227620" cy="337176"/>
            </a:xfrm>
            <a:prstGeom prst="rect">
              <a:avLst/>
            </a:prstGeom>
          </p:spPr>
        </p:pic>
        <p:pic>
          <p:nvPicPr>
            <p:cNvPr id="16" name="Picture 15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30" y="2830431"/>
              <a:ext cx="240114" cy="355684"/>
            </a:xfrm>
            <a:prstGeom prst="rect">
              <a:avLst/>
            </a:prstGeom>
          </p:spPr>
        </p:pic>
        <p:pic>
          <p:nvPicPr>
            <p:cNvPr id="17" name="Picture 16" descr="thurman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30" y="2848939"/>
              <a:ext cx="230518" cy="3371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5115718" y="511040"/>
            <a:ext cx="4028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Learned Bayesian network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latin typeface="+mn-lt"/>
              </a:rPr>
              <a:t>family conjunctions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Feature = proportion of family conjunction in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Works well for classification and anomaly detection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8372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Relational 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57679" y="1395338"/>
            <a:ext cx="7772400" cy="4572000"/>
          </a:xfrm>
        </p:spPr>
        <p:txBody>
          <a:bodyPr/>
          <a:lstStyle/>
          <a:p>
            <a:r>
              <a:rPr lang="en-US" dirty="0" smtClean="0"/>
              <a:t>Via ETL, a Bayesian network can leverage traditional machine learning classification and anomaly/exception mining.</a:t>
            </a:r>
          </a:p>
          <a:p>
            <a:r>
              <a:rPr lang="en-US" dirty="0" smtClean="0"/>
              <a:t>Purely relational methods work even better (see refs).</a:t>
            </a:r>
          </a:p>
          <a:p>
            <a:r>
              <a:rPr lang="en-US" dirty="0" smtClean="0"/>
              <a:t>For exception mining, compare </a:t>
            </a:r>
            <a:r>
              <a:rPr lang="en-US" dirty="0" err="1" smtClean="0"/>
              <a:t>Kullback-Leibler</a:t>
            </a:r>
            <a:r>
              <a:rPr lang="en-US" dirty="0" smtClean="0"/>
              <a:t> divergence (KLD) between data distribution for a </a:t>
            </a:r>
            <a:r>
              <a:rPr lang="en-US" i="1" dirty="0" smtClean="0"/>
              <a:t>random average </a:t>
            </a:r>
            <a:r>
              <a:rPr lang="en-US" dirty="0" smtClean="0"/>
              <a:t>individual and data distribution for a specific individual.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8012" y="6091825"/>
            <a:ext cx="801206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Qian</a:t>
            </a:r>
            <a:r>
              <a:rPr lang="en-US" dirty="0" smtClean="0"/>
              <a:t>, Z.; Kirkpatrick, A. E.; Yin, X. &amp; Sun, Y. (2016), 'Fast learning of relational dependency networks', Machine Learning, 1--30.</a:t>
            </a:r>
          </a:p>
          <a:p>
            <a:r>
              <a:rPr lang="en-US" dirty="0" err="1"/>
              <a:t>Riahi</a:t>
            </a:r>
            <a:r>
              <a:rPr lang="en-US" dirty="0"/>
              <a:t>, F. &amp; Schulte, O. (2015), Model-Based Outlier Detection for Object-Relational Data, </a:t>
            </a:r>
            <a:r>
              <a:rPr lang="en-US" i="1" dirty="0"/>
              <a:t>in 'Computational Intelligence, 2015 IEEE Symposium Series on', pp. 1590--1598.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7" name="Picture 6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56" y="4868827"/>
            <a:ext cx="909071" cy="971542"/>
          </a:xfrm>
          <a:prstGeom prst="rect">
            <a:avLst/>
          </a:prstGeom>
        </p:spPr>
      </p:pic>
      <p:pic>
        <p:nvPicPr>
          <p:cNvPr id="8" name="Picture 7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81" y="5060392"/>
            <a:ext cx="519986" cy="5930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6800" y="4050258"/>
            <a:ext cx="259659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467" y="4104205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90671" y="525322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4040125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9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Soccer Strikers and Movies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753847"/>
              </p:ext>
            </p:extLst>
          </p:nvPr>
        </p:nvGraphicFramePr>
        <p:xfrm>
          <a:off x="406397" y="352415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K</a:t>
                      </a:r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LD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K</a:t>
                      </a:r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LD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KLD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Individual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Probability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3441" y="1486096"/>
            <a:ext cx="7782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Brave Heart is the most unusual drama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Its most unusual feature is Actor Quality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93% of Brave Heart’s actors have the highest actor quality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A random average drama has only 42% actors of highest quality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87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431181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KLD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KLD </a:t>
                      </a: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effectLst/>
                          <a:latin typeface="Arial"/>
                        </a:rPr>
                        <a:t>KLD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Individual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Probability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9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Outline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Brief Summary of Main Paper: Learning first-order Bayesian Networks for Multi-Relational Data</a:t>
            </a:r>
          </a:p>
          <a:p>
            <a:pPr eaLnBrk="1" hangingPunct="1"/>
            <a:r>
              <a:rPr lang="en-US" dirty="0" smtClean="0">
                <a:latin typeface="Perpetua" charset="0"/>
              </a:rPr>
              <a:t>What is a first-order BN good for?</a:t>
            </a:r>
          </a:p>
          <a:p>
            <a:pPr lvl="1"/>
            <a:r>
              <a:rPr lang="en-US" dirty="0" smtClean="0">
                <a:latin typeface="Perpetua" charset="0"/>
              </a:rPr>
              <a:t>Answering first-order probabilistic queries.</a:t>
            </a:r>
          </a:p>
          <a:p>
            <a:pPr lvl="1"/>
            <a:r>
              <a:rPr lang="en-US" dirty="0" smtClean="0">
                <a:latin typeface="Perpetua" charset="0"/>
              </a:rPr>
              <a:t>Probabilistic inference over links and attributes</a:t>
            </a:r>
          </a:p>
          <a:p>
            <a:pPr lvl="1"/>
            <a:r>
              <a:rPr lang="en-US" dirty="0" smtClean="0">
                <a:latin typeface="Perpetua" charset="0"/>
              </a:rPr>
              <a:t>Extracting Features: Extract, Transform, Load</a:t>
            </a:r>
          </a:p>
          <a:p>
            <a:pPr lvl="1"/>
            <a:r>
              <a:rPr lang="en-US" dirty="0" smtClean="0">
                <a:latin typeface="Perpetua" charset="0"/>
              </a:rPr>
              <a:t>Classification</a:t>
            </a:r>
          </a:p>
          <a:p>
            <a:pPr lvl="1"/>
            <a:r>
              <a:rPr lang="en-US" dirty="0" smtClean="0">
                <a:latin typeface="Perpetua" charset="0"/>
              </a:rPr>
              <a:t>Exception Mining and Anomaly Detection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Relational Bayes net learning has a solid theoretical foundation.</a:t>
            </a:r>
          </a:p>
          <a:p>
            <a:r>
              <a:rPr lang="en-US" dirty="0" smtClean="0"/>
              <a:t>Scales to millions of records.</a:t>
            </a:r>
          </a:p>
          <a:p>
            <a:r>
              <a:rPr lang="en-US" dirty="0" smtClean="0"/>
              <a:t>Supports various applications, e.g.</a:t>
            </a:r>
          </a:p>
          <a:p>
            <a:pPr lvl="1"/>
            <a:r>
              <a:rPr lang="en-US" dirty="0" smtClean="0"/>
              <a:t>database frequency estimation</a:t>
            </a:r>
          </a:p>
          <a:p>
            <a:pPr lvl="1"/>
            <a:r>
              <a:rPr lang="en-US" dirty="0" smtClean="0"/>
              <a:t>joint inference over attributes and relationships</a:t>
            </a:r>
          </a:p>
          <a:p>
            <a:pPr lvl="1"/>
            <a:r>
              <a:rPr lang="en-US" dirty="0" smtClean="0"/>
              <a:t>link-based classification</a:t>
            </a:r>
          </a:p>
          <a:p>
            <a:pPr lvl="1"/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Paper 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IMDB toy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227585"/>
            <a:ext cx="242151" cy="512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 smtClean="0">
              <a:solidFill>
                <a:srgbClr val="3366FF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72373"/>
            <a:ext cx="0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V="1">
            <a:off x="6603520" y="4343836"/>
            <a:ext cx="0" cy="205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260456"/>
            <a:ext cx="372580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6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2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/>
              <a:t>Probabilistic First-Order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ActsIn(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2805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First-Order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5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</a:p>
          <a:p>
            <a:pPr marL="0" indent="0">
              <a:buNone/>
            </a:pPr>
            <a:r>
              <a:rPr lang="en-US" sz="1600" dirty="0" smtClean="0"/>
              <a:t>      (Wang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4129102" cy="1296459"/>
            <a:chOff x="3719423" y="690935"/>
            <a:chExt cx="41291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591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714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642801" y="3971931"/>
            <a:ext cx="493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n-lt"/>
              </a:rPr>
              <a:t>First-Order Bayesian Networks </a:t>
            </a:r>
            <a:r>
              <a:rPr lang="en-US" sz="2400" i="1" dirty="0" smtClean="0">
                <a:latin typeface="+mn-lt"/>
              </a:rPr>
              <a:t>represent </a:t>
            </a:r>
            <a:r>
              <a:rPr lang="en-US" sz="2400" i="1" dirty="0">
                <a:latin typeface="+mn-lt"/>
              </a:rPr>
              <a:t>a</a:t>
            </a:r>
            <a:r>
              <a:rPr lang="en-US" sz="2400" i="1" dirty="0" smtClean="0">
                <a:latin typeface="+mn-lt"/>
              </a:rPr>
              <a:t> Database </a:t>
            </a:r>
            <a:r>
              <a:rPr lang="en-US" sz="2400" i="1" dirty="0">
                <a:latin typeface="+mn-lt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96434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42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only 1 </a:t>
            </a:r>
            <a:r>
              <a:rPr lang="en-US" dirty="0"/>
              <a:t>relationship </a:t>
            </a:r>
            <a:r>
              <a:rPr lang="en-US" dirty="0" err="1"/>
              <a:t>HasRated</a:t>
            </a:r>
            <a:r>
              <a:rPr lang="en-US" dirty="0"/>
              <a:t>(</a:t>
            </a:r>
            <a:r>
              <a:rPr lang="en-US" dirty="0" err="1"/>
              <a:t>User,Movie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bn-screensh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4" y="2079332"/>
            <a:ext cx="7607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8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</Template>
  <TotalTime>136</TotalTime>
  <Words>1333</Words>
  <Application>Microsoft Macintosh PowerPoint</Application>
  <PresentationFormat>On-screen Show (4:3)</PresentationFormat>
  <Paragraphs>325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BasicPresentation</vt:lpstr>
      <vt:lpstr>Model Selection Scores for Multi-Relational Bayesian Networks</vt:lpstr>
      <vt:lpstr>Outline</vt:lpstr>
      <vt:lpstr>Main Paper Summary</vt:lpstr>
      <vt:lpstr>Example: IMDB toy data</vt:lpstr>
      <vt:lpstr>Formulas</vt:lpstr>
      <vt:lpstr>Probabilistic First-Order Queries</vt:lpstr>
      <vt:lpstr>Probabilistic First-Order Queries</vt:lpstr>
      <vt:lpstr>First-Order Bayesian Networks</vt:lpstr>
      <vt:lpstr>Learned Bayes Net for IMDb</vt:lpstr>
      <vt:lpstr>Bayes Net Query</vt:lpstr>
      <vt:lpstr>Data Query</vt:lpstr>
      <vt:lpstr>Statistical Consistency</vt:lpstr>
      <vt:lpstr>Intuitions</vt:lpstr>
      <vt:lpstr>Applications of First-Order Bayesian Networks</vt:lpstr>
      <vt:lpstr>Example: IMDB toy data</vt:lpstr>
      <vt:lpstr>ETL: Feature Vectors</vt:lpstr>
      <vt:lpstr>Native Relational Applications</vt:lpstr>
      <vt:lpstr>Case Study: Soccer Strikers and Movies</vt:lpstr>
      <vt:lpstr>Case Study: Strikers and Movies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 Scores for Multi-Relational Bayesian Networks</dc:title>
  <dc:creator>Oliver Schulte</dc:creator>
  <cp:lastModifiedBy>Oliver Schulte</cp:lastModifiedBy>
  <cp:revision>20</cp:revision>
  <dcterms:created xsi:type="dcterms:W3CDTF">2017-08-14T21:51:11Z</dcterms:created>
  <dcterms:modified xsi:type="dcterms:W3CDTF">2017-08-15T02:30:23Z</dcterms:modified>
</cp:coreProperties>
</file>