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16002000" cy="26974800"/>
  <p:defaultTextStyle>
    <a:defPPr>
      <a:defRPr lang="en-US"/>
    </a:defPPr>
    <a:lvl1pPr marL="0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508016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5016032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524048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10032066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540082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5048098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556114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20064130" algn="l" defTabSz="5016032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58" autoAdjust="0"/>
    <p:restoredTop sz="94628" autoAdjust="0"/>
  </p:normalViewPr>
  <p:slideViewPr>
    <p:cSldViewPr showGuides="1">
      <p:cViewPr>
        <p:scale>
          <a:sx n="37" d="100"/>
          <a:sy n="37" d="100"/>
        </p:scale>
        <p:origin x="-1496" y="5472"/>
      </p:cViewPr>
      <p:guideLst>
        <p:guide orient="horz" pos="768"/>
        <p:guide orient="horz" pos="7584"/>
        <p:guide orient="horz" pos="25728"/>
        <p:guide pos="1782"/>
        <p:guide pos="18954"/>
        <p:guide pos="7722"/>
        <p:guide pos="7074"/>
        <p:guide pos="13014"/>
        <p:guide pos="136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42900" y="609595"/>
            <a:ext cx="32233780" cy="42672005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  <p:pic>
          <p:nvPicPr>
            <p:cNvPr id="10" name="Picture 9" descr="wfsom_r_clr_pms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28800" y="2660904"/>
              <a:ext cx="7315200" cy="133686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016032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12" indent="-1881012" algn="l" defTabSz="5016032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526" indent="-1567510" algn="l" defTabSz="5016032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0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058" indent="-1254008" algn="l" defTabSz="5016032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074" indent="-1254008" algn="l" defTabSz="5016032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090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106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122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138" indent="-1254008" algn="l" defTabSz="501603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16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032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048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066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082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098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114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130" algn="l" defTabSz="5016032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172200" y="1219201"/>
            <a:ext cx="25774650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A Markov Game Model for 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Valuing Player Actions in Ice Hockey</a:t>
            </a:r>
            <a:endParaRPr lang="en-US" sz="9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350" y="11379200"/>
            <a:ext cx="10229850" cy="427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5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CA" sz="3600" dirty="0"/>
              <a:t>Our vision: sports analytics = branch of reinforcement learning.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Fundamental question: </a:t>
            </a:r>
            <a:r>
              <a:rPr lang="en-CA" sz="3600" dirty="0" smtClean="0"/>
              <a:t>which actions contribute to winning in what situation?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Answer: learn an </a:t>
            </a:r>
            <a:r>
              <a:rPr lang="en-CA" sz="3600" b="1" dirty="0"/>
              <a:t>action-value</a:t>
            </a:r>
            <a:r>
              <a:rPr lang="en-CA" sz="3600" dirty="0"/>
              <a:t> function or Q-function.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350" y="21844000"/>
            <a:ext cx="10229850" cy="45140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Related Work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 smtClean="0">
                <a:cs typeface="Arial" pitchFamily="34" charset="0"/>
              </a:rPr>
              <a:t>Expected Possession Value EPV: a Q-function for basketball [2]. Spatial-temporal model based on tracking data.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 smtClean="0">
                <a:cs typeface="Arial" pitchFamily="34" charset="0"/>
              </a:rPr>
              <a:t>Total Hockey Rating (</a:t>
            </a:r>
            <a:r>
              <a:rPr lang="en-US" sz="3600" dirty="0" err="1" smtClean="0">
                <a:cs typeface="Arial" pitchFamily="34" charset="0"/>
              </a:rPr>
              <a:t>THoR</a:t>
            </a:r>
            <a:r>
              <a:rPr lang="en-US" sz="3600" dirty="0" smtClean="0">
                <a:cs typeface="Arial" pitchFamily="34" charset="0"/>
              </a:rPr>
              <a:t>) [3] assigns a value to all ice hockey player actions. No context, fixed look-ahead window (20 sec).</a:t>
            </a:r>
          </a:p>
          <a:p>
            <a:pPr algn="just"/>
            <a:endParaRPr lang="en-US" sz="2200" b="1" dirty="0" smtClean="0">
              <a:solidFill>
                <a:schemeClr val="accent1"/>
              </a:solidFill>
              <a:latin typeface="CMTI9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4350" y="35255200"/>
            <a:ext cx="10058400" cy="5222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MR9"/>
              </a:rPr>
              <a:t>M. L. Littman. Markov games as a framework for multi-agent reinforcement learning. In ICML, pp. 157-163, 1994.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err="1" smtClean="0">
                <a:latin typeface="CMR9"/>
              </a:rPr>
              <a:t>Cervone</a:t>
            </a:r>
            <a:r>
              <a:rPr lang="en-CA" sz="2800" dirty="0" smtClean="0">
                <a:latin typeface="CMR9"/>
              </a:rPr>
              <a:t>, D.; </a:t>
            </a:r>
            <a:r>
              <a:rPr lang="en-CA" sz="2800" dirty="0" err="1" smtClean="0">
                <a:latin typeface="CMR9"/>
              </a:rPr>
              <a:t>D’Amour</a:t>
            </a:r>
            <a:r>
              <a:rPr lang="en-CA" sz="2800" dirty="0" smtClean="0">
                <a:latin typeface="CMR9"/>
              </a:rPr>
              <a:t>, A.; </a:t>
            </a:r>
            <a:r>
              <a:rPr lang="en-CA" sz="2800" dirty="0" err="1" smtClean="0">
                <a:latin typeface="CMR9"/>
              </a:rPr>
              <a:t>Bornn</a:t>
            </a:r>
            <a:r>
              <a:rPr lang="en-CA" sz="2800" dirty="0" smtClean="0">
                <a:latin typeface="CMR9"/>
              </a:rPr>
              <a:t>, L. &amp; </a:t>
            </a:r>
            <a:r>
              <a:rPr lang="en-CA" sz="2800" dirty="0" err="1" smtClean="0">
                <a:latin typeface="CMR9"/>
              </a:rPr>
              <a:t>Goldsberry</a:t>
            </a:r>
            <a:r>
              <a:rPr lang="en-CA" sz="2800" dirty="0" smtClean="0">
                <a:latin typeface="CMR9"/>
              </a:rPr>
              <a:t>, K. POINTWISE: Predicting points and valuing decisions in real time with </a:t>
            </a:r>
            <a:r>
              <a:rPr lang="en-CA" sz="2800" dirty="0" err="1" smtClean="0">
                <a:latin typeface="CMR9"/>
              </a:rPr>
              <a:t>nba</a:t>
            </a:r>
            <a:r>
              <a:rPr lang="en-CA" sz="2800" dirty="0" smtClean="0">
                <a:latin typeface="CMR9"/>
              </a:rPr>
              <a:t> optical tracking data. In MIT Sloan, 2014.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>
                <a:latin typeface="CMR9"/>
              </a:rPr>
              <a:t>M. </a:t>
            </a:r>
            <a:r>
              <a:rPr lang="en-CA" sz="2800" dirty="0" err="1" smtClean="0">
                <a:latin typeface="CMR9"/>
              </a:rPr>
              <a:t>Schuckers</a:t>
            </a:r>
            <a:r>
              <a:rPr lang="en-CA" sz="2800" dirty="0" smtClean="0">
                <a:latin typeface="CMR9"/>
              </a:rPr>
              <a:t> and </a:t>
            </a:r>
            <a:r>
              <a:rPr lang="en-CA" sz="2800" dirty="0" err="1" smtClean="0">
                <a:latin typeface="CMR9"/>
              </a:rPr>
              <a:t>J.Curro</a:t>
            </a:r>
            <a:r>
              <a:rPr lang="en-CA" sz="2800" dirty="0" smtClean="0">
                <a:latin typeface="CMR9"/>
              </a:rPr>
              <a:t>. Total hockey rating (</a:t>
            </a:r>
            <a:r>
              <a:rPr lang="en-CA" sz="2800" dirty="0" err="1">
                <a:latin typeface="CMR9"/>
              </a:rPr>
              <a:t>TH</a:t>
            </a:r>
            <a:r>
              <a:rPr lang="en-CA" sz="2800" dirty="0" err="1" smtClean="0">
                <a:latin typeface="CMR9"/>
              </a:rPr>
              <a:t>oR</a:t>
            </a:r>
            <a:r>
              <a:rPr lang="en-CA" sz="2800" dirty="0" smtClean="0">
                <a:latin typeface="CMR9"/>
              </a:rPr>
              <a:t>): A comprehensive statistical rating of national hockey league forwards and </a:t>
            </a:r>
            <a:r>
              <a:rPr lang="en-CA" sz="2800" dirty="0" err="1" smtClean="0">
                <a:latin typeface="CMR9"/>
              </a:rPr>
              <a:t>defensement</a:t>
            </a:r>
            <a:r>
              <a:rPr lang="en-CA" sz="2800" dirty="0" smtClean="0">
                <a:latin typeface="CMR9"/>
              </a:rPr>
              <a:t> based upon all on-ice events. In MIT Sloan, 2013.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588" y="3048000"/>
            <a:ext cx="563671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sfu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422401"/>
            <a:ext cx="3371850" cy="301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172200" y="4407694"/>
            <a:ext cx="12524963" cy="123110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Kurt </a:t>
            </a:r>
            <a:r>
              <a:rPr lang="en-US" sz="8000" dirty="0" err="1" smtClean="0">
                <a:solidFill>
                  <a:schemeClr val="bg1"/>
                </a:solidFill>
              </a:rPr>
              <a:t>Routley</a:t>
            </a:r>
            <a:r>
              <a:rPr lang="en-US" sz="8000" dirty="0" smtClean="0">
                <a:solidFill>
                  <a:schemeClr val="bg1"/>
                </a:solidFill>
              </a:rPr>
              <a:t>, Oliver Schulte</a:t>
            </a:r>
            <a:endParaRPr lang="en-US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15050" y="5692577"/>
            <a:ext cx="18900205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6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School of Computing Science, Simon Fraser University, </a:t>
            </a:r>
          </a:p>
          <a:p>
            <a:r>
              <a:rPr lang="en-US" sz="6000" dirty="0" smtClean="0">
                <a:solidFill>
                  <a:srgbClr val="B4B4B4"/>
                </a:solidFill>
                <a:latin typeface="Arial" pitchFamily="34" charset="0"/>
                <a:cs typeface="Arial" pitchFamily="34" charset="0"/>
              </a:rPr>
              <a:t>Vancouver-Burnaby Canada</a:t>
            </a:r>
            <a:endParaRPr lang="en-US" sz="6000" dirty="0">
              <a:solidFill>
                <a:srgbClr val="B4B4B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374100" y="11353798"/>
            <a:ext cx="10372725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Player Impact Scores</a:t>
            </a:r>
          </a:p>
          <a:p>
            <a:pPr algn="just"/>
            <a:r>
              <a:rPr lang="en-US" sz="3600" dirty="0" smtClean="0">
                <a:solidFill>
                  <a:srgbClr val="000000"/>
                </a:solidFill>
                <a:cs typeface="Arial" pitchFamily="34" charset="0"/>
              </a:rPr>
              <a:t>The impact of an action in a state</a:t>
            </a:r>
          </a:p>
          <a:p>
            <a:pPr algn="just"/>
            <a:r>
              <a:rPr lang="en-US" sz="3600" dirty="0" smtClean="0">
                <a:solidFill>
                  <a:srgbClr val="000000"/>
                </a:solidFill>
                <a:cs typeface="Arial" pitchFamily="34" charset="0"/>
              </a:rPr>
              <a:t> is defined by</a:t>
            </a:r>
          </a:p>
          <a:p>
            <a:pPr>
              <a:lnSpc>
                <a:spcPct val="110000"/>
              </a:lnSpc>
            </a:pPr>
            <a:endParaRPr lang="en-US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45525" y="13475786"/>
            <a:ext cx="6010275" cy="1078414"/>
          </a:xfrm>
          <a:prstGeom prst="rect">
            <a:avLst/>
          </a:prstGeom>
          <a:noFill/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495419"/>
            <a:ext cx="18466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495419"/>
            <a:ext cx="18466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-495419"/>
            <a:ext cx="184666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425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350" y="15849600"/>
            <a:ext cx="10229850" cy="556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5600" b="1" dirty="0" smtClean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  <a:p>
            <a:r>
              <a:rPr lang="en-CA" sz="3600" dirty="0"/>
              <a:t>Advantages over previous action-based analytics (plus-minus, Corsi, Fenwick).</a:t>
            </a:r>
          </a:p>
          <a:p>
            <a:pPr marL="571500" indent="-571500">
              <a:buFont typeface="Arial"/>
              <a:buChar char="•"/>
            </a:pPr>
            <a:r>
              <a:rPr lang="en-CA" sz="3600" b="1" dirty="0"/>
              <a:t>Context-Awareness.</a:t>
            </a:r>
            <a:r>
              <a:rPr lang="en-CA" sz="3600" dirty="0"/>
              <a:t> Action values depends on context = state.</a:t>
            </a:r>
          </a:p>
          <a:p>
            <a:pPr marL="571500" indent="-571500">
              <a:buFont typeface="Arial"/>
              <a:buChar char="•"/>
            </a:pPr>
            <a:r>
              <a:rPr lang="en-CA" sz="2800" dirty="0"/>
              <a:t>Example: Goals are worth more with tied scores than with a 2 goal lead. </a:t>
            </a:r>
          </a:p>
          <a:p>
            <a:pPr marL="571500" indent="-571500">
              <a:buFont typeface="Arial"/>
              <a:buChar char="•"/>
            </a:pPr>
            <a:r>
              <a:rPr lang="en-CA" sz="3600" b="1" dirty="0"/>
              <a:t>Lookahead.</a:t>
            </a:r>
            <a:r>
              <a:rPr lang="en-CA" sz="3600" dirty="0"/>
              <a:t> Actions can have medium-term impact.</a:t>
            </a:r>
          </a:p>
          <a:p>
            <a:pPr marL="571500" indent="-571500">
              <a:buFont typeface="Arial"/>
              <a:buChar char="•"/>
            </a:pPr>
            <a:r>
              <a:rPr lang="en-CA" sz="2800" dirty="0"/>
              <a:t>Example: Penalties can lead to goals but not immediately.</a:t>
            </a:r>
            <a:endParaRPr lang="en-CA" sz="2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14350" y="26009600"/>
            <a:ext cx="10229850" cy="8813800"/>
            <a:chOff x="685800" y="17234082"/>
            <a:chExt cx="14173200" cy="6997518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17234082"/>
              <a:ext cx="13639800" cy="11264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sz="5600" b="1" dirty="0" smtClean="0">
                  <a:solidFill>
                    <a:srgbClr val="9E7E38"/>
                  </a:solidFill>
                  <a:latin typeface="Arial" pitchFamily="34" charset="0"/>
                  <a:cs typeface="Arial" pitchFamily="34" charset="0"/>
                </a:rPr>
                <a:t>Data Set</a:t>
              </a:r>
            </a:p>
            <a:p>
              <a:pPr marL="571500" indent="-571500">
                <a:buFont typeface="Arial"/>
                <a:buChar char="•"/>
              </a:pPr>
              <a:r>
                <a:rPr lang="en-CA" sz="3600" dirty="0"/>
                <a:t>2.8M events, &gt; 600K play sequences.</a:t>
              </a:r>
            </a:p>
          </p:txBody>
        </p:sp>
        <p:pic>
          <p:nvPicPr>
            <p:cNvPr id="4" name="Picture 3" descr="sample-data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8821400"/>
              <a:ext cx="13789908" cy="5410200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0944225" y="11379200"/>
            <a:ext cx="9086850" cy="77559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Markov Game Model</a:t>
            </a:r>
          </a:p>
          <a:p>
            <a:pPr algn="just"/>
            <a:r>
              <a:rPr lang="en-US" sz="3600" dirty="0" smtClean="0">
                <a:cs typeface="Arial" pitchFamily="34" charset="0"/>
              </a:rPr>
              <a:t>A Markov Game Model [1] consists of 4 components:</a:t>
            </a:r>
          </a:p>
          <a:p>
            <a:pPr algn="just"/>
            <a:r>
              <a:rPr lang="en-US" sz="3600" b="1" dirty="0" smtClean="0">
                <a:cs typeface="Arial" pitchFamily="34" charset="0"/>
              </a:rPr>
              <a:t>State Space, Transition Graph + Probabilities</a:t>
            </a:r>
            <a:r>
              <a:rPr lang="en-US" sz="3600" dirty="0">
                <a:cs typeface="Arial" pitchFamily="34" charset="0"/>
              </a:rPr>
              <a:t>, </a:t>
            </a:r>
            <a:r>
              <a:rPr lang="en-US" sz="3600" b="1" dirty="0" smtClean="0">
                <a:cs typeface="Arial" pitchFamily="34" charset="0"/>
              </a:rPr>
              <a:t>Rewards</a:t>
            </a:r>
          </a:p>
          <a:p>
            <a:pPr algn="just"/>
            <a:endParaRPr lang="en-US" sz="3600" b="1" dirty="0">
              <a:cs typeface="Arial" pitchFamily="34" charset="0"/>
            </a:endParaRPr>
          </a:p>
          <a:p>
            <a:pPr marL="571500" indent="-571500" algn="just">
              <a:buFont typeface="Arial"/>
              <a:buChar char="•"/>
            </a:pPr>
            <a:r>
              <a:rPr lang="en-US" sz="3600" b="1" dirty="0">
                <a:cs typeface="Arial" pitchFamily="34" charset="0"/>
              </a:rPr>
              <a:t>Players = </a:t>
            </a:r>
            <a:r>
              <a:rPr lang="en-US" sz="3600" dirty="0">
                <a:cs typeface="Arial" pitchFamily="34" charset="0"/>
              </a:rPr>
              <a:t>Home, Away.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b="1" dirty="0">
                <a:cs typeface="Arial" pitchFamily="34" charset="0"/>
              </a:rPr>
              <a:t>S</a:t>
            </a:r>
            <a:r>
              <a:rPr lang="en-US" sz="3600" b="1" dirty="0" smtClean="0">
                <a:cs typeface="Arial" pitchFamily="34" charset="0"/>
              </a:rPr>
              <a:t>tate</a:t>
            </a:r>
            <a:r>
              <a:rPr lang="en-US" sz="3600" dirty="0" smtClean="0">
                <a:cs typeface="Arial" pitchFamily="34" charset="0"/>
              </a:rPr>
              <a:t> = (Goal Differential, ManPower Differential, Period, Action  History within play sequence)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cs typeface="Arial" pitchFamily="34" charset="0"/>
              </a:rPr>
              <a:t>Transition probababilities estimated from the number of observed occurrences.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cs typeface="Arial" pitchFamily="34" charset="0"/>
              </a:rPr>
              <a:t>&gt;1.3 M states with &gt;0 occurrences.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72900" y="19735562"/>
            <a:ext cx="7772400" cy="9118839"/>
            <a:chOff x="15849600" y="13240940"/>
            <a:chExt cx="10363200" cy="6839129"/>
          </a:xfrm>
        </p:grpSpPr>
        <p:pic>
          <p:nvPicPr>
            <p:cNvPr id="6" name="Picture 5" descr="transition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9600" y="13929640"/>
              <a:ext cx="8610600" cy="6150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849600" y="13240940"/>
              <a:ext cx="10363200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/>
                <a:t>State Transition </a:t>
              </a:r>
              <a:r>
                <a:rPr lang="en-US" sz="3600"/>
                <a:t>Examples.</a:t>
              </a:r>
            </a:p>
            <a:p>
              <a:endParaRPr lang="en-US" sz="36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715750" y="29362400"/>
            <a:ext cx="714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Rewards/Costs</a:t>
            </a:r>
            <a:endParaRPr lang="en-US" sz="3600"/>
          </a:p>
          <a:p>
            <a:pPr marL="571500" indent="-571500">
              <a:buFont typeface="Arial"/>
              <a:buChar char="•"/>
            </a:pPr>
            <a:r>
              <a:rPr lang="en-US" sz="3600"/>
              <a:t>Score Goal/Incur Penalty.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944225" y="31394400"/>
            <a:ext cx="100584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Value Iteration for Q-Learning</a:t>
            </a:r>
          </a:p>
          <a:p>
            <a:pPr algn="just"/>
            <a:r>
              <a:rPr lang="en-CA" sz="3600" dirty="0"/>
              <a:t>Since states encode action histories, the expected value of states is equivalent to learning a Q-function (V = Q).</a:t>
            </a:r>
            <a:endParaRPr lang="en-US" sz="3600" dirty="0" smtClean="0">
              <a:latin typeface="CMTI9"/>
              <a:cs typeface="Arial" pitchFamily="34" charset="0"/>
            </a:endParaRP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39650" y="34137600"/>
            <a:ext cx="7219950" cy="187732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944225" y="36474400"/>
            <a:ext cx="10029825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Applications of the Q-function</a:t>
            </a:r>
          </a:p>
          <a:p>
            <a:pPr marL="571500" indent="-571500" algn="just">
              <a:buFont typeface="Arial"/>
              <a:buChar char="•"/>
            </a:pPr>
            <a:r>
              <a:rPr lang="en-CA" sz="3600" i="1" dirty="0"/>
              <a:t>Knowledge Discovery</a:t>
            </a:r>
            <a:r>
              <a:rPr lang="en-CA" sz="3600" dirty="0"/>
              <a:t>. Cervone et al. [2]: “We assert that most questions that coaches, players, and fans have ...can be phrased and answered in terms of EPV [i.e., the Q-function].”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i="1" dirty="0" smtClean="0">
                <a:latin typeface="CMTI9"/>
                <a:cs typeface="Arial" pitchFamily="34" charset="0"/>
              </a:rPr>
              <a:t>Player ranking</a:t>
            </a:r>
            <a:r>
              <a:rPr lang="en-US" sz="3600" dirty="0" smtClean="0">
                <a:latin typeface="CMTI9"/>
                <a:cs typeface="Arial" pitchFamily="34" charset="0"/>
              </a:rPr>
              <a:t>. Add up the total </a:t>
            </a:r>
            <a:r>
              <a:rPr lang="en-US" sz="3600" b="1" dirty="0" smtClean="0">
                <a:latin typeface="CMTI9"/>
                <a:cs typeface="Arial" pitchFamily="34" charset="0"/>
              </a:rPr>
              <a:t>impact</a:t>
            </a:r>
            <a:r>
              <a:rPr lang="en-US" sz="3600" dirty="0" smtClean="0">
                <a:latin typeface="CMTI9"/>
                <a:cs typeface="Arial" pitchFamily="34" charset="0"/>
              </a:rPr>
              <a:t> of a player’s actions.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545550" y="14732000"/>
            <a:ext cx="10153650" cy="7973976"/>
            <a:chOff x="28727400" y="11049000"/>
            <a:chExt cx="13538200" cy="5980482"/>
          </a:xfrm>
        </p:grpSpPr>
        <p:pic>
          <p:nvPicPr>
            <p:cNvPr id="10" name="Picture 9" descr="q-ticker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9800" y="11690608"/>
              <a:ext cx="9448800" cy="53388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727400" y="11049000"/>
              <a:ext cx="13538200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The Q-Value Ticker for Colorado vs. St. Louis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1345525" y="23266400"/>
            <a:ext cx="10258425" cy="4909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/>
                </a:solidFill>
                <a:latin typeface="CMTI9"/>
                <a:cs typeface="Arial" pitchFamily="34" charset="0"/>
              </a:rPr>
              <a:t>Action Goal Impact Depends on Context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/>
              <a:t>Boxplot of action value for each state. 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/>
              <a:t>* = THoR Action Values [3].</a:t>
            </a: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latin typeface="CMTI9"/>
                <a:cs typeface="Arial" pitchFamily="34" charset="0"/>
              </a:rPr>
              <a:t>Player Total Goal Impact (</a:t>
            </a:r>
            <a:r>
              <a:rPr lang="en-US" sz="3600" dirty="0" smtClean="0">
                <a:latin typeface="CMTI9"/>
                <a:cs typeface="Arial" pitchFamily="34" charset="0"/>
              </a:rPr>
              <a:t>2014-2015 Season </a:t>
            </a:r>
            <a:r>
              <a:rPr lang="en-US" sz="3600" smtClean="0">
                <a:latin typeface="CMTI9"/>
                <a:cs typeface="Arial" pitchFamily="34" charset="0"/>
              </a:rPr>
              <a:t>1</a:t>
            </a:r>
            <a:r>
              <a:rPr lang="en-US" sz="3600" baseline="30000" smtClean="0">
                <a:latin typeface="CMTI9"/>
                <a:cs typeface="Arial" pitchFamily="34" charset="0"/>
              </a:rPr>
              <a:t>st</a:t>
            </a:r>
            <a:r>
              <a:rPr lang="en-US" sz="3600" smtClean="0">
                <a:latin typeface="CMTI9"/>
                <a:cs typeface="Arial" pitchFamily="34" charset="0"/>
              </a:rPr>
              <a:t> half)</a:t>
            </a:r>
            <a:endParaRPr lang="en-US" sz="3600" dirty="0">
              <a:latin typeface="CMTI9"/>
              <a:cs typeface="Arial" pitchFamily="34" charset="0"/>
            </a:endParaRPr>
          </a:p>
          <a:p>
            <a:pPr marL="571500" indent="-571500" algn="just">
              <a:buFont typeface="Arial"/>
              <a:buChar char="•"/>
            </a:pPr>
            <a:r>
              <a:rPr lang="en-US" sz="2800" dirty="0">
                <a:latin typeface="CMTI9"/>
                <a:cs typeface="Arial" pitchFamily="34" charset="0"/>
              </a:rPr>
              <a:t>Jason Spezza has high goal impact, low plus-minus.</a:t>
            </a:r>
            <a:endParaRPr lang="en-US" sz="2800" dirty="0" smtClean="0">
              <a:latin typeface="CMTI9"/>
              <a:cs typeface="Arial" pitchFamily="34" charset="0"/>
            </a:endParaRPr>
          </a:p>
          <a:p>
            <a:pPr>
              <a:lnSpc>
                <a:spcPct val="110000"/>
              </a:lnSpc>
            </a:pPr>
            <a:endParaRPr lang="en-US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action_values_full_probability_next_goal_w_lo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0" y="27736799"/>
            <a:ext cx="4855779" cy="74258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117550" y="27635200"/>
            <a:ext cx="6343650" cy="8026400"/>
            <a:chOff x="34823400" y="20726400"/>
            <a:chExt cx="8458200" cy="6019800"/>
          </a:xfrm>
        </p:grpSpPr>
        <p:pic>
          <p:nvPicPr>
            <p:cNvPr id="51" name="Content Placeholder 4" descr="playerimpactgoals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52" name="Right Arrow 51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345525" y="35966400"/>
            <a:ext cx="10801350" cy="645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5400" b="1" dirty="0">
                <a:solidFill>
                  <a:srgbClr val="9E7E38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>
                <a:latin typeface="Arial" pitchFamily="34" charset="0"/>
                <a:cs typeface="Arial" pitchFamily="34" charset="0"/>
              </a:rPr>
              <a:t>The Q-function is a powerful AI concept that captures much information about hockey dynamics (or other sports).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Novel player ranking method based on reinforcement learning.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/>
              <a:t>The Q-impact of an action varies greatly with context, and medium-term ripple effects make a difference.</a:t>
            </a:r>
          </a:p>
          <a:p>
            <a:pPr marL="571500" indent="-571500">
              <a:buFont typeface="Arial"/>
              <a:buChar char="•"/>
            </a:pPr>
            <a:r>
              <a:rPr lang="en-CA" sz="3600" dirty="0">
                <a:latin typeface="Arial" pitchFamily="34" charset="0"/>
                <a:cs typeface="Arial" pitchFamily="34" charset="0"/>
              </a:rPr>
              <a:t>Goal Impact scores correlate with points.</a:t>
            </a:r>
          </a:p>
          <a:p>
            <a:pPr>
              <a:lnSpc>
                <a:spcPct val="110000"/>
              </a:lnSpc>
            </a:pPr>
            <a:endParaRPr lang="en-US" sz="3600" b="1" dirty="0" smtClean="0">
              <a:solidFill>
                <a:srgbClr val="9E7E38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wfsom_36x48_horizontal_poster_template</Template>
  <TotalTime>1893</TotalTime>
  <Words>622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wfsom_36x48_horizontal_poster_template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aaa78</dc:creator>
  <cp:lastModifiedBy>Oliver Schulte</cp:lastModifiedBy>
  <cp:revision>244</cp:revision>
  <cp:lastPrinted>2011-04-05T15:15:46Z</cp:lastPrinted>
  <dcterms:created xsi:type="dcterms:W3CDTF">2011-07-19T23:03:43Z</dcterms:created>
  <dcterms:modified xsi:type="dcterms:W3CDTF">2015-07-25T23:24:34Z</dcterms:modified>
</cp:coreProperties>
</file>