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16002000" cy="26974800"/>
  <p:defaultTextStyle>
    <a:defPPr>
      <a:defRPr lang="en-US"/>
    </a:defPPr>
    <a:lvl1pPr marL="0" algn="l" defTabSz="5016032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1pPr>
    <a:lvl2pPr marL="2508016" algn="l" defTabSz="5016032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2pPr>
    <a:lvl3pPr marL="5016032" algn="l" defTabSz="5016032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3pPr>
    <a:lvl4pPr marL="7524048" algn="l" defTabSz="5016032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4pPr>
    <a:lvl5pPr marL="10032066" algn="l" defTabSz="5016032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5pPr>
    <a:lvl6pPr marL="12540082" algn="l" defTabSz="5016032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6pPr>
    <a:lvl7pPr marL="15048098" algn="l" defTabSz="5016032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7pPr>
    <a:lvl8pPr marL="17556114" algn="l" defTabSz="5016032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8pPr>
    <a:lvl9pPr marL="20064130" algn="l" defTabSz="5016032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58" autoAdjust="0"/>
    <p:restoredTop sz="94628" autoAdjust="0"/>
  </p:normalViewPr>
  <p:slideViewPr>
    <p:cSldViewPr showGuides="1">
      <p:cViewPr>
        <p:scale>
          <a:sx n="37" d="100"/>
          <a:sy n="37" d="100"/>
        </p:scale>
        <p:origin x="-3000" y="-440"/>
      </p:cViewPr>
      <p:guideLst>
        <p:guide orient="horz" pos="576"/>
        <p:guide orient="horz" pos="5688"/>
        <p:guide orient="horz" pos="19296"/>
        <p:guide pos="2376"/>
        <p:guide pos="25272"/>
        <p:guide pos="10296"/>
        <p:guide pos="9432"/>
        <p:guide pos="17352"/>
        <p:guide pos="182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457200" y="457196"/>
            <a:ext cx="42978373" cy="32004004"/>
            <a:chOff x="457200" y="457196"/>
            <a:chExt cx="42978373" cy="320040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57200" y="457196"/>
              <a:ext cx="42976800" cy="3200400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57200" y="31546800"/>
              <a:ext cx="42976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57200" y="457200"/>
              <a:ext cx="429768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fluid energy lines for posters.emf"/>
            <p:cNvPicPr>
              <a:picLocks noChangeAspect="1"/>
            </p:cNvPicPr>
            <p:nvPr userDrawn="1"/>
          </p:nvPicPr>
          <p:blipFill>
            <a:blip r:embed="rId2" cstate="print"/>
            <a:srcRect l="47791" r="5763"/>
            <a:stretch>
              <a:fillRect/>
            </a:stretch>
          </p:blipFill>
          <p:spPr>
            <a:xfrm>
              <a:off x="457200" y="3337560"/>
              <a:ext cx="42978373" cy="8438851"/>
            </a:xfrm>
            <a:prstGeom prst="rect">
              <a:avLst/>
            </a:prstGeom>
          </p:spPr>
        </p:pic>
        <p:pic>
          <p:nvPicPr>
            <p:cNvPr id="10" name="Picture 9" descr="wfsom_r_clr_pms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28800" y="2660904"/>
              <a:ext cx="7315200" cy="133686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5016032" rtl="0" eaLnBrk="1" latinLnBrk="0" hangingPunct="1">
        <a:spcBef>
          <a:spcPct val="0"/>
        </a:spcBef>
        <a:buNone/>
        <a:defRPr sz="2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1012" indent="-1881012" algn="l" defTabSz="5016032" rtl="0" eaLnBrk="1" latinLnBrk="0" hangingPunct="1">
        <a:spcBef>
          <a:spcPct val="20000"/>
        </a:spcBef>
        <a:buFont typeface="Arial" pitchFamily="34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5526" indent="-1567510" algn="l" defTabSz="5016032" rtl="0" eaLnBrk="1" latinLnBrk="0" hangingPunct="1">
        <a:spcBef>
          <a:spcPct val="20000"/>
        </a:spcBef>
        <a:buFont typeface="Arial" pitchFamily="34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040" indent="-1254008" algn="l" defTabSz="5016032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78058" indent="-1254008" algn="l" defTabSz="5016032" rtl="0" eaLnBrk="1" latinLnBrk="0" hangingPunct="1">
        <a:spcBef>
          <a:spcPct val="20000"/>
        </a:spcBef>
        <a:buFont typeface="Arial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86074" indent="-1254008" algn="l" defTabSz="5016032" rtl="0" eaLnBrk="1" latinLnBrk="0" hangingPunct="1">
        <a:spcBef>
          <a:spcPct val="20000"/>
        </a:spcBef>
        <a:buFont typeface="Arial" pitchFamily="34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94090" indent="-1254008" algn="l" defTabSz="501603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02106" indent="-1254008" algn="l" defTabSz="501603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0122" indent="-1254008" algn="l" defTabSz="501603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18138" indent="-1254008" algn="l" defTabSz="501603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16032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8016" algn="l" defTabSz="5016032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2pPr>
      <a:lvl3pPr marL="5016032" algn="l" defTabSz="5016032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7524048" algn="l" defTabSz="5016032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10032066" algn="l" defTabSz="5016032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40082" algn="l" defTabSz="5016032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5048098" algn="l" defTabSz="5016032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7556114" algn="l" defTabSz="5016032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20064130" algn="l" defTabSz="5016032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8229600" y="914401"/>
            <a:ext cx="343662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A Markov Game Model for Valuing Player Actions in Ice Hockey</a:t>
            </a:r>
            <a:endParaRPr lang="en-US" sz="9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800" y="8534400"/>
            <a:ext cx="13639800" cy="31639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5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CA" sz="3600" dirty="0"/>
              <a:t>Our vision: sports analytics = branch of reinforcement learning.</a:t>
            </a:r>
          </a:p>
          <a:p>
            <a:pPr marL="571500" indent="-571500">
              <a:buFont typeface="Arial"/>
              <a:buChar char="•"/>
            </a:pPr>
            <a:r>
              <a:rPr lang="en-CA" sz="3600" dirty="0"/>
              <a:t>Fundamental question: </a:t>
            </a:r>
            <a:r>
              <a:rPr lang="en-CA" sz="3600" dirty="0" smtClean="0"/>
              <a:t>which actions contribute to winning in what situation?</a:t>
            </a:r>
          </a:p>
          <a:p>
            <a:pPr marL="571500" indent="-571500">
              <a:buFont typeface="Arial"/>
              <a:buChar char="•"/>
            </a:pPr>
            <a:r>
              <a:rPr lang="en-CA" sz="3600" dirty="0"/>
              <a:t>Answer: learn an </a:t>
            </a:r>
            <a:r>
              <a:rPr lang="en-CA" sz="3600" b="1" dirty="0"/>
              <a:t>action-value</a:t>
            </a:r>
            <a:r>
              <a:rPr lang="en-CA" sz="3600" dirty="0"/>
              <a:t> function or Q-function.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5800" y="16383000"/>
            <a:ext cx="13639800" cy="338554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1"/>
                </a:solidFill>
                <a:latin typeface="CMTI9"/>
                <a:cs typeface="Arial" pitchFamily="34" charset="0"/>
              </a:rPr>
              <a:t>Related Work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 dirty="0" smtClean="0">
                <a:cs typeface="Arial" pitchFamily="34" charset="0"/>
              </a:rPr>
              <a:t>Expected Possession Value EPV: a Q-function for basketball [2]. Spatial-temporal model based on tracking data.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 dirty="0" smtClean="0">
                <a:cs typeface="Arial" pitchFamily="34" charset="0"/>
              </a:rPr>
              <a:t>Total Hockey Rating (</a:t>
            </a:r>
            <a:r>
              <a:rPr lang="en-US" sz="3600" dirty="0" err="1" smtClean="0">
                <a:cs typeface="Arial" pitchFamily="34" charset="0"/>
              </a:rPr>
              <a:t>THoR</a:t>
            </a:r>
            <a:r>
              <a:rPr lang="en-US" sz="3600" dirty="0" smtClean="0">
                <a:cs typeface="Arial" pitchFamily="34" charset="0"/>
              </a:rPr>
              <a:t>) [3] assigns a value to all ice hockey player actions. No context, fixed look-ahead window (20 sec).</a:t>
            </a:r>
          </a:p>
          <a:p>
            <a:pPr algn="just"/>
            <a:endParaRPr lang="en-US" sz="2200" b="1" dirty="0" smtClean="0">
              <a:solidFill>
                <a:schemeClr val="accent1"/>
              </a:solidFill>
              <a:latin typeface="CMTI9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5800" y="26441400"/>
            <a:ext cx="13411200" cy="4361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MR9"/>
              </a:rPr>
              <a:t>M. L. Littman. Markov games as a framework for multi-agent reinforcement learning. In ICML, pp. 157-163, 1994.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 err="1" smtClean="0">
                <a:latin typeface="CMR9"/>
              </a:rPr>
              <a:t>Cervone</a:t>
            </a:r>
            <a:r>
              <a:rPr lang="en-CA" sz="2800" dirty="0" smtClean="0">
                <a:latin typeface="CMR9"/>
              </a:rPr>
              <a:t>, D.; </a:t>
            </a:r>
            <a:r>
              <a:rPr lang="en-CA" sz="2800" dirty="0" err="1" smtClean="0">
                <a:latin typeface="CMR9"/>
              </a:rPr>
              <a:t>D’Amour</a:t>
            </a:r>
            <a:r>
              <a:rPr lang="en-CA" sz="2800" dirty="0" smtClean="0">
                <a:latin typeface="CMR9"/>
              </a:rPr>
              <a:t>, A.; </a:t>
            </a:r>
            <a:r>
              <a:rPr lang="en-CA" sz="2800" dirty="0" err="1" smtClean="0">
                <a:latin typeface="CMR9"/>
              </a:rPr>
              <a:t>Bornn</a:t>
            </a:r>
            <a:r>
              <a:rPr lang="en-CA" sz="2800" dirty="0" smtClean="0">
                <a:latin typeface="CMR9"/>
              </a:rPr>
              <a:t>, L. &amp; </a:t>
            </a:r>
            <a:r>
              <a:rPr lang="en-CA" sz="2800" dirty="0" err="1" smtClean="0">
                <a:latin typeface="CMR9"/>
              </a:rPr>
              <a:t>Goldsberry</a:t>
            </a:r>
            <a:r>
              <a:rPr lang="en-CA" sz="2800" dirty="0" smtClean="0">
                <a:latin typeface="CMR9"/>
              </a:rPr>
              <a:t>, K. POINTWISE: Predicting points and valuing decisions in real time with </a:t>
            </a:r>
            <a:r>
              <a:rPr lang="en-CA" sz="2800" dirty="0" err="1" smtClean="0">
                <a:latin typeface="CMR9"/>
              </a:rPr>
              <a:t>nba</a:t>
            </a:r>
            <a:r>
              <a:rPr lang="en-CA" sz="2800" dirty="0" smtClean="0">
                <a:latin typeface="CMR9"/>
              </a:rPr>
              <a:t> optical tracking data. In MIT Sloan, 2014.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>
                <a:latin typeface="CMR9"/>
              </a:rPr>
              <a:t>M. </a:t>
            </a:r>
            <a:r>
              <a:rPr lang="en-CA" sz="2800" dirty="0" err="1" smtClean="0">
                <a:latin typeface="CMR9"/>
              </a:rPr>
              <a:t>Schuckers</a:t>
            </a:r>
            <a:r>
              <a:rPr lang="en-CA" sz="2800" dirty="0" smtClean="0">
                <a:latin typeface="CMR9"/>
              </a:rPr>
              <a:t> and </a:t>
            </a:r>
            <a:r>
              <a:rPr lang="en-CA" sz="2800" dirty="0" err="1" smtClean="0">
                <a:latin typeface="CMR9"/>
              </a:rPr>
              <a:t>J.Curro</a:t>
            </a:r>
            <a:r>
              <a:rPr lang="en-CA" sz="2800" dirty="0" smtClean="0">
                <a:latin typeface="CMR9"/>
              </a:rPr>
              <a:t>. Total hockey rating (</a:t>
            </a:r>
            <a:r>
              <a:rPr lang="en-CA" sz="2800" dirty="0" err="1">
                <a:latin typeface="CMR9"/>
              </a:rPr>
              <a:t>TH</a:t>
            </a:r>
            <a:r>
              <a:rPr lang="en-CA" sz="2800" dirty="0" err="1" smtClean="0">
                <a:latin typeface="CMR9"/>
              </a:rPr>
              <a:t>oR</a:t>
            </a:r>
            <a:r>
              <a:rPr lang="en-CA" sz="2800" dirty="0" smtClean="0">
                <a:latin typeface="CMR9"/>
              </a:rPr>
              <a:t>): A comprehensive statistical rating of national hockey league forwards and </a:t>
            </a:r>
            <a:r>
              <a:rPr lang="en-CA" sz="2800" dirty="0" err="1" smtClean="0">
                <a:latin typeface="CMR9"/>
              </a:rPr>
              <a:t>defensement</a:t>
            </a:r>
            <a:r>
              <a:rPr lang="en-CA" sz="2800" dirty="0" smtClean="0">
                <a:latin typeface="CMR9"/>
              </a:rPr>
              <a:t> based upon all on-ice events. In MIT Sloan, 2013.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0784" y="2286000"/>
            <a:ext cx="751561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 descr="sfu-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066800"/>
            <a:ext cx="4495800" cy="2263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8229600" y="2514600"/>
            <a:ext cx="12526634" cy="123110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Kurt </a:t>
            </a:r>
            <a:r>
              <a:rPr lang="en-US" sz="8000" dirty="0" err="1" smtClean="0">
                <a:solidFill>
                  <a:schemeClr val="bg1"/>
                </a:solidFill>
              </a:rPr>
              <a:t>Routley</a:t>
            </a:r>
            <a:r>
              <a:rPr lang="en-US" sz="8000" dirty="0" smtClean="0">
                <a:solidFill>
                  <a:schemeClr val="bg1"/>
                </a:solidFill>
              </a:rPr>
              <a:t>, Oliver Schulte</a:t>
            </a:r>
            <a:endParaRPr lang="en-US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53400" y="4038600"/>
            <a:ext cx="18900205" cy="184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School of Computing Science, Simon Fraser University, </a:t>
            </a:r>
          </a:p>
          <a:p>
            <a:r>
              <a:rPr lang="en-US" sz="6000" dirty="0" smtClean="0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Vancouver-Burnaby Canada</a:t>
            </a:r>
            <a:endParaRPr lang="en-US" sz="6000" dirty="0">
              <a:solidFill>
                <a:srgbClr val="B4B4B4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60700" y="8534400"/>
            <a:ext cx="13868400" cy="2347618"/>
            <a:chOff x="28879800" y="10058400"/>
            <a:chExt cx="13868400" cy="2347618"/>
          </a:xfrm>
        </p:grpSpPr>
        <p:sp>
          <p:nvSpPr>
            <p:cNvPr id="38" name="Rectangle 37"/>
            <p:cNvSpPr/>
            <p:nvPr/>
          </p:nvSpPr>
          <p:spPr>
            <a:xfrm>
              <a:off x="28917900" y="10058400"/>
              <a:ext cx="13830300" cy="19851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5400" b="1" dirty="0" smtClean="0">
                  <a:solidFill>
                    <a:schemeClr val="accent1"/>
                  </a:solidFill>
                  <a:latin typeface="CMTI9"/>
                  <a:cs typeface="Arial" pitchFamily="34" charset="0"/>
                </a:rPr>
                <a:t>Player Impact Scores</a:t>
              </a:r>
            </a:p>
            <a:p>
              <a:pPr algn="just"/>
              <a:r>
                <a:rPr lang="en-US" sz="3600" dirty="0" smtClean="0">
                  <a:solidFill>
                    <a:srgbClr val="000000"/>
                  </a:solidFill>
                  <a:cs typeface="Arial" pitchFamily="34" charset="0"/>
                </a:rPr>
                <a:t>The impact of an action in a state is defined by</a:t>
              </a:r>
            </a:p>
            <a:p>
              <a:pPr>
                <a:lnSpc>
                  <a:spcPct val="110000"/>
                </a:lnSpc>
              </a:pPr>
              <a:endParaRPr lang="en-US" sz="3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" name="Picture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879800" y="11506200"/>
              <a:ext cx="8915400" cy="899818"/>
            </a:xfrm>
            <a:prstGeom prst="rect">
              <a:avLst/>
            </a:prstGeom>
            <a:noFill/>
          </p:spPr>
        </p:pic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295400"/>
            <a:ext cx="43891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0" y="11887200"/>
            <a:ext cx="13639800" cy="4025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5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Motivation</a:t>
            </a:r>
          </a:p>
          <a:p>
            <a:r>
              <a:rPr lang="en-CA" sz="3600" dirty="0"/>
              <a:t>Advantages over previous action-based analytics (plus-minus, Corsi, Fenwick).</a:t>
            </a:r>
          </a:p>
          <a:p>
            <a:pPr marL="571500" indent="-571500">
              <a:buFont typeface="Arial"/>
              <a:buChar char="•"/>
            </a:pPr>
            <a:r>
              <a:rPr lang="en-CA" sz="3600" b="1" dirty="0"/>
              <a:t>Context-Awareness.</a:t>
            </a:r>
            <a:r>
              <a:rPr lang="en-CA" sz="3600" dirty="0"/>
              <a:t> Action values depends on context = state.</a:t>
            </a:r>
          </a:p>
          <a:p>
            <a:pPr marL="571500" indent="-571500">
              <a:buFont typeface="Arial"/>
              <a:buChar char="•"/>
            </a:pPr>
            <a:r>
              <a:rPr lang="en-CA" sz="2800" dirty="0"/>
              <a:t>Example: Goals are worth more with tied scores than with a 2 goal lead. </a:t>
            </a:r>
          </a:p>
          <a:p>
            <a:pPr marL="571500" indent="-571500">
              <a:buFont typeface="Arial"/>
              <a:buChar char="•"/>
            </a:pPr>
            <a:r>
              <a:rPr lang="en-CA" sz="3600" b="1" dirty="0"/>
              <a:t>Lookahead.</a:t>
            </a:r>
            <a:r>
              <a:rPr lang="en-CA" sz="3600" dirty="0"/>
              <a:t> Actions can have medium-term impact.</a:t>
            </a:r>
          </a:p>
          <a:p>
            <a:pPr marL="571500" indent="-571500">
              <a:buFont typeface="Arial"/>
              <a:buChar char="•"/>
            </a:pPr>
            <a:r>
              <a:rPr lang="en-CA" sz="2800" dirty="0"/>
              <a:t>Example: Penalties can lead to goals but not immediately.</a:t>
            </a:r>
            <a:endParaRPr lang="en-CA" sz="28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9507200"/>
            <a:ext cx="14173200" cy="6997518"/>
            <a:chOff x="685800" y="17234082"/>
            <a:chExt cx="14173200" cy="6997518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17234082"/>
              <a:ext cx="13639800" cy="1501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sz="5600" b="1" dirty="0" smtClean="0">
                  <a:solidFill>
                    <a:srgbClr val="9E7E38"/>
                  </a:solidFill>
                  <a:latin typeface="Arial" pitchFamily="34" charset="0"/>
                  <a:cs typeface="Arial" pitchFamily="34" charset="0"/>
                </a:rPr>
                <a:t>Data Set</a:t>
              </a:r>
            </a:p>
            <a:p>
              <a:pPr marL="571500" indent="-571500">
                <a:buFont typeface="Arial"/>
                <a:buChar char="•"/>
              </a:pPr>
              <a:r>
                <a:rPr lang="en-CA" sz="3600" dirty="0"/>
                <a:t>2.8M events, &gt; 600K play sequences.</a:t>
              </a:r>
            </a:p>
          </p:txBody>
        </p:sp>
        <p:pic>
          <p:nvPicPr>
            <p:cNvPr id="4" name="Picture 3" descr="sample-data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18821400"/>
              <a:ext cx="13789908" cy="5410200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14592300" y="8534400"/>
            <a:ext cx="12115800" cy="581697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1"/>
                </a:solidFill>
                <a:latin typeface="CMTI9"/>
                <a:cs typeface="Arial" pitchFamily="34" charset="0"/>
              </a:rPr>
              <a:t>Markov Game Model</a:t>
            </a:r>
          </a:p>
          <a:p>
            <a:pPr algn="just"/>
            <a:r>
              <a:rPr lang="en-US" sz="3600" dirty="0" smtClean="0">
                <a:cs typeface="Arial" pitchFamily="34" charset="0"/>
              </a:rPr>
              <a:t>A Markov Game Model [1] consists of 4 components:</a:t>
            </a:r>
          </a:p>
          <a:p>
            <a:pPr algn="just"/>
            <a:r>
              <a:rPr lang="en-US" sz="3600" b="1" dirty="0" smtClean="0">
                <a:cs typeface="Arial" pitchFamily="34" charset="0"/>
              </a:rPr>
              <a:t>State Space, Transition Graph + Probabilities</a:t>
            </a:r>
            <a:r>
              <a:rPr lang="en-US" sz="3600" dirty="0">
                <a:cs typeface="Arial" pitchFamily="34" charset="0"/>
              </a:rPr>
              <a:t>, </a:t>
            </a:r>
            <a:r>
              <a:rPr lang="en-US" sz="3600" b="1" dirty="0" smtClean="0">
                <a:cs typeface="Arial" pitchFamily="34" charset="0"/>
              </a:rPr>
              <a:t>Rewards</a:t>
            </a:r>
          </a:p>
          <a:p>
            <a:pPr algn="just"/>
            <a:endParaRPr lang="en-US" sz="3600" b="1" dirty="0">
              <a:cs typeface="Arial" pitchFamily="34" charset="0"/>
            </a:endParaRPr>
          </a:p>
          <a:p>
            <a:pPr marL="571500" indent="-571500" algn="just">
              <a:buFont typeface="Arial"/>
              <a:buChar char="•"/>
            </a:pPr>
            <a:r>
              <a:rPr lang="en-US" sz="3600" b="1" dirty="0">
                <a:cs typeface="Arial" pitchFamily="34" charset="0"/>
              </a:rPr>
              <a:t>Players = </a:t>
            </a:r>
            <a:r>
              <a:rPr lang="en-US" sz="3600" dirty="0">
                <a:cs typeface="Arial" pitchFamily="34" charset="0"/>
              </a:rPr>
              <a:t>Home, Away.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 b="1" dirty="0">
                <a:cs typeface="Arial" pitchFamily="34" charset="0"/>
              </a:rPr>
              <a:t>S</a:t>
            </a:r>
            <a:r>
              <a:rPr lang="en-US" sz="3600" b="1" dirty="0" smtClean="0">
                <a:cs typeface="Arial" pitchFamily="34" charset="0"/>
              </a:rPr>
              <a:t>tate</a:t>
            </a:r>
            <a:r>
              <a:rPr lang="en-US" sz="3600" dirty="0" smtClean="0">
                <a:cs typeface="Arial" pitchFamily="34" charset="0"/>
              </a:rPr>
              <a:t> = (Goal Differential, ManPower Differential, Period, Action  History within play sequence)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 dirty="0">
                <a:cs typeface="Arial" pitchFamily="34" charset="0"/>
              </a:rPr>
              <a:t>Transition probababilities estimated from the number of observed occurrences.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 dirty="0">
                <a:cs typeface="Arial" pitchFamily="34" charset="0"/>
              </a:rPr>
              <a:t>&gt;1.3 M states with &gt;0 occurrences.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697200" y="14801671"/>
            <a:ext cx="10363200" cy="6839129"/>
            <a:chOff x="15849600" y="13240940"/>
            <a:chExt cx="10363200" cy="6839129"/>
          </a:xfrm>
        </p:grpSpPr>
        <p:pic>
          <p:nvPicPr>
            <p:cNvPr id="6" name="Picture 5" descr="transition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0" y="13929640"/>
              <a:ext cx="8610600" cy="6150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5849600" y="13240940"/>
              <a:ext cx="10363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/>
                <a:t>State Transition </a:t>
              </a:r>
              <a:r>
                <a:rPr lang="en-US" sz="3600"/>
                <a:t>Examples.</a:t>
              </a:r>
            </a:p>
            <a:p>
              <a:endParaRPr lang="en-US" sz="360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5621000" y="22021800"/>
            <a:ext cx="952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Rewards/Costs</a:t>
            </a:r>
            <a:endParaRPr lang="en-US" sz="3600"/>
          </a:p>
          <a:p>
            <a:pPr marL="571500" indent="-571500">
              <a:buFont typeface="Arial"/>
              <a:buChar char="•"/>
            </a:pPr>
            <a:r>
              <a:rPr lang="en-US" sz="3600"/>
              <a:t>Score Goal/Incur Penalty.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592300" y="23545800"/>
            <a:ext cx="134112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1"/>
                </a:solidFill>
                <a:latin typeface="CMTI9"/>
                <a:cs typeface="Arial" pitchFamily="34" charset="0"/>
              </a:rPr>
              <a:t>Value Iteration for Q-Learning</a:t>
            </a:r>
          </a:p>
          <a:p>
            <a:pPr algn="just"/>
            <a:r>
              <a:rPr lang="en-CA" sz="3600" dirty="0"/>
              <a:t>Since states encode action histories, the expected value of states is equivalent to learning a Q-function (V = Q).</a:t>
            </a:r>
            <a:endParaRPr lang="en-US" sz="3600" dirty="0" smtClean="0">
              <a:latin typeface="CMTI9"/>
              <a:cs typeface="Arial" pitchFamily="34" charset="0"/>
            </a:endParaRPr>
          </a:p>
        </p:txBody>
      </p: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554200" y="25603200"/>
            <a:ext cx="10940761" cy="16002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14592300" y="27355800"/>
            <a:ext cx="13373100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1"/>
                </a:solidFill>
                <a:latin typeface="CMTI9"/>
                <a:cs typeface="Arial" pitchFamily="34" charset="0"/>
              </a:rPr>
              <a:t>Applications of the Q-function</a:t>
            </a:r>
          </a:p>
          <a:p>
            <a:pPr marL="571500" indent="-571500" algn="just">
              <a:buFont typeface="Arial"/>
              <a:buChar char="•"/>
            </a:pPr>
            <a:r>
              <a:rPr lang="en-CA" sz="3600" i="1" dirty="0"/>
              <a:t>Knowledge Discovery</a:t>
            </a:r>
            <a:r>
              <a:rPr lang="en-CA" sz="3600" dirty="0"/>
              <a:t>. Cervone et al. [2]: “We assert that most questions that coaches, players, and fans have ...can be phrased and answered in terms of EPV [i.e., the Q-function].”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 i="1" dirty="0" smtClean="0">
                <a:latin typeface="CMTI9"/>
                <a:cs typeface="Arial" pitchFamily="34" charset="0"/>
              </a:rPr>
              <a:t>Player ranking</a:t>
            </a:r>
            <a:r>
              <a:rPr lang="en-US" sz="3600" dirty="0" smtClean="0">
                <a:latin typeface="CMTI9"/>
                <a:cs typeface="Arial" pitchFamily="34" charset="0"/>
              </a:rPr>
              <a:t>. Add up the total </a:t>
            </a:r>
            <a:r>
              <a:rPr lang="en-US" sz="3600" b="1" dirty="0" smtClean="0">
                <a:latin typeface="CMTI9"/>
                <a:cs typeface="Arial" pitchFamily="34" charset="0"/>
              </a:rPr>
              <a:t>impact</a:t>
            </a:r>
            <a:r>
              <a:rPr lang="en-US" sz="3600" dirty="0" smtClean="0">
                <a:latin typeface="CMTI9"/>
                <a:cs typeface="Arial" pitchFamily="34" charset="0"/>
              </a:rPr>
              <a:t> of a player’s actions.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8727400" y="11049000"/>
            <a:ext cx="11201400" cy="5980482"/>
            <a:chOff x="28727400" y="11049000"/>
            <a:chExt cx="11201400" cy="5980482"/>
          </a:xfrm>
        </p:grpSpPr>
        <p:pic>
          <p:nvPicPr>
            <p:cNvPr id="10" name="Picture 9" descr="q-ticker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79800" y="11690608"/>
              <a:ext cx="9448800" cy="53388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727400" y="11049000"/>
              <a:ext cx="11201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/>
                <a:t>The Q-Value Ticker for Colorado vs. St. Louis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8460700" y="17449800"/>
            <a:ext cx="13677900" cy="3600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1"/>
                </a:solidFill>
                <a:latin typeface="CMTI9"/>
                <a:cs typeface="Arial" pitchFamily="34" charset="0"/>
              </a:rPr>
              <a:t>Action Goal Impact Depends on Context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 dirty="0"/>
              <a:t>Boxplot of action value for each state. 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 dirty="0"/>
              <a:t>* = THoR Action Values [3].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 dirty="0">
                <a:latin typeface="CMTI9"/>
                <a:cs typeface="Arial" pitchFamily="34" charset="0"/>
              </a:rPr>
              <a:t>Player Total Goal Impact (2013-2014 Season)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>
                <a:latin typeface="CMTI9"/>
                <a:cs typeface="Arial" pitchFamily="34" charset="0"/>
              </a:rPr>
              <a:t>Jason Spezza has high goal impact, low plus-minus.</a:t>
            </a:r>
            <a:endParaRPr lang="en-US" sz="2800" dirty="0" smtClean="0">
              <a:latin typeface="CMTI9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sz="3600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18" descr="action_values_full_probability_next_goal_w_lock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0" y="20802599"/>
            <a:ext cx="6474372" cy="556935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4823400" y="20726400"/>
            <a:ext cx="8458200" cy="6019800"/>
            <a:chOff x="34823400" y="20726400"/>
            <a:chExt cx="8458200" cy="6019800"/>
          </a:xfrm>
        </p:grpSpPr>
        <p:pic>
          <p:nvPicPr>
            <p:cNvPr id="51" name="Content Placeholder 4" descr="playerimpactgoals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249823" y="20726400"/>
              <a:ext cx="8031777" cy="6019800"/>
            </a:xfrm>
            <a:prstGeom prst="rect">
              <a:avLst/>
            </a:prstGeom>
          </p:spPr>
        </p:pic>
        <p:sp>
          <p:nvSpPr>
            <p:cNvPr id="52" name="Right Arrow 51"/>
            <p:cNvSpPr/>
            <p:nvPr/>
          </p:nvSpPr>
          <p:spPr>
            <a:xfrm>
              <a:off x="34823400" y="23774400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4823400" y="210465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4852413" y="215037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28460700" y="26974800"/>
            <a:ext cx="14401800" cy="4838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1" dirty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Conclusion</a:t>
            </a:r>
          </a:p>
          <a:p>
            <a:pPr marL="571500" indent="-571500">
              <a:buFont typeface="Arial"/>
              <a:buChar char="•"/>
            </a:pPr>
            <a:r>
              <a:rPr lang="en-CA" sz="3600" dirty="0">
                <a:latin typeface="Arial" pitchFamily="34" charset="0"/>
                <a:cs typeface="Arial" pitchFamily="34" charset="0"/>
              </a:rPr>
              <a:t>The Q-function is a powerful AI concept that captures much information about hockey dynamics (or other sports).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CA" sz="3600" dirty="0"/>
              <a:t>Novel player ranking method based on reinforcement learning.</a:t>
            </a:r>
          </a:p>
          <a:p>
            <a:pPr marL="571500" indent="-571500">
              <a:buFont typeface="Arial"/>
              <a:buChar char="•"/>
            </a:pPr>
            <a:r>
              <a:rPr lang="en-CA" sz="3600" dirty="0"/>
              <a:t>The Q-impact of an action varies greatly with context, and medium-term ripple effects make a difference.</a:t>
            </a:r>
            <a:endParaRPr lang="en-CA" sz="3600" dirty="0"/>
          </a:p>
          <a:p>
            <a:pPr marL="571500" indent="-571500">
              <a:buFont typeface="Arial"/>
              <a:buChar char="•"/>
            </a:pPr>
            <a:r>
              <a:rPr lang="en-CA" sz="3600" dirty="0">
                <a:latin typeface="Arial" pitchFamily="34" charset="0"/>
                <a:cs typeface="Arial" pitchFamily="34" charset="0"/>
              </a:rPr>
              <a:t>Goal Impact scores correlate with points.</a:t>
            </a:r>
          </a:p>
          <a:p>
            <a:pPr>
              <a:lnSpc>
                <a:spcPct val="110000"/>
              </a:lnSpc>
            </a:pPr>
            <a:endParaRPr lang="en-US" sz="3600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fsom_36x48_horizontal_poster_template">
  <a:themeElements>
    <a:clrScheme name="Fluid Energy Poster">
      <a:dk1>
        <a:srgbClr val="000000"/>
      </a:dk1>
      <a:lt1>
        <a:srgbClr val="FFFFFF"/>
      </a:lt1>
      <a:dk2>
        <a:srgbClr val="000000"/>
      </a:dk2>
      <a:lt2>
        <a:srgbClr val="E0E0E0"/>
      </a:lt2>
      <a:accent1>
        <a:srgbClr val="9E7E38"/>
      </a:accent1>
      <a:accent2>
        <a:srgbClr val="EC7A08"/>
      </a:accent2>
      <a:accent3>
        <a:srgbClr val="FFDA08"/>
      </a:accent3>
      <a:accent4>
        <a:srgbClr val="8064A2"/>
      </a:accent4>
      <a:accent5>
        <a:srgbClr val="CD202C"/>
      </a:accent5>
      <a:accent6>
        <a:srgbClr val="B6BF00"/>
      </a:accent6>
      <a:hlink>
        <a:srgbClr val="9E7E38"/>
      </a:hlink>
      <a:folHlink>
        <a:srgbClr val="9E7E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wfsom_36x48_horizontal_poster_template</Template>
  <TotalTime>1888</TotalTime>
  <Words>619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wfsom_36x48_horizontal_poster_template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aaa78</dc:creator>
  <cp:lastModifiedBy>Oliver Schulte</cp:lastModifiedBy>
  <cp:revision>240</cp:revision>
  <cp:lastPrinted>2011-04-05T15:15:46Z</cp:lastPrinted>
  <dcterms:created xsi:type="dcterms:W3CDTF">2011-07-19T23:03:43Z</dcterms:created>
  <dcterms:modified xsi:type="dcterms:W3CDTF">2015-06-26T19:11:04Z</dcterms:modified>
</cp:coreProperties>
</file>