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359" r:id="rId2"/>
    <p:sldId id="357" r:id="rId3"/>
    <p:sldId id="358" r:id="rId4"/>
    <p:sldId id="3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8" autoAdjust="0"/>
  </p:normalViewPr>
  <p:slideViewPr>
    <p:cSldViewPr>
      <p:cViewPr>
        <p:scale>
          <a:sx n="150" d="100"/>
          <a:sy n="150" d="100"/>
        </p:scale>
        <p:origin x="-31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90E4-B570-429D-A545-DC641F773161}" type="datetimeFigureOut">
              <a:rPr lang="en-CA" smtClean="0"/>
              <a:pPr/>
              <a:t>2015-08-26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505F-189E-4618-B1C3-0B87CBE2377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7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F0C9-9D90-43B7-B864-C740BDB0E12B}" type="datetimeFigureOut">
              <a:rPr lang="en-CA" smtClean="0"/>
              <a:pPr/>
              <a:t>2015-08-26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02E-09F5-4D88-B60D-2C95D92541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91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in pictures of actions from Kurt’s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32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8CAFD-6C82-408B-8BD6-680A22434A1D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1DD6-8048-491F-BBF5-B518791B90AF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0DC9-3F05-4780-B172-4F4B471E6218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A89B-A74E-46AB-9EB7-65B171D4E376}" type="datetime1">
              <a:rPr lang="en-CA" smtClean="0"/>
              <a:pPr/>
              <a:t>2015-08-26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/20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5CA5-BA56-48B6-BBA0-D6A8681BEE6A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59C6-FF95-4080-90D8-DD70E6EB21EF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D3C0-0ED9-4269-94DF-A41420A135D3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9D6-1A17-4480-AC41-88CC4C3FC685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294D-EBB8-4BC0-BB0D-326F6FEE763E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ECC7FA0-3EFB-4C8A-A8AC-D397C09AC9AB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F37C0-D2E4-4134-AD64-6C880C5E8A8D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5177DCE-6BA6-4C2B-82DA-C6AEA6CE7C44}" type="datetime1">
              <a:rPr lang="en-CA" smtClean="0"/>
              <a:pPr/>
              <a:t>2015-08-26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CA"/>
              <a:t>University of Alberta AI Seminar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8424" y="6407944"/>
            <a:ext cx="62460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/20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eg"/><Relationship Id="rId16" Type="http://schemas.openxmlformats.org/officeDocument/2006/relationships/image" Target="../media/image16.jpeg"/><Relationship Id="rId17" Type="http://schemas.openxmlformats.org/officeDocument/2006/relationships/image" Target="../media/image17.jpeg"/><Relationship Id="rId18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</a:t>
            </a:fld>
            <a:r>
              <a:rPr lang="en-CA" smtClean="0"/>
              <a:t>/20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745413" y="207839"/>
            <a:ext cx="56531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Q-value </a:t>
            </a:r>
            <a:r>
              <a:rPr lang="en-US" sz="36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Ticker for ECML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16232"/>
            <a:ext cx="7596336" cy="1736704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4" idx="3"/>
            <a:endCxn id="33" idx="1"/>
          </p:cNvCxnSpPr>
          <p:nvPr/>
        </p:nvCxnSpPr>
        <p:spPr>
          <a:xfrm>
            <a:off x="1619672" y="3037602"/>
            <a:ext cx="216024" cy="35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3" idx="3"/>
            <a:endCxn id="35" idx="2"/>
          </p:cNvCxnSpPr>
          <p:nvPr/>
        </p:nvCxnSpPr>
        <p:spPr>
          <a:xfrm flipV="1">
            <a:off x="2987824" y="2780928"/>
            <a:ext cx="792088" cy="6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6" idx="1"/>
          </p:cNvCxnSpPr>
          <p:nvPr/>
        </p:nvCxnSpPr>
        <p:spPr>
          <a:xfrm>
            <a:off x="3707904" y="2780928"/>
            <a:ext cx="900100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3"/>
            <a:endCxn id="39" idx="1"/>
          </p:cNvCxnSpPr>
          <p:nvPr/>
        </p:nvCxnSpPr>
        <p:spPr>
          <a:xfrm>
            <a:off x="5760132" y="2894891"/>
            <a:ext cx="324036" cy="20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528" y="2852936"/>
            <a:ext cx="1296144" cy="369332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GD</a:t>
            </a:r>
            <a:r>
              <a:rPr lang="en-CA" sz="1000" dirty="0">
                <a:solidFill>
                  <a:srgbClr val="044678"/>
                </a:solidFill>
                <a:latin typeface="Calibri"/>
                <a:cs typeface="Calibri"/>
              </a:rPr>
              <a:t> = 0, MD = 2, P = 1</a:t>
            </a:r>
            <a:br>
              <a:rPr lang="en-CA" sz="1000" dirty="0">
                <a:solidFill>
                  <a:srgbClr val="044678"/>
                </a:solidFill>
                <a:latin typeface="Calibri"/>
                <a:cs typeface="Calibri"/>
              </a:rPr>
            </a:br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 goal) = 32%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3848" y="2134597"/>
            <a:ext cx="1152128" cy="646331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Home,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endParaRPr lang="en-CA" sz="9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36%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08004" y="2502476"/>
            <a:ext cx="1152128" cy="784830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endParaRPr lang="en-CA" sz="9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endParaRPr lang="en-CA" sz="9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12360" y="2564904"/>
            <a:ext cx="1185000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Stoppage]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32%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84168" y="2636912"/>
            <a:ext cx="1440160" cy="923330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32%</a:t>
            </a:r>
          </a:p>
        </p:txBody>
      </p:sp>
      <p:cxnSp>
        <p:nvCxnSpPr>
          <p:cNvPr id="88" name="Straight Arrow Connector 87"/>
          <p:cNvCxnSpPr>
            <a:endCxn id="40" idx="1"/>
          </p:cNvCxnSpPr>
          <p:nvPr/>
        </p:nvCxnSpPr>
        <p:spPr>
          <a:xfrm flipV="1">
            <a:off x="7524328" y="3095819"/>
            <a:ext cx="288032" cy="1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35696" y="3068960"/>
            <a:ext cx="1152128" cy="646331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28%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1700" y="4365104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0 sec</a:t>
            </a:r>
          </a:p>
          <a:p>
            <a:r>
              <a:rPr lang="en-US" sz="1000" dirty="0" smtClean="0">
                <a:latin typeface="Calibri"/>
                <a:cs typeface="Calibri"/>
              </a:rPr>
              <a:t>Alexander Steen wins Face-off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67844" y="436510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16 sec</a:t>
            </a:r>
          </a:p>
          <a:p>
            <a:r>
              <a:rPr lang="en-US" sz="1000" dirty="0" smtClean="0">
                <a:latin typeface="Calibri"/>
                <a:cs typeface="Calibri"/>
              </a:rPr>
              <a:t>Matt </a:t>
            </a:r>
            <a:r>
              <a:rPr lang="en-US" sz="1000" dirty="0" err="1" smtClean="0">
                <a:latin typeface="Calibri"/>
                <a:cs typeface="Calibri"/>
              </a:rPr>
              <a:t>Duchen</a:t>
            </a:r>
            <a:r>
              <a:rPr lang="en-US" sz="1000" dirty="0" smtClean="0">
                <a:latin typeface="Calibri"/>
                <a:cs typeface="Calibri"/>
              </a:rPr>
              <a:t> shoots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72000" y="4365104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22 sec</a:t>
            </a:r>
          </a:p>
          <a:p>
            <a:r>
              <a:rPr lang="en-US" sz="1000" dirty="0" smtClean="0">
                <a:latin typeface="Calibri"/>
                <a:cs typeface="Calibri"/>
              </a:rPr>
              <a:t>Alex </a:t>
            </a:r>
            <a:r>
              <a:rPr lang="en-US" sz="1000" dirty="0" err="1" smtClean="0">
                <a:latin typeface="Calibri"/>
                <a:cs typeface="Calibri"/>
              </a:rPr>
              <a:t>Pientrangelo</a:t>
            </a:r>
            <a:r>
              <a:rPr lang="en-US" sz="1000" dirty="0" smtClean="0">
                <a:latin typeface="Calibri"/>
                <a:cs typeface="Calibri"/>
              </a:rPr>
              <a:t> shoots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92180" y="436510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41 sec</a:t>
            </a:r>
          </a:p>
          <a:p>
            <a:r>
              <a:rPr lang="en-US" sz="1000" dirty="0" smtClean="0">
                <a:latin typeface="Calibri"/>
                <a:cs typeface="Calibri"/>
              </a:rPr>
              <a:t>Tyson </a:t>
            </a:r>
            <a:r>
              <a:rPr lang="en-US" sz="1000" dirty="0" err="1" smtClean="0">
                <a:latin typeface="Calibri"/>
                <a:cs typeface="Calibri"/>
              </a:rPr>
              <a:t>Barries</a:t>
            </a:r>
            <a:r>
              <a:rPr lang="en-US" sz="1000" dirty="0" smtClean="0">
                <a:latin typeface="Calibri"/>
                <a:cs typeface="Calibri"/>
              </a:rPr>
              <a:t> shoots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04348" y="4365104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42 sec</a:t>
            </a:r>
          </a:p>
          <a:p>
            <a:r>
              <a:rPr lang="en-US" sz="1000" dirty="0" smtClean="0">
                <a:latin typeface="Calibri"/>
                <a:cs typeface="Calibri"/>
              </a:rPr>
              <a:t>sequence ends</a:t>
            </a:r>
            <a:endParaRPr lang="en-US" sz="1000" dirty="0">
              <a:latin typeface="Calibri"/>
              <a:cs typeface="Calibri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79512" y="4365104"/>
            <a:ext cx="885698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5536" y="447892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 (sec)</a:t>
            </a:r>
            <a:endParaRPr lang="en-US" sz="1000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179512" y="134076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23528" y="148478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Q-value =</a:t>
            </a:r>
            <a:br>
              <a:rPr lang="en-US" sz="1000" dirty="0" smtClean="0"/>
            </a:br>
            <a:r>
              <a:rPr lang="en-US" sz="1000" dirty="0" smtClean="0"/>
              <a:t>P(that away team scores next goal)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459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310"/>
            <a:ext cx="9143999" cy="427706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71600" y="1116232"/>
            <a:ext cx="7596336" cy="2607337"/>
            <a:chOff x="971600" y="1116232"/>
            <a:chExt cx="7596336" cy="260733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116232"/>
              <a:ext cx="7596336" cy="1736704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516877" y="2382590"/>
              <a:ext cx="6269494" cy="1340979"/>
              <a:chOff x="1516877" y="2382590"/>
              <a:chExt cx="6269494" cy="1340979"/>
            </a:xfrm>
          </p:grpSpPr>
          <p:cxnSp>
            <p:nvCxnSpPr>
              <p:cNvPr id="19" name="Straight Arrow Connector 18"/>
              <p:cNvCxnSpPr>
                <a:stCxn id="11" idx="2"/>
                <a:endCxn id="12" idx="1"/>
              </p:cNvCxnSpPr>
              <p:nvPr/>
            </p:nvCxnSpPr>
            <p:spPr>
              <a:xfrm>
                <a:off x="1516877" y="3222453"/>
                <a:ext cx="894882" cy="501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3" idx="1"/>
              </p:cNvCxnSpPr>
              <p:nvPr/>
            </p:nvCxnSpPr>
            <p:spPr>
              <a:xfrm flipV="1">
                <a:off x="3653944" y="2382590"/>
                <a:ext cx="557596" cy="1294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3" idx="3"/>
                <a:endCxn id="14" idx="1"/>
              </p:cNvCxnSpPr>
              <p:nvPr/>
            </p:nvCxnSpPr>
            <p:spPr>
              <a:xfrm>
                <a:off x="5151524" y="2382590"/>
                <a:ext cx="135852" cy="384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4" idx="3"/>
              </p:cNvCxnSpPr>
              <p:nvPr/>
            </p:nvCxnSpPr>
            <p:spPr>
              <a:xfrm>
                <a:off x="6185113" y="2766682"/>
                <a:ext cx="554269" cy="225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7737192" y="2933463"/>
                <a:ext cx="49179" cy="4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</a:t>
            </a:fld>
            <a:r>
              <a:rPr lang="en-CA" smtClean="0"/>
              <a:t>/20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3" y="2865092"/>
            <a:ext cx="792088" cy="357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3453843"/>
            <a:ext cx="1224137" cy="53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40" y="2169763"/>
            <a:ext cx="939984" cy="42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76" y="2524850"/>
            <a:ext cx="897737" cy="4836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82" y="2636912"/>
            <a:ext cx="997810" cy="602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71" y="2636912"/>
            <a:ext cx="872802" cy="593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" y="2492896"/>
            <a:ext cx="2448321" cy="1104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03" y="3151265"/>
            <a:ext cx="3103583" cy="130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76" y="1818184"/>
            <a:ext cx="2635684" cy="1193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33" y="2305253"/>
            <a:ext cx="2382560" cy="1283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0" y="2318891"/>
            <a:ext cx="2743414" cy="165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02" y="2060848"/>
            <a:ext cx="2774404" cy="18853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5" y="4719403"/>
            <a:ext cx="2063496" cy="4541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8" y="4672471"/>
            <a:ext cx="1614108" cy="4541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5" y="4731148"/>
            <a:ext cx="1096051" cy="4541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87" y="4765871"/>
            <a:ext cx="1096051" cy="4541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76" y="4765871"/>
            <a:ext cx="1027557" cy="4541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49" y="4719403"/>
            <a:ext cx="1027557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</a:t>
            </a:fld>
            <a:r>
              <a:rPr lang="en-CA" smtClean="0"/>
              <a:t>/20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9072" y="207839"/>
            <a:ext cx="85058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Editable Version (No Animation Here)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0" y="1116232"/>
            <a:ext cx="9143999" cy="4781982"/>
            <a:chOff x="0" y="1116232"/>
            <a:chExt cx="9143999" cy="47819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277"/>
            <a:stretch/>
          </p:blipFill>
          <p:spPr>
            <a:xfrm>
              <a:off x="0" y="1315310"/>
              <a:ext cx="9143999" cy="3409833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971600" y="1116232"/>
              <a:ext cx="7992380" cy="3725954"/>
              <a:chOff x="971600" y="1116232"/>
              <a:chExt cx="7992380" cy="3725954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0" y="1116232"/>
                <a:ext cx="7596336" cy="1736704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1023635" y="2098401"/>
                <a:ext cx="7940345" cy="2743785"/>
                <a:chOff x="1023635" y="2098401"/>
                <a:chExt cx="7940345" cy="2743785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2088734" y="2837065"/>
                  <a:ext cx="5697637" cy="837777"/>
                  <a:chOff x="2088734" y="2837065"/>
                  <a:chExt cx="5697637" cy="837777"/>
                </a:xfrm>
              </p:grpSpPr>
              <p:cxnSp>
                <p:nvCxnSpPr>
                  <p:cNvPr id="19" name="Straight Arrow Connector 18"/>
                  <p:cNvCxnSpPr>
                    <a:stCxn id="4" idx="3"/>
                    <a:endCxn id="33" idx="1"/>
                  </p:cNvCxnSpPr>
                  <p:nvPr/>
                </p:nvCxnSpPr>
                <p:spPr>
                  <a:xfrm>
                    <a:off x="2088734" y="3283823"/>
                    <a:ext cx="500153" cy="3598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33" idx="3"/>
                    <a:endCxn id="35" idx="1"/>
                  </p:cNvCxnSpPr>
                  <p:nvPr/>
                </p:nvCxnSpPr>
                <p:spPr>
                  <a:xfrm flipV="1">
                    <a:off x="3721626" y="2837065"/>
                    <a:ext cx="274683" cy="8066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35" idx="3"/>
                    <a:endCxn id="36" idx="1"/>
                  </p:cNvCxnSpPr>
                  <p:nvPr/>
                </p:nvCxnSpPr>
                <p:spPr>
                  <a:xfrm>
                    <a:off x="5157406" y="2837065"/>
                    <a:ext cx="54440" cy="5579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36" idx="3"/>
                    <a:endCxn id="39" idx="1"/>
                  </p:cNvCxnSpPr>
                  <p:nvPr/>
                </p:nvCxnSpPr>
                <p:spPr>
                  <a:xfrm>
                    <a:off x="6365103" y="3395028"/>
                    <a:ext cx="179991" cy="2798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7737192" y="2933463"/>
                    <a:ext cx="49179" cy="47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TextBox 3"/>
                <p:cNvSpPr txBox="1"/>
                <p:nvPr/>
              </p:nvSpPr>
              <p:spPr>
                <a:xfrm>
                  <a:off x="1023635" y="2852936"/>
                  <a:ext cx="1065099" cy="861774"/>
                </a:xfrm>
                <a:prstGeom prst="rect">
                  <a:avLst/>
                </a:prstGeom>
                <a:noFill/>
                <a:ln>
                  <a:solidFill>
                    <a:srgbClr val="04467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CONTEXT NODE</a:t>
                  </a:r>
                  <a:b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</a:b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GD = 0, MD = 2, P = 1</a:t>
                  </a:r>
                  <a:b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</a:b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P(Away goal) = 32%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588887" y="3058908"/>
                  <a:ext cx="1132739" cy="1169551"/>
                </a:xfrm>
                <a:prstGeom prst="rect">
                  <a:avLst/>
                </a:prstGeom>
                <a:noFill/>
                <a:ln>
                  <a:solidFill>
                    <a:srgbClr val="04467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GD = 0, MD = 2, P = 1 </a:t>
                  </a:r>
                </a:p>
                <a:p>
                  <a:r>
                    <a:rPr lang="en-CA" sz="1000" dirty="0" smtClean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[face-off(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Home,Offensive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)]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P(Away goal) = 28%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996309" y="2098401"/>
                  <a:ext cx="1161097" cy="1477328"/>
                </a:xfrm>
                <a:prstGeom prst="rect">
                  <a:avLst/>
                </a:prstGeom>
                <a:noFill/>
                <a:ln>
                  <a:solidFill>
                    <a:srgbClr val="04467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GD = 0, MD = 2, P = 1 </a:t>
                  </a:r>
                </a:p>
                <a:p>
                  <a:r>
                    <a:rPr lang="en-CA" sz="1000" dirty="0" smtClean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[face-off(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Home,Offensive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Away,Offensive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)]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P(Away goal) = 36%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11846" y="2502476"/>
                  <a:ext cx="1153257" cy="1785104"/>
                </a:xfrm>
                <a:prstGeom prst="rect">
                  <a:avLst/>
                </a:prstGeom>
                <a:noFill/>
                <a:ln>
                  <a:solidFill>
                    <a:srgbClr val="04467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GD = 0, MD = 2, P = 1 </a:t>
                  </a:r>
                </a:p>
                <a:p>
                  <a:r>
                    <a:rPr lang="en-CA" sz="1000" dirty="0" smtClean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[face-off(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Home,Offensive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Away,Offensive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Away,Offensive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)]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P(Away goal) = 35%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778980" y="2595417"/>
                  <a:ext cx="1185000" cy="224676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4467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GD = 0, MD = 2, P = 1 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 </a:t>
                  </a:r>
                  <a:r>
                    <a:rPr lang="en-CA" sz="1000" dirty="0" smtClean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[face-off(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Home,Offensive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),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Away,Offensive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),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Away,Offensive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),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Home,Offensive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),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Stoppage]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P(Away goal) = 32%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545094" y="2628401"/>
                  <a:ext cx="1150040" cy="2092881"/>
                </a:xfrm>
                <a:prstGeom prst="rect">
                  <a:avLst/>
                </a:prstGeom>
                <a:noFill/>
                <a:ln>
                  <a:solidFill>
                    <a:srgbClr val="04467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GD = 0, MD = 2, P = 1 </a:t>
                  </a:r>
                </a:p>
                <a:p>
                  <a:r>
                    <a:rPr lang="en-CA" sz="1000" dirty="0" smtClean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[face-off(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Home,Offensive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),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Away,Offensive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),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Away,Offensive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),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Shot(</a:t>
                  </a:r>
                  <a:r>
                    <a:rPr lang="en-CA" sz="1000" dirty="0" err="1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Home,Offensive</a:t>
                  </a:r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)]</a:t>
                  </a:r>
                </a:p>
                <a:p>
                  <a:r>
                    <a:rPr lang="en-CA" sz="1000" dirty="0">
                      <a:solidFill>
                        <a:srgbClr val="044678"/>
                      </a:solidFill>
                      <a:latin typeface="Calibri"/>
                      <a:cs typeface="Calibri"/>
                    </a:rPr>
                    <a:t>P(Away goal) = 32%</a:t>
                  </a: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755576" y="4690524"/>
              <a:ext cx="8046470" cy="1207690"/>
              <a:chOff x="755576" y="4690524"/>
              <a:chExt cx="8046470" cy="120769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55576" y="4690524"/>
                <a:ext cx="787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Before Sequence (Parent Node)                       0                                               16                            22                                                 41                  42            </a:t>
                </a:r>
                <a:endParaRPr lang="en-CA" sz="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8666" y="4924221"/>
                <a:ext cx="63133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err="1" smtClean="0">
                    <a:solidFill>
                      <a:schemeClr val="accent2"/>
                    </a:solidFill>
                  </a:rPr>
                  <a:t>Home:face-off</a:t>
                </a:r>
                <a:r>
                  <a:rPr lang="en-US" sz="1300" dirty="0" smtClean="0">
                    <a:solidFill>
                      <a:schemeClr val="accent2"/>
                    </a:solidFill>
                  </a:rPr>
                  <a:t>            </a:t>
                </a:r>
                <a:r>
                  <a:rPr lang="en-US" sz="1300" dirty="0" err="1" smtClean="0">
                    <a:solidFill>
                      <a:schemeClr val="accent2"/>
                    </a:solidFill>
                  </a:rPr>
                  <a:t>Away:Shot</a:t>
                </a:r>
                <a:r>
                  <a:rPr lang="en-US" sz="1300" dirty="0" smtClean="0">
                    <a:solidFill>
                      <a:schemeClr val="accent2"/>
                    </a:solidFill>
                  </a:rPr>
                  <a:t>   </a:t>
                </a:r>
                <a:r>
                  <a:rPr lang="en-US" sz="1300" dirty="0" err="1" smtClean="0">
                    <a:solidFill>
                      <a:schemeClr val="accent2"/>
                    </a:solidFill>
                  </a:rPr>
                  <a:t>Away:Shot</a:t>
                </a:r>
                <a:r>
                  <a:rPr lang="en-US" sz="1300" dirty="0" smtClean="0">
                    <a:solidFill>
                      <a:schemeClr val="accent2"/>
                    </a:solidFill>
                  </a:rPr>
                  <a:t>                </a:t>
                </a:r>
                <a:r>
                  <a:rPr lang="en-US" sz="1300" dirty="0" err="1" smtClean="0">
                    <a:solidFill>
                      <a:schemeClr val="accent2"/>
                    </a:solidFill>
                  </a:rPr>
                  <a:t>Home:Shot</a:t>
                </a:r>
                <a:r>
                  <a:rPr lang="en-US" sz="1300" dirty="0" smtClean="0">
                    <a:solidFill>
                      <a:schemeClr val="accent2"/>
                    </a:solidFill>
                  </a:rPr>
                  <a:t>   END</a:t>
                </a:r>
                <a:endParaRPr lang="en-CA" sz="13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59832" y="5251883"/>
                <a:ext cx="37930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Time (Seconds)</a:t>
                </a:r>
                <a:endParaRPr lang="en-CA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441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</a:t>
            </a:fld>
            <a:r>
              <a:rPr lang="en-CA" smtClean="0"/>
              <a:t>/20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9072" y="207839"/>
            <a:ext cx="85058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Editable Version (No Animation Here)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16232"/>
            <a:ext cx="7596336" cy="173670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403648" y="2457763"/>
            <a:ext cx="6382723" cy="865113"/>
            <a:chOff x="1403648" y="2457763"/>
            <a:chExt cx="6382723" cy="865113"/>
          </a:xfrm>
        </p:grpSpPr>
        <p:cxnSp>
          <p:nvCxnSpPr>
            <p:cNvPr id="19" name="Straight Arrow Connector 18"/>
            <p:cNvCxnSpPr>
              <a:stCxn id="4" idx="3"/>
              <a:endCxn id="33" idx="1"/>
            </p:cNvCxnSpPr>
            <p:nvPr/>
          </p:nvCxnSpPr>
          <p:spPr>
            <a:xfrm>
              <a:off x="1403648" y="3037602"/>
              <a:ext cx="360040" cy="285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3" idx="3"/>
              <a:endCxn id="35" idx="1"/>
            </p:cNvCxnSpPr>
            <p:nvPr/>
          </p:nvCxnSpPr>
          <p:spPr>
            <a:xfrm flipV="1">
              <a:off x="2987824" y="2457763"/>
              <a:ext cx="360040" cy="865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5" idx="3"/>
              <a:endCxn id="36" idx="1"/>
            </p:cNvCxnSpPr>
            <p:nvPr/>
          </p:nvCxnSpPr>
          <p:spPr>
            <a:xfrm>
              <a:off x="4499992" y="2457763"/>
              <a:ext cx="360040" cy="43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6" idx="3"/>
              <a:endCxn id="39" idx="1"/>
            </p:cNvCxnSpPr>
            <p:nvPr/>
          </p:nvCxnSpPr>
          <p:spPr>
            <a:xfrm>
              <a:off x="6012160" y="2894891"/>
              <a:ext cx="360040" cy="2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737192" y="2933463"/>
              <a:ext cx="49179" cy="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07504" y="2852936"/>
            <a:ext cx="1296144" cy="369332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GD</a:t>
            </a:r>
            <a:r>
              <a:rPr lang="en-CA" sz="1000" dirty="0">
                <a:solidFill>
                  <a:srgbClr val="044678"/>
                </a:solidFill>
                <a:latin typeface="Calibri"/>
                <a:cs typeface="Calibri"/>
              </a:rPr>
              <a:t> = 0, MD = 2, P = 1</a:t>
            </a:r>
            <a:br>
              <a:rPr lang="en-CA" sz="1000" dirty="0">
                <a:solidFill>
                  <a:srgbClr val="044678"/>
                </a:solidFill>
                <a:latin typeface="Calibri"/>
                <a:cs typeface="Calibri"/>
              </a:rPr>
            </a:br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 goal) = 32%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63688" y="3068960"/>
            <a:ext cx="1224136" cy="507831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28%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7864" y="2134597"/>
            <a:ext cx="1152128" cy="646331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Home,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endParaRPr lang="en-CA" sz="9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36%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60032" y="2502476"/>
            <a:ext cx="1152128" cy="784830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endParaRPr lang="en-CA" sz="9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endParaRPr lang="en-CA" sz="9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84368" y="2595417"/>
            <a:ext cx="1185000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</a:t>
            </a:r>
            <a:r>
              <a:rPr lang="en-CA" sz="900" dirty="0" err="1" smtClean="0">
                <a:solidFill>
                  <a:srgbClr val="044678"/>
                </a:solidFill>
                <a:latin typeface="Calibri"/>
                <a:cs typeface="Calibri"/>
              </a:rPr>
              <a:t>,Off</a:t>
            </a:r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.)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Stoppage]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32%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2200" y="2636912"/>
            <a:ext cx="1440160" cy="923330"/>
          </a:xfrm>
          <a:prstGeom prst="rect">
            <a:avLst/>
          </a:prstGeom>
          <a:noFill/>
          <a:ln>
            <a:solidFill>
              <a:srgbClr val="0446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044678"/>
                </a:solidFill>
                <a:latin typeface="Calibri"/>
                <a:cs typeface="Calibri"/>
              </a:rPr>
              <a:t>0,2,1</a:t>
            </a:r>
            <a:endParaRPr lang="en-CA" sz="1000" dirty="0">
              <a:solidFill>
                <a:srgbClr val="044678"/>
              </a:solidFill>
              <a:latin typeface="Calibri"/>
              <a:cs typeface="Calibri"/>
            </a:endParaRPr>
          </a:p>
          <a:p>
            <a:r>
              <a:rPr lang="en-CA" sz="900" dirty="0" smtClean="0">
                <a:solidFill>
                  <a:srgbClr val="044678"/>
                </a:solidFill>
                <a:latin typeface="Calibri"/>
                <a:cs typeface="Calibri"/>
              </a:rPr>
              <a:t>[face-off(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Away,Offensive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),</a:t>
            </a:r>
          </a:p>
          <a:p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Shot(</a:t>
            </a:r>
            <a:r>
              <a:rPr lang="en-CA" sz="900" dirty="0" err="1">
                <a:solidFill>
                  <a:srgbClr val="044678"/>
                </a:solidFill>
                <a:latin typeface="Calibri"/>
                <a:cs typeface="Calibri"/>
              </a:rPr>
              <a:t>Home,Offensive</a:t>
            </a:r>
            <a:r>
              <a:rPr lang="en-CA" sz="900" dirty="0">
                <a:solidFill>
                  <a:srgbClr val="044678"/>
                </a:solidFill>
                <a:latin typeface="Calibri"/>
                <a:cs typeface="Calibri"/>
              </a:rPr>
              <a:t>)]</a:t>
            </a:r>
          </a:p>
          <a:p>
            <a:r>
              <a:rPr lang="en-CA" sz="800" dirty="0">
                <a:solidFill>
                  <a:srgbClr val="044678"/>
                </a:solidFill>
                <a:latin typeface="Calibri"/>
                <a:cs typeface="Calibri"/>
              </a:rPr>
              <a:t>P(Away goal) = 32%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5576" y="4690524"/>
            <a:ext cx="8046470" cy="1207690"/>
            <a:chOff x="755576" y="4690524"/>
            <a:chExt cx="8046470" cy="1207690"/>
          </a:xfrm>
        </p:grpSpPr>
        <p:sp>
          <p:nvSpPr>
            <p:cNvPr id="50" name="TextBox 49"/>
            <p:cNvSpPr txBox="1"/>
            <p:nvPr/>
          </p:nvSpPr>
          <p:spPr>
            <a:xfrm>
              <a:off x="755576" y="4690524"/>
              <a:ext cx="787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	</a:t>
              </a:r>
              <a:r>
                <a:rPr lang="en-US" sz="800" dirty="0" smtClean="0"/>
                <a:t>                                                  0                                               16                            22                                                 41                  42            </a:t>
              </a:r>
              <a:endParaRPr lang="en-CA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88666" y="4924221"/>
              <a:ext cx="63133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 smtClean="0">
                  <a:solidFill>
                    <a:schemeClr val="accent2"/>
                  </a:solidFill>
                </a:rPr>
                <a:t>Home:face-off</a:t>
              </a:r>
              <a:r>
                <a:rPr lang="en-US" sz="1300" dirty="0" smtClean="0">
                  <a:solidFill>
                    <a:schemeClr val="accent2"/>
                  </a:solidFill>
                </a:rPr>
                <a:t>            </a:t>
              </a:r>
              <a:r>
                <a:rPr lang="en-US" sz="1300" dirty="0" err="1" smtClean="0">
                  <a:solidFill>
                    <a:schemeClr val="accent2"/>
                  </a:solidFill>
                </a:rPr>
                <a:t>Away:Shot</a:t>
              </a:r>
              <a:r>
                <a:rPr lang="en-US" sz="1300" dirty="0" smtClean="0">
                  <a:solidFill>
                    <a:schemeClr val="accent2"/>
                  </a:solidFill>
                </a:rPr>
                <a:t>   </a:t>
              </a:r>
              <a:r>
                <a:rPr lang="en-US" sz="1300" dirty="0" err="1" smtClean="0">
                  <a:solidFill>
                    <a:schemeClr val="accent2"/>
                  </a:solidFill>
                </a:rPr>
                <a:t>Away:Shot</a:t>
              </a:r>
              <a:r>
                <a:rPr lang="en-US" sz="1300" dirty="0" smtClean="0">
                  <a:solidFill>
                    <a:schemeClr val="accent2"/>
                  </a:solidFill>
                </a:rPr>
                <a:t>                </a:t>
              </a:r>
              <a:r>
                <a:rPr lang="en-US" sz="1300" dirty="0" err="1" smtClean="0">
                  <a:solidFill>
                    <a:schemeClr val="accent2"/>
                  </a:solidFill>
                </a:rPr>
                <a:t>Home:Shot</a:t>
              </a:r>
              <a:r>
                <a:rPr lang="en-US" sz="1300" dirty="0" smtClean="0">
                  <a:solidFill>
                    <a:schemeClr val="accent2"/>
                  </a:solidFill>
                </a:rPr>
                <a:t>   END</a:t>
              </a:r>
              <a:endParaRPr lang="en-CA" sz="13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59832" y="5251883"/>
              <a:ext cx="379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Time (Seconds)</a:t>
              </a:r>
              <a:endParaRPr lang="en-CA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19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4058</TotalTime>
  <Words>654</Words>
  <Application>Microsoft Macintosh PowerPoint</Application>
  <PresentationFormat>On-screen Show (4:3)</PresentationFormat>
  <Paragraphs>105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Markov Game Model for Valuing Player Actions in Ice Hockey</dc:title>
  <dc:creator>Kurt</dc:creator>
  <cp:lastModifiedBy>Oliver Schulte</cp:lastModifiedBy>
  <cp:revision>279</cp:revision>
  <dcterms:created xsi:type="dcterms:W3CDTF">2015-06-12T04:02:09Z</dcterms:created>
  <dcterms:modified xsi:type="dcterms:W3CDTF">2015-08-26T11:15:14Z</dcterms:modified>
</cp:coreProperties>
</file>