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59" r:id="rId4"/>
    <p:sldId id="274" r:id="rId5"/>
    <p:sldId id="321" r:id="rId6"/>
    <p:sldId id="260" r:id="rId7"/>
    <p:sldId id="276" r:id="rId8"/>
    <p:sldId id="322" r:id="rId9"/>
    <p:sldId id="285" r:id="rId10"/>
    <p:sldId id="286" r:id="rId11"/>
    <p:sldId id="320" r:id="rId12"/>
    <p:sldId id="288" r:id="rId1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-78" y="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643DF10F-661A-154D-AEC4-831FE342F32A}" type="datetime1">
              <a:rPr lang="en-US"/>
              <a:pPr>
                <a:defRPr/>
              </a:pPr>
              <a:t>6/29/2012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5E3594E-B5E7-DE43-B105-D1E7D3178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34145642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CBE3EAE-D6F7-B341-A9D9-F43E30C616E4}" type="datetime1">
              <a:rPr lang="en-US"/>
              <a:pPr>
                <a:defRPr/>
              </a:pPr>
              <a:t>6/29/2012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22749404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If you use </a:t>
            </a:r>
            <a:r>
              <a:rPr lang="ja-JP" altLang="en-US">
                <a:latin typeface="Calibri" charset="0"/>
              </a:rPr>
              <a:t>“</a:t>
            </a:r>
            <a:r>
              <a:rPr lang="en-US" altLang="ja-JP">
                <a:latin typeface="Calibri" charset="0"/>
              </a:rPr>
              <a:t>insert slide number</a:t>
            </a:r>
            <a:r>
              <a:rPr lang="ja-JP" altLang="en-US">
                <a:latin typeface="Calibri" charset="0"/>
              </a:rPr>
              <a:t>”</a:t>
            </a:r>
            <a:r>
              <a:rPr lang="en-US" altLang="ja-JP">
                <a:latin typeface="Calibri" charset="0"/>
              </a:rPr>
              <a:t> under </a:t>
            </a:r>
            <a:r>
              <a:rPr lang="ja-JP" altLang="en-US">
                <a:latin typeface="Calibri" charset="0"/>
              </a:rPr>
              <a:t>“</a:t>
            </a:r>
            <a:r>
              <a:rPr lang="en-US" altLang="ja-JP">
                <a:latin typeface="Calibri" charset="0"/>
              </a:rPr>
              <a:t>Footer</a:t>
            </a:r>
            <a:r>
              <a:rPr lang="ja-JP" altLang="en-US">
                <a:latin typeface="Calibri" charset="0"/>
              </a:rPr>
              <a:t>”</a:t>
            </a:r>
            <a:r>
              <a:rPr lang="en-US" altLang="ja-JP">
                <a:latin typeface="Calibri" charset="0"/>
              </a:rPr>
              <a:t>, that text box only displays the slide number, not the total number of slides. So I use a new textbox for the slide number in the master.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This is a version of </a:t>
            </a:r>
            <a:r>
              <a:rPr lang="ja-JP" altLang="en-US">
                <a:latin typeface="Calibri" charset="0"/>
              </a:rPr>
              <a:t>“</a:t>
            </a:r>
            <a:r>
              <a:rPr lang="en-US" altLang="ja-JP">
                <a:latin typeface="Calibri" charset="0"/>
              </a:rPr>
              <a:t>Equity</a:t>
            </a:r>
            <a:r>
              <a:rPr lang="ja-JP" altLang="en-US">
                <a:latin typeface="Calibri" charset="0"/>
              </a:rPr>
              <a:t>”</a:t>
            </a:r>
            <a:r>
              <a:rPr lang="en-US" altLang="ja-JP">
                <a:latin typeface="Calibri" charset="0"/>
              </a:rPr>
              <a:t>.</a:t>
            </a:r>
            <a:endParaRPr lang="en-US">
              <a:latin typeface="Calibri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CBEA8C6-1438-6349-AE5B-AD4AFC0FE361}" type="slidenum">
              <a:rPr lang="en-US" sz="1200">
                <a:latin typeface="Calibri" charset="0"/>
              </a:rPr>
              <a:pPr eaLnBrk="1" hangingPunct="1"/>
              <a:t>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M. Chiang</a:t>
            </a:r>
            <a:r>
              <a:rPr lang="en-US" baseline="0" dirty="0" smtClean="0"/>
              <a:t> and D. Poole (2012), “</a:t>
            </a:r>
            <a:r>
              <a:rPr lang="en-US" dirty="0" smtClean="0"/>
              <a:t>Reference classes and relational learning”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r>
              <a:rPr lang="en-US" baseline="0" dirty="0" smtClean="0"/>
              <a:t> argument: at each step, consider all rows with </a:t>
            </a:r>
            <a:r>
              <a:rPr lang="en-US" baseline="0" dirty="0" err="1" smtClean="0"/>
              <a:t>Ri</a:t>
            </a:r>
            <a:r>
              <a:rPr lang="en-US" baseline="0" dirty="0" smtClean="0"/>
              <a:t> = *. All other columns have one of two values: T and * for j &gt;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, and T and F for j &lt;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R</a:t>
            </a:r>
            <a:r>
              <a:rPr lang="en-US" b="0" dirty="0" smtClean="0"/>
              <a:t> is list of </a:t>
            </a:r>
            <a:r>
              <a:rPr lang="en-US" b="0" dirty="0" err="1" smtClean="0"/>
              <a:t>relationshiips</a:t>
            </a:r>
            <a:r>
              <a:rPr lang="en-US" b="0" dirty="0" smtClean="0"/>
              <a:t>,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R_i</a:t>
            </a:r>
            <a:r>
              <a:rPr lang="en-US" b="0" baseline="0" dirty="0" smtClean="0"/>
              <a:t> is single relationship. Sigma is arbitrary condition on attributes.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9A74A-40A7-F344-A425-CD801254D43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179954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8C79C2-6210-4643-9B00-6DB17D1490DF}" type="datetime1">
              <a:rPr lang="en-US"/>
              <a:pPr>
                <a:defRPr/>
              </a:pPr>
              <a:t>6/29/2012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 dirty="0" smtClean="0"/>
              <a:t>Modelling Relational Statistics With </a:t>
            </a:r>
            <a:r>
              <a:rPr lang="en-CA" dirty="0" err="1" smtClean="0"/>
              <a:t>Bayes</a:t>
            </a:r>
            <a:r>
              <a:rPr lang="en-CA" dirty="0" smtClean="0"/>
              <a:t> Nets</a:t>
            </a:r>
            <a:endParaRPr lang="en-US" dirty="0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0124607-D7EB-3446-A4B8-55166DB824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252437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9F025-39CE-7842-B088-7AEAE675A2FD}" type="datetime1">
              <a:rPr lang="en-US"/>
              <a:pPr>
                <a:defRPr/>
              </a:pPr>
              <a:t>6/29/2012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 smtClean="0"/>
              <a:t>Modelling Relational Statistics With </a:t>
            </a:r>
            <a:r>
              <a:rPr lang="en-CA" dirty="0" err="1" smtClean="0"/>
              <a:t>Bayes</a:t>
            </a:r>
            <a:r>
              <a:rPr lang="en-CA" dirty="0" smtClean="0"/>
              <a:t> Nets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01E80-921C-614C-9D5C-E880ED678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70537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A80C8-DE31-6D45-A75B-2F78ED31D1B4}" type="datetime1">
              <a:rPr lang="en-US"/>
              <a:pPr>
                <a:defRPr/>
              </a:pPr>
              <a:t>6/29/2012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 smtClean="0"/>
              <a:t>Modelling Relational Statistics With </a:t>
            </a:r>
            <a:r>
              <a:rPr lang="en-CA" dirty="0" err="1" smtClean="0"/>
              <a:t>Bayes</a:t>
            </a:r>
            <a:r>
              <a:rPr lang="en-CA" dirty="0" smtClean="0"/>
              <a:t> Nets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652AD-693C-B34D-A8D9-1959FACC4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62895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53F57-6B8A-5942-BBD7-60F9A771C0EF}" type="datetime1">
              <a:rPr lang="en-US"/>
              <a:pPr>
                <a:defRPr/>
              </a:pPr>
              <a:t>6/29/2012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 smtClean="0"/>
              <a:t>Modelling Relational Statistics With </a:t>
            </a:r>
            <a:r>
              <a:rPr lang="en-CA" dirty="0" err="1" smtClean="0"/>
              <a:t>Bayes</a:t>
            </a:r>
            <a:r>
              <a:rPr lang="en-CA" dirty="0" smtClean="0"/>
              <a:t> Nets</a:t>
            </a:r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45685-DC37-0445-898B-F64AE21B2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1292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181F22-A87A-7B42-BD26-2AA8A58930D0}" type="datetime1">
              <a:rPr lang="en-US"/>
              <a:pPr>
                <a:defRPr/>
              </a:pPr>
              <a:t>6/29/2012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 dirty="0" smtClean="0"/>
              <a:t>Modelling Relational Statistics With </a:t>
            </a:r>
            <a:r>
              <a:rPr lang="en-CA" dirty="0" err="1" smtClean="0"/>
              <a:t>Bayes</a:t>
            </a:r>
            <a:r>
              <a:rPr lang="en-CA" dirty="0" smtClean="0"/>
              <a:t> Nets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2C3EF-4CE4-FF46-9CDF-2832916B3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2142841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EAD73-D4C5-DA48-80F8-712B46BE2632}" type="datetime1">
              <a:rPr lang="en-US"/>
              <a:pPr>
                <a:defRPr/>
              </a:pPr>
              <a:t>6/29/2012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 smtClean="0"/>
              <a:t>Modelling Relational Statistics With </a:t>
            </a:r>
            <a:r>
              <a:rPr lang="en-CA" dirty="0" err="1" smtClean="0"/>
              <a:t>Bayes</a:t>
            </a:r>
            <a:r>
              <a:rPr lang="en-CA" dirty="0" smtClean="0"/>
              <a:t> Nets</a:t>
            </a:r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4DA57-F8B9-B54F-AF0F-CC9FA0CF1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376341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EB567-BCE6-0D4E-AF49-18ECF2A3F029}" type="datetime1">
              <a:rPr lang="en-US"/>
              <a:pPr>
                <a:defRPr/>
              </a:pPr>
              <a:t>6/29/2012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 smtClean="0"/>
              <a:t>Modelling Relational Statistics With </a:t>
            </a:r>
            <a:r>
              <a:rPr lang="en-CA" dirty="0" err="1" smtClean="0"/>
              <a:t>Bayes</a:t>
            </a:r>
            <a:r>
              <a:rPr lang="en-CA" dirty="0" smtClean="0"/>
              <a:t> Nets</a:t>
            </a:r>
            <a:endParaRPr lang="en-US" dirty="0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E733E-2B96-754A-A071-B13946FEA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417002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06915-5FD9-8947-AE88-405019268103}" type="datetime1">
              <a:rPr lang="en-US"/>
              <a:pPr>
                <a:defRPr/>
              </a:pPr>
              <a:t>6/29/2012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 smtClean="0"/>
              <a:t>Modelling Relational Statistics With </a:t>
            </a:r>
            <a:r>
              <a:rPr lang="en-CA" dirty="0" err="1" smtClean="0"/>
              <a:t>Bayes</a:t>
            </a:r>
            <a:r>
              <a:rPr lang="en-CA" dirty="0" smtClean="0"/>
              <a:t> Nets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2918326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357CB-324E-CF4B-9620-22A80CFB5894}" type="datetime1">
              <a:rPr lang="en-US"/>
              <a:pPr>
                <a:defRPr/>
              </a:pPr>
              <a:t>6/29/2012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 smtClean="0"/>
              <a:t>Modelling Relational Statistics With </a:t>
            </a:r>
            <a:r>
              <a:rPr lang="en-CA" dirty="0" err="1" smtClean="0"/>
              <a:t>Bayes</a:t>
            </a:r>
            <a:r>
              <a:rPr lang="en-CA" dirty="0" smtClean="0"/>
              <a:t> Nets</a:t>
            </a:r>
            <a:endParaRPr lang="en-US" dirty="0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E9F6A-3B58-334D-9273-DA712BDC86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316676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9F4B48-5700-3348-8034-93071F1942FF}" type="datetime1">
              <a:rPr lang="en-US"/>
              <a:pPr>
                <a:defRPr/>
              </a:pPr>
              <a:t>6/29/2012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 dirty="0" smtClean="0"/>
              <a:t>Modelling Relational Statistics With </a:t>
            </a:r>
            <a:r>
              <a:rPr lang="en-CA" dirty="0" err="1" smtClean="0"/>
              <a:t>Bayes</a:t>
            </a:r>
            <a:r>
              <a:rPr lang="en-CA" dirty="0" smtClean="0"/>
              <a:t> Nets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DA4859-D5F6-8445-B88F-302AD4376E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96679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CA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45A4A6-4041-BB45-AD0E-76F15C40C5C1}" type="datetime1">
              <a:rPr lang="en-US"/>
              <a:pPr>
                <a:defRPr/>
              </a:pPr>
              <a:t>6/29/2012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 dirty="0" smtClean="0"/>
              <a:t>Modelling Relational Statistics With </a:t>
            </a:r>
            <a:r>
              <a:rPr lang="en-CA" dirty="0" err="1" smtClean="0"/>
              <a:t>Bayes</a:t>
            </a:r>
            <a:r>
              <a:rPr lang="en-CA" dirty="0" smtClean="0"/>
              <a:t> Nets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E0285F-B208-4644-BE15-0A0C423EA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352089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064125" y="61531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fld id="{951B6275-5792-9B45-B275-43D0224B9192}" type="datetime1">
              <a:rPr lang="en-US"/>
              <a:pPr>
                <a:defRPr/>
              </a:pPr>
              <a:t>6/29/2012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r>
              <a:rPr lang="en-CA" dirty="0" smtClean="0"/>
              <a:t>Modelling Relational Statistics With </a:t>
            </a:r>
            <a:r>
              <a:rPr lang="en-CA" dirty="0" err="1" smtClean="0"/>
              <a:t>Bayes</a:t>
            </a:r>
            <a:r>
              <a:rPr lang="en-CA" dirty="0" smtClean="0"/>
              <a:t> Nets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 smtClean="0">
                <a:solidFill>
                  <a:srgbClr val="FFFFFF"/>
                </a:solidFill>
                <a:latin typeface="Franklin Gothic Book" charset="0"/>
              </a:defRPr>
            </a:lvl1pPr>
          </a:lstStyle>
          <a:p>
            <a:pPr>
              <a:defRPr/>
            </a:pPr>
            <a:fld id="{7CEF2234-60CD-F14D-A018-E190E33874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3" name="TextBox 9"/>
          <p:cNvSpPr txBox="1">
            <a:spLocks noChangeArrowheads="1"/>
          </p:cNvSpPr>
          <p:nvPr/>
        </p:nvSpPr>
        <p:spPr bwMode="auto">
          <a:xfrm>
            <a:off x="7769225" y="6210300"/>
            <a:ext cx="917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4B99B7F-2E64-2646-91C2-380EEC053FFA}" type="slidenum">
              <a:rPr lang="en-US" sz="1400" smtClean="0">
                <a:latin typeface="Perpetua" charset="0"/>
              </a:rPr>
              <a:pPr eaLnBrk="1" hangingPunct="1"/>
              <a:t>‹#›</a:t>
            </a:fld>
            <a:r>
              <a:rPr lang="en-US" sz="1400" dirty="0" smtClean="0">
                <a:latin typeface="Perpetua" charset="0"/>
              </a:rPr>
              <a:t>/12</a:t>
            </a:r>
            <a:endParaRPr lang="en-US" sz="1400" dirty="0">
              <a:latin typeface="Perpetu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1" r:id="rId2"/>
    <p:sldLayoutId id="2147483699" r:id="rId3"/>
    <p:sldLayoutId id="2147483692" r:id="rId4"/>
    <p:sldLayoutId id="2147483693" r:id="rId5"/>
    <p:sldLayoutId id="2147483694" r:id="rId6"/>
    <p:sldLayoutId id="2147483695" r:id="rId7"/>
    <p:sldLayoutId id="2147483700" r:id="rId8"/>
    <p:sldLayoutId id="2147483701" r:id="rId9"/>
    <p:sldLayoutId id="2147483696" r:id="rId10"/>
    <p:sldLayoutId id="2147483697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charset="0"/>
        <a:buChar char=""/>
        <a:defRPr sz="2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charset="0"/>
        <a:buChar char="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>
          <a:xfrm>
            <a:off x="232028" y="1506538"/>
            <a:ext cx="8686800" cy="1470025"/>
          </a:xfrm>
        </p:spPr>
        <p:txBody>
          <a:bodyPr/>
          <a:lstStyle/>
          <a:p>
            <a:pPr eaLnBrk="1" hangingPunct="1"/>
            <a:r>
              <a:rPr lang="en-US" dirty="0" err="1" smtClean="0"/>
              <a:t>Modelling</a:t>
            </a:r>
            <a:r>
              <a:rPr lang="en-US" dirty="0" smtClean="0"/>
              <a:t> Relational Statistics With </a:t>
            </a:r>
            <a:r>
              <a:rPr lang="en-US" dirty="0" err="1" smtClean="0"/>
              <a:t>Bayes</a:t>
            </a:r>
            <a:r>
              <a:rPr lang="en-US" dirty="0" smtClean="0"/>
              <a:t> Nets</a:t>
            </a:r>
            <a:endParaRPr dirty="0">
              <a:latin typeface="Franklin Gothic Book" charset="0"/>
            </a:endParaRPr>
          </a:p>
        </p:txBody>
      </p:sp>
      <p:pic>
        <p:nvPicPr>
          <p:cNvPr id="15363" name="Picture 5" descr="sfu-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51373" y="378541"/>
            <a:ext cx="1844675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5"/>
          <p:cNvSpPr txBox="1">
            <a:spLocks/>
          </p:cNvSpPr>
          <p:nvPr/>
        </p:nvSpPr>
        <p:spPr bwMode="auto">
          <a:xfrm>
            <a:off x="1219200" y="164975"/>
            <a:ext cx="3276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CA" dirty="0">
                <a:latin typeface="Perpetua" pitchFamily="18" charset="0"/>
              </a:rPr>
              <a:t>School of Computing Science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CA" dirty="0">
                <a:latin typeface="Perpetua" pitchFamily="18" charset="0"/>
              </a:rPr>
              <a:t>Simon Fraser University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CA" dirty="0">
                <a:latin typeface="Perpetua" pitchFamily="18" charset="0"/>
              </a:rPr>
              <a:t>Vancouver, Canada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endParaRPr lang="en-CA" dirty="0">
              <a:latin typeface="Perpetua" pitchFamily="18" charset="0"/>
            </a:endParaRPr>
          </a:p>
        </p:txBody>
      </p:sp>
      <p:graphicFrame>
        <p:nvGraphicFramePr>
          <p:cNvPr id="10" name="Content Placeholder 4"/>
          <p:cNvGraphicFramePr>
            <a:graphicFrameLocks/>
          </p:cNvGraphicFramePr>
          <p:nvPr/>
        </p:nvGraphicFramePr>
        <p:xfrm>
          <a:off x="931830" y="3260973"/>
          <a:ext cx="7127940" cy="3083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34"/>
                <a:gridCol w="1408220"/>
                <a:gridCol w="1483660"/>
                <a:gridCol w="1496234"/>
                <a:gridCol w="1433592"/>
              </a:tblGrid>
              <a:tr h="11509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b="0" cap="none" spc="0" dirty="0" smtClean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</a:rPr>
                        <a:t>Oliver Schulte</a:t>
                      </a:r>
                    </a:p>
                    <a:p>
                      <a:pPr algn="ctr"/>
                      <a:endParaRPr lang="en-CA" sz="2400" b="0" cap="none" spc="0" dirty="0">
                        <a:ln w="18415" cmpd="sng">
                          <a:solidFill>
                            <a:srgbClr val="FFFFFF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63500" dir="3600000" algn="tl" rotWithShape="0">
                            <a:srgbClr val="000000">
                              <a:alpha val="70000"/>
                            </a:srgbClr>
                          </a:outerShdw>
                        </a:effectLst>
                      </a:endParaRPr>
                    </a:p>
                  </a:txBody>
                  <a:tcPr marL="60138" marR="601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cap="none" spc="0" dirty="0" smtClean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</a:rPr>
                        <a:t>Hassan </a:t>
                      </a:r>
                      <a:r>
                        <a:rPr lang="en-CA" sz="2400" b="0" cap="none" spc="0" dirty="0" err="1" smtClean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</a:rPr>
                        <a:t>Khosravi</a:t>
                      </a:r>
                      <a:endParaRPr lang="en-CA" sz="2400" b="0" cap="none" spc="0" dirty="0" smtClean="0">
                        <a:ln w="18415" cmpd="sng">
                          <a:solidFill>
                            <a:srgbClr val="FFFFFF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63500" dir="3600000" algn="tl" rotWithShape="0">
                            <a:srgbClr val="000000">
                              <a:alpha val="70000"/>
                            </a:srgbClr>
                          </a:outerShdw>
                        </a:effectLst>
                      </a:endParaRPr>
                    </a:p>
                    <a:p>
                      <a:pPr algn="ctr"/>
                      <a:endParaRPr lang="en-CA" sz="2400" b="0" cap="none" spc="0" dirty="0">
                        <a:ln w="18415" cmpd="sng">
                          <a:solidFill>
                            <a:srgbClr val="FFFFFF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63500" dir="3600000" algn="tl" rotWithShape="0">
                            <a:srgbClr val="000000">
                              <a:alpha val="70000"/>
                            </a:srgbClr>
                          </a:outerShdw>
                        </a:effectLst>
                      </a:endParaRPr>
                    </a:p>
                  </a:txBody>
                  <a:tcPr marL="60138" marR="6013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b="0" cap="none" spc="0" dirty="0" smtClean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</a:rPr>
                        <a:t>Arthur</a:t>
                      </a:r>
                      <a:r>
                        <a:rPr lang="en-CA" sz="2400" b="0" cap="none" spc="0" baseline="0" dirty="0" smtClean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</a:rPr>
                        <a:t> Kirkpatrick</a:t>
                      </a:r>
                      <a:endParaRPr lang="en-CA" sz="2400" b="0" cap="none" spc="0" dirty="0" smtClean="0">
                        <a:ln w="18415" cmpd="sng">
                          <a:solidFill>
                            <a:srgbClr val="FFFFFF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63500" dir="3600000" algn="tl" rotWithShape="0">
                            <a:srgbClr val="000000">
                              <a:alpha val="70000"/>
                            </a:srgbClr>
                          </a:outerShdw>
                        </a:effectLst>
                      </a:endParaRPr>
                    </a:p>
                    <a:p>
                      <a:pPr algn="ctr"/>
                      <a:endParaRPr lang="en-CA" sz="2400" b="0" cap="none" spc="0" dirty="0">
                        <a:ln w="18415" cmpd="sng">
                          <a:solidFill>
                            <a:srgbClr val="FFFFFF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63500" dir="3600000" algn="tl" rotWithShape="0">
                            <a:srgbClr val="000000">
                              <a:alpha val="70000"/>
                            </a:srgbClr>
                          </a:outerShdw>
                        </a:effectLst>
                      </a:endParaRPr>
                    </a:p>
                  </a:txBody>
                  <a:tcPr marL="60138" marR="601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+mn-lt"/>
                          <a:ea typeface="+mn-ea"/>
                          <a:cs typeface="+mn-cs"/>
                        </a:rPr>
                        <a:t>Tianxiang</a:t>
                      </a:r>
                      <a:r>
                        <a:rPr lang="en-US" sz="2400" dirty="0" smtClean="0"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dirty="0" err="1" smtClean="0">
                          <a:latin typeface="+mn-lt"/>
                          <a:ea typeface="+mn-ea"/>
                          <a:cs typeface="+mn-cs"/>
                        </a:rPr>
                        <a:t>Gao</a:t>
                      </a:r>
                      <a:endParaRPr lang="en-CA" sz="2400" b="0" cap="none" spc="0" dirty="0">
                        <a:ln w="18415" cmpd="sng">
                          <a:solidFill>
                            <a:srgbClr val="FFFFFF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63500" dir="3600000" algn="tl" rotWithShape="0">
                            <a:srgbClr val="000000">
                              <a:alpha val="70000"/>
                            </a:srgbClr>
                          </a:outerShdw>
                        </a:effectLst>
                      </a:endParaRPr>
                    </a:p>
                  </a:txBody>
                  <a:tcPr marL="60138" marR="601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+mn-lt"/>
                          <a:ea typeface="+mn-ea"/>
                          <a:cs typeface="+mn-cs"/>
                        </a:rPr>
                        <a:t>Yuke</a:t>
                      </a:r>
                      <a:r>
                        <a:rPr lang="en-US" sz="2400" dirty="0" smtClean="0"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br>
                        <a:rPr lang="en-US" sz="2400" dirty="0" smtClean="0"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400" dirty="0" smtClean="0">
                          <a:latin typeface="+mn-lt"/>
                          <a:ea typeface="+mn-ea"/>
                          <a:cs typeface="+mn-cs"/>
                        </a:rPr>
                        <a:t>Zhu</a:t>
                      </a:r>
                      <a:endParaRPr lang="en-CA" sz="2400" b="0" cap="none" spc="0" dirty="0">
                        <a:ln w="18415" cmpd="sng">
                          <a:solidFill>
                            <a:srgbClr val="FFFFFF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63500" dir="3600000" algn="tl" rotWithShape="0">
                            <a:srgbClr val="000000">
                              <a:alpha val="70000"/>
                            </a:srgbClr>
                          </a:outerShdw>
                        </a:effectLst>
                      </a:endParaRPr>
                    </a:p>
                  </a:txBody>
                  <a:tcPr marL="60138" marR="60138"/>
                </a:tc>
              </a:tr>
              <a:tr h="1894938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 marL="60138" marR="60138">
                    <a:blipFill rotWithShape="1"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 marL="60138" marR="60138"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 marL="60138" marR="60138"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 marL="60138" marR="60138"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 marL="60138" marR="60138"/>
                </a:tc>
              </a:tr>
            </a:tbl>
          </a:graphicData>
        </a:graphic>
      </p:graphicFrame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56368" y="4487257"/>
            <a:ext cx="1490662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 descr="ted-thumbnail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7030" y="4487256"/>
            <a:ext cx="1433250" cy="1857375"/>
          </a:xfrm>
          <a:prstGeom prst="rect">
            <a:avLst/>
          </a:prstGeom>
        </p:spPr>
      </p:pic>
      <p:pic>
        <p:nvPicPr>
          <p:cNvPr id="14" name="Picture 13" descr="elwin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1081" y="4487258"/>
            <a:ext cx="1509581" cy="1857374"/>
          </a:xfrm>
          <a:prstGeom prst="rect">
            <a:avLst/>
          </a:prstGeom>
        </p:spPr>
      </p:pic>
      <p:pic>
        <p:nvPicPr>
          <p:cNvPr id="15" name="Picture 14" descr="yuke.pd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10662" y="4487258"/>
            <a:ext cx="1386011" cy="1857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830" y="274638"/>
            <a:ext cx="8063970" cy="1143000"/>
          </a:xfrm>
        </p:spPr>
        <p:txBody>
          <a:bodyPr/>
          <a:lstStyle/>
          <a:p>
            <a:r>
              <a:rPr lang="en-US" dirty="0" smtClean="0"/>
              <a:t>Computing Parameter Estimates (II)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3778506"/>
          </a:xfrm>
        </p:spPr>
        <p:txBody>
          <a:bodyPr/>
          <a:lstStyle/>
          <a:p>
            <a:r>
              <a:rPr lang="en-US" sz="3200" dirty="0" smtClean="0">
                <a:cs typeface="Arial" pitchFamily="34" charset="0"/>
              </a:rPr>
              <a:t>How to compute database probabilities for </a:t>
            </a:r>
            <a:r>
              <a:rPr lang="en-US" sz="3200" b="1" dirty="0" smtClean="0">
                <a:cs typeface="Arial" pitchFamily="34" charset="0"/>
              </a:rPr>
              <a:t>negated relations</a:t>
            </a:r>
            <a:r>
              <a:rPr lang="en-US" sz="3200" dirty="0" smtClean="0">
                <a:cs typeface="Arial" pitchFamily="34" charset="0"/>
              </a:rPr>
              <a:t>?</a:t>
            </a:r>
          </a:p>
          <a:p>
            <a:pPr lvl="1"/>
            <a:r>
              <a:rPr lang="en-US" sz="3200" dirty="0" smtClean="0">
                <a:cs typeface="Arial" pitchFamily="34" charset="0"/>
              </a:rPr>
              <a:t>e.g., number of U.S. users who are </a:t>
            </a:r>
            <a:r>
              <a:rPr lang="en-US" sz="3200" b="1" dirty="0" smtClean="0">
                <a:cs typeface="Arial" pitchFamily="34" charset="0"/>
              </a:rPr>
              <a:t>not</a:t>
            </a:r>
            <a:r>
              <a:rPr lang="en-US" sz="3200" dirty="0" smtClean="0">
                <a:cs typeface="Arial" pitchFamily="34" charset="0"/>
              </a:rPr>
              <a:t> friends?</a:t>
            </a:r>
          </a:p>
          <a:p>
            <a:r>
              <a:rPr lang="en-US" sz="3200" dirty="0" smtClean="0">
                <a:cs typeface="Arial" pitchFamily="34" charset="0"/>
              </a:rPr>
              <a:t>Materializing complement tables is </a:t>
            </a:r>
            <a:r>
              <a:rPr lang="en-US" sz="3200" dirty="0" err="1" smtClean="0">
                <a:cs typeface="Arial" pitchFamily="34" charset="0"/>
              </a:rPr>
              <a:t>unscalable</a:t>
            </a:r>
            <a:r>
              <a:rPr lang="en-US" sz="3200" dirty="0" smtClean="0">
                <a:cs typeface="Arial" pitchFamily="34" charset="0"/>
              </a:rPr>
              <a:t>.</a:t>
            </a:r>
          </a:p>
          <a:p>
            <a:r>
              <a:rPr lang="en-US" sz="3200" dirty="0" smtClean="0"/>
              <a:t>For </a:t>
            </a:r>
            <a:r>
              <a:rPr lang="en-US" sz="3200" i="1" dirty="0" smtClean="0"/>
              <a:t>single</a:t>
            </a:r>
            <a:r>
              <a:rPr lang="en-US" sz="3200" dirty="0" smtClean="0"/>
              <a:t> false relation, “1-minus trick” (</a:t>
            </a:r>
            <a:r>
              <a:rPr lang="en-US" sz="3200" dirty="0" err="1" smtClean="0"/>
              <a:t>Getoor</a:t>
            </a:r>
            <a:r>
              <a:rPr lang="en-US" sz="3200" dirty="0" smtClean="0"/>
              <a:t> et al. 2007).</a:t>
            </a:r>
          </a:p>
          <a:p>
            <a:r>
              <a:rPr lang="en-US" sz="3200" dirty="0" smtClean="0">
                <a:cs typeface="Arial" pitchFamily="34" charset="0"/>
              </a:rPr>
              <a:t>General case: </a:t>
            </a:r>
            <a:r>
              <a:rPr lang="en-US" sz="3200" b="1" dirty="0" smtClean="0">
                <a:cs typeface="Arial" pitchFamily="34" charset="0"/>
              </a:rPr>
              <a:t>New application </a:t>
            </a:r>
            <a:r>
              <a:rPr lang="en-US" sz="3200" dirty="0" smtClean="0">
                <a:cs typeface="Arial" pitchFamily="34" charset="0"/>
              </a:rPr>
              <a:t>of the fast </a:t>
            </a:r>
            <a:r>
              <a:rPr lang="en-US" sz="3200" dirty="0" err="1" smtClean="0">
                <a:cs typeface="Arial" pitchFamily="34" charset="0"/>
              </a:rPr>
              <a:t>Möbius</a:t>
            </a:r>
            <a:r>
              <a:rPr lang="en-US" sz="3200" dirty="0" smtClean="0">
                <a:cs typeface="Arial" pitchFamily="34" charset="0"/>
              </a:rPr>
              <a:t> transform (</a:t>
            </a:r>
            <a:r>
              <a:rPr lang="en-US" sz="3200" dirty="0" err="1" smtClean="0">
                <a:cs typeface="Arial" pitchFamily="34" charset="0"/>
              </a:rPr>
              <a:t>Kennes</a:t>
            </a:r>
            <a:r>
              <a:rPr lang="en-US" sz="3200" dirty="0" smtClean="0">
                <a:cs typeface="Arial" pitchFamily="34" charset="0"/>
              </a:rPr>
              <a:t> and Smits 1990).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7611" y="5943600"/>
            <a:ext cx="7705994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Getoor</a:t>
            </a:r>
            <a:r>
              <a:rPr lang="en-US" dirty="0" smtClean="0"/>
              <a:t>, </a:t>
            </a:r>
            <a:r>
              <a:rPr lang="en-US" dirty="0" err="1" smtClean="0"/>
              <a:t>Lise</a:t>
            </a:r>
            <a:r>
              <a:rPr lang="en-US" dirty="0" smtClean="0"/>
              <a:t>, Friedman, </a:t>
            </a:r>
            <a:r>
              <a:rPr lang="en-US" dirty="0" err="1" smtClean="0"/>
              <a:t>Nir</a:t>
            </a:r>
            <a:r>
              <a:rPr lang="en-US" dirty="0" smtClean="0"/>
              <a:t>, </a:t>
            </a:r>
            <a:r>
              <a:rPr lang="en-US" dirty="0" err="1" smtClean="0"/>
              <a:t>Koller</a:t>
            </a:r>
            <a:r>
              <a:rPr lang="en-US" dirty="0" smtClean="0"/>
              <a:t>, Daphne, </a:t>
            </a:r>
            <a:r>
              <a:rPr lang="en-US" dirty="0" err="1" smtClean="0"/>
              <a:t>Pfeffer</a:t>
            </a:r>
            <a:r>
              <a:rPr lang="en-US" dirty="0" smtClean="0"/>
              <a:t>, </a:t>
            </a:r>
            <a:r>
              <a:rPr lang="en-US" dirty="0" err="1" smtClean="0"/>
              <a:t>Avi</a:t>
            </a:r>
            <a:r>
              <a:rPr lang="en-US" dirty="0" smtClean="0"/>
              <a:t>, and </a:t>
            </a:r>
            <a:r>
              <a:rPr lang="en-US" dirty="0" err="1" smtClean="0"/>
              <a:t>Taskar</a:t>
            </a:r>
            <a:r>
              <a:rPr lang="en-US" dirty="0" smtClean="0"/>
              <a:t>, Benjamin. Probabilistic relational models, 2007.</a:t>
            </a:r>
          </a:p>
          <a:p>
            <a:pPr>
              <a:defRPr/>
            </a:pPr>
            <a:r>
              <a:rPr lang="en-US" dirty="0" err="1" smtClean="0"/>
              <a:t>Kennes</a:t>
            </a:r>
            <a:r>
              <a:rPr lang="en-US" dirty="0" smtClean="0"/>
              <a:t>, Robert and </a:t>
            </a:r>
            <a:r>
              <a:rPr lang="en-US" dirty="0" err="1" smtClean="0"/>
              <a:t>Smets</a:t>
            </a:r>
            <a:r>
              <a:rPr lang="en-US" dirty="0" smtClean="0"/>
              <a:t>, Philippe. Computational aspects of the </a:t>
            </a:r>
            <a:r>
              <a:rPr lang="en-US" dirty="0" err="1" smtClean="0"/>
              <a:t>Mobius</a:t>
            </a:r>
            <a:r>
              <a:rPr lang="en-US" dirty="0" smtClean="0"/>
              <a:t> transformation. In UAI, 1990. </a:t>
            </a:r>
          </a:p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Möbius</a:t>
            </a:r>
            <a:r>
              <a:rPr lang="en-US" dirty="0" smtClean="0"/>
              <a:t> </a:t>
            </a:r>
            <a:r>
              <a:rPr lang="en-US" dirty="0" err="1" smtClean="0"/>
              <a:t>Parametrization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Modelling Relational Statistics With </a:t>
            </a:r>
            <a:r>
              <a:rPr lang="en-CA" dirty="0" err="1" smtClean="0"/>
              <a:t>Bayes</a:t>
            </a:r>
            <a:r>
              <a:rPr lang="en-CA" dirty="0" smtClean="0"/>
              <a:t> Nets</a:t>
            </a:r>
            <a:r>
              <a:rPr lang="en-US" dirty="0" smtClean="0"/>
              <a:t>a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1313890" y="1895312"/>
            <a:ext cx="4196073" cy="553998"/>
            <a:chOff x="1290327" y="2261062"/>
            <a:chExt cx="4196073" cy="553998"/>
          </a:xfrm>
        </p:grpSpPr>
        <p:grpSp>
          <p:nvGrpSpPr>
            <p:cNvPr id="5" name="Group 4"/>
            <p:cNvGrpSpPr/>
            <p:nvPr/>
          </p:nvGrpSpPr>
          <p:grpSpPr>
            <a:xfrm>
              <a:off x="1290327" y="2261062"/>
              <a:ext cx="2028306" cy="372107"/>
              <a:chOff x="5054138" y="4967439"/>
              <a:chExt cx="2028306" cy="372107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5054138" y="5336771"/>
                <a:ext cx="1014153" cy="0"/>
              </a:xfrm>
              <a:prstGeom prst="line">
                <a:avLst/>
              </a:prstGeom>
              <a:ln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6068291" y="5336771"/>
                <a:ext cx="1014153" cy="0"/>
              </a:xfrm>
              <a:prstGeom prst="line">
                <a:avLst/>
              </a:prstGeom>
              <a:ln>
                <a:solidFill>
                  <a:srgbClr val="0070C0"/>
                </a:solidFill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5336771" y="4967439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i="1" dirty="0" smtClean="0">
                    <a:latin typeface="+mn-lt"/>
                  </a:rPr>
                  <a:t>R</a:t>
                </a:r>
                <a:r>
                  <a:rPr lang="en-CA" i="1" baseline="-25000" dirty="0" smtClean="0">
                    <a:latin typeface="+mn-lt"/>
                  </a:rPr>
                  <a:t>1</a:t>
                </a:r>
                <a:endParaRPr lang="en-CA" i="1" baseline="-25000" dirty="0">
                  <a:latin typeface="+mn-lt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320421" y="4970214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i="1" dirty="0" smtClean="0">
                    <a:latin typeface="+mn-lt"/>
                  </a:rPr>
                  <a:t>R</a:t>
                </a:r>
                <a:r>
                  <a:rPr lang="en-CA" i="1" baseline="-25000" dirty="0" smtClean="0">
                    <a:latin typeface="+mn-lt"/>
                  </a:rPr>
                  <a:t>2</a:t>
                </a:r>
                <a:endParaRPr lang="en-CA" i="1" baseline="-25000" dirty="0">
                  <a:latin typeface="+mn-lt"/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3757352" y="2445728"/>
              <a:ext cx="172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smtClean="0"/>
                <a:t>Count(*)</a:t>
              </a:r>
              <a:endParaRPr lang="en-CA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297265" y="2313712"/>
            <a:ext cx="4229323" cy="537373"/>
            <a:chOff x="1297265" y="2845712"/>
            <a:chExt cx="4229323" cy="537373"/>
          </a:xfrm>
        </p:grpSpPr>
        <p:grpSp>
          <p:nvGrpSpPr>
            <p:cNvPr id="22" name="Group 21"/>
            <p:cNvGrpSpPr/>
            <p:nvPr/>
          </p:nvGrpSpPr>
          <p:grpSpPr>
            <a:xfrm>
              <a:off x="1297265" y="2845712"/>
              <a:ext cx="4229323" cy="520748"/>
              <a:chOff x="1309727" y="2862337"/>
              <a:chExt cx="4229323" cy="520748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309727" y="2862337"/>
                <a:ext cx="2028306" cy="372107"/>
                <a:chOff x="5054138" y="4967439"/>
                <a:chExt cx="2028306" cy="372107"/>
              </a:xfrm>
            </p:grpSpPr>
            <p:cxnSp>
              <p:nvCxnSpPr>
                <p:cNvPr id="11" name="Straight Connector 10"/>
                <p:cNvCxnSpPr/>
                <p:nvPr/>
              </p:nvCxnSpPr>
              <p:spPr>
                <a:xfrm>
                  <a:off x="5054138" y="5336771"/>
                  <a:ext cx="1014153" cy="0"/>
                </a:xfrm>
                <a:prstGeom prst="line">
                  <a:avLst/>
                </a:prstGeom>
                <a:ln>
                  <a:headEnd type="oval"/>
                  <a:tailEnd type="oval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6068291" y="5336771"/>
                  <a:ext cx="1014153" cy="0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  <a:headEnd type="oval"/>
                  <a:tailEnd type="oval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Box 12"/>
                <p:cNvSpPr txBox="1"/>
                <p:nvPr/>
              </p:nvSpPr>
              <p:spPr>
                <a:xfrm>
                  <a:off x="5336771" y="4967439"/>
                  <a:ext cx="3722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i="1" dirty="0" smtClean="0">
                      <a:latin typeface="+mn-lt"/>
                    </a:rPr>
                    <a:t>R</a:t>
                  </a:r>
                  <a:r>
                    <a:rPr lang="en-CA" i="1" baseline="-25000" dirty="0" smtClean="0">
                      <a:latin typeface="+mn-lt"/>
                    </a:rPr>
                    <a:t>1</a:t>
                  </a:r>
                  <a:endParaRPr lang="en-CA" i="1" baseline="-25000" dirty="0">
                    <a:latin typeface="+mn-lt"/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6320421" y="4970214"/>
                  <a:ext cx="3722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i="1" dirty="0" smtClean="0">
                      <a:latin typeface="+mn-lt"/>
                    </a:rPr>
                    <a:t>R</a:t>
                  </a:r>
                  <a:r>
                    <a:rPr lang="en-CA" i="1" baseline="-25000" dirty="0" smtClean="0">
                      <a:latin typeface="+mn-lt"/>
                    </a:rPr>
                    <a:t>2</a:t>
                  </a:r>
                  <a:endParaRPr lang="en-CA" i="1" baseline="-25000" dirty="0">
                    <a:latin typeface="+mn-lt"/>
                  </a:endParaRPr>
                </a:p>
              </p:txBody>
            </p:sp>
          </p:grpSp>
          <p:sp>
            <p:nvSpPr>
              <p:cNvPr id="16" name="TextBox 15"/>
              <p:cNvSpPr txBox="1"/>
              <p:nvPr/>
            </p:nvSpPr>
            <p:spPr>
              <a:xfrm>
                <a:off x="3810002" y="3013753"/>
                <a:ext cx="1729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 smtClean="0"/>
                  <a:t>Count(*)</a:t>
                </a:r>
                <a:endParaRPr lang="en-CA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2556610" y="3013753"/>
              <a:ext cx="391618" cy="369332"/>
              <a:chOff x="2556610" y="3013753"/>
              <a:chExt cx="391618" cy="369332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2556610" y="3013753"/>
                <a:ext cx="372218" cy="36933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2556610" y="3013753"/>
                <a:ext cx="391618" cy="36933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Group 22"/>
          <p:cNvGrpSpPr/>
          <p:nvPr/>
        </p:nvGrpSpPr>
        <p:grpSpPr>
          <a:xfrm>
            <a:off x="1297265" y="2748737"/>
            <a:ext cx="4229323" cy="520748"/>
            <a:chOff x="1309727" y="2862337"/>
            <a:chExt cx="4229323" cy="520748"/>
          </a:xfrm>
        </p:grpSpPr>
        <p:grpSp>
          <p:nvGrpSpPr>
            <p:cNvPr id="24" name="Group 23"/>
            <p:cNvGrpSpPr/>
            <p:nvPr/>
          </p:nvGrpSpPr>
          <p:grpSpPr>
            <a:xfrm>
              <a:off x="1309727" y="2862337"/>
              <a:ext cx="2028306" cy="372107"/>
              <a:chOff x="5054138" y="4967439"/>
              <a:chExt cx="2028306" cy="372107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5054138" y="5336771"/>
                <a:ext cx="1014153" cy="0"/>
              </a:xfrm>
              <a:prstGeom prst="line">
                <a:avLst/>
              </a:prstGeom>
              <a:ln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6068291" y="5336771"/>
                <a:ext cx="1014153" cy="0"/>
              </a:xfrm>
              <a:prstGeom prst="line">
                <a:avLst/>
              </a:prstGeom>
              <a:ln>
                <a:solidFill>
                  <a:srgbClr val="0070C0"/>
                </a:solidFill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5336771" y="4967439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i="1" dirty="0" smtClean="0">
                    <a:latin typeface="+mn-lt"/>
                  </a:rPr>
                  <a:t>R</a:t>
                </a:r>
                <a:r>
                  <a:rPr lang="en-CA" i="1" baseline="-25000" dirty="0" smtClean="0">
                    <a:latin typeface="+mn-lt"/>
                  </a:rPr>
                  <a:t>1</a:t>
                </a:r>
                <a:endParaRPr lang="en-CA" i="1" baseline="-25000" dirty="0">
                  <a:latin typeface="+mn-lt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320421" y="4970214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i="1" dirty="0" smtClean="0">
                    <a:latin typeface="+mn-lt"/>
                  </a:rPr>
                  <a:t>R</a:t>
                </a:r>
                <a:r>
                  <a:rPr lang="en-CA" i="1" baseline="-25000" dirty="0" smtClean="0">
                    <a:latin typeface="+mn-lt"/>
                  </a:rPr>
                  <a:t>2</a:t>
                </a:r>
                <a:endParaRPr lang="en-CA" i="1" baseline="-25000" dirty="0">
                  <a:latin typeface="+mn-lt"/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3810002" y="3013753"/>
              <a:ext cx="172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smtClean="0"/>
                <a:t>Count(*)</a:t>
              </a:r>
              <a:endParaRPr lang="en-CA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560498" y="2936178"/>
            <a:ext cx="391618" cy="369332"/>
            <a:chOff x="2556610" y="3013753"/>
            <a:chExt cx="391618" cy="369332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2556610" y="3013753"/>
              <a:ext cx="372218" cy="3693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2556610" y="3013753"/>
              <a:ext cx="391618" cy="3693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1297265" y="3283512"/>
            <a:ext cx="4229323" cy="556773"/>
            <a:chOff x="1297265" y="4131387"/>
            <a:chExt cx="4229323" cy="556773"/>
          </a:xfrm>
        </p:grpSpPr>
        <p:grpSp>
          <p:nvGrpSpPr>
            <p:cNvPr id="30" name="Group 29"/>
            <p:cNvGrpSpPr/>
            <p:nvPr/>
          </p:nvGrpSpPr>
          <p:grpSpPr>
            <a:xfrm>
              <a:off x="1297265" y="4131387"/>
              <a:ext cx="4229323" cy="520748"/>
              <a:chOff x="1309727" y="2862337"/>
              <a:chExt cx="4229323" cy="520748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1309727" y="2862337"/>
                <a:ext cx="2028306" cy="372107"/>
                <a:chOff x="5054138" y="4967439"/>
                <a:chExt cx="2028306" cy="372107"/>
              </a:xfrm>
            </p:grpSpPr>
            <p:cxnSp>
              <p:nvCxnSpPr>
                <p:cNvPr id="33" name="Straight Connector 32"/>
                <p:cNvCxnSpPr/>
                <p:nvPr/>
              </p:nvCxnSpPr>
              <p:spPr>
                <a:xfrm>
                  <a:off x="5054138" y="5336771"/>
                  <a:ext cx="1014153" cy="0"/>
                </a:xfrm>
                <a:prstGeom prst="line">
                  <a:avLst/>
                </a:prstGeom>
                <a:ln>
                  <a:headEnd type="oval"/>
                  <a:tailEnd type="oval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6068291" y="5336771"/>
                  <a:ext cx="1014153" cy="0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  <a:headEnd type="oval"/>
                  <a:tailEnd type="oval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TextBox 34"/>
                <p:cNvSpPr txBox="1"/>
                <p:nvPr/>
              </p:nvSpPr>
              <p:spPr>
                <a:xfrm>
                  <a:off x="5336771" y="4967439"/>
                  <a:ext cx="3722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i="1" dirty="0" smtClean="0">
                      <a:latin typeface="+mn-lt"/>
                    </a:rPr>
                    <a:t>R</a:t>
                  </a:r>
                  <a:r>
                    <a:rPr lang="en-CA" i="1" baseline="-25000" dirty="0" smtClean="0">
                      <a:latin typeface="+mn-lt"/>
                    </a:rPr>
                    <a:t>1</a:t>
                  </a:r>
                  <a:endParaRPr lang="en-CA" i="1" baseline="-25000" dirty="0">
                    <a:latin typeface="+mn-lt"/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6320421" y="4970214"/>
                  <a:ext cx="3722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i="1" dirty="0" smtClean="0">
                      <a:latin typeface="+mn-lt"/>
                    </a:rPr>
                    <a:t>R</a:t>
                  </a:r>
                  <a:r>
                    <a:rPr lang="en-CA" i="1" baseline="-25000" dirty="0" smtClean="0">
                      <a:latin typeface="+mn-lt"/>
                    </a:rPr>
                    <a:t>2</a:t>
                  </a:r>
                  <a:endParaRPr lang="en-CA" i="1" baseline="-25000" dirty="0">
                    <a:latin typeface="+mn-lt"/>
                  </a:endParaRPr>
                </a:p>
              </p:txBody>
            </p:sp>
          </p:grpSp>
          <p:sp>
            <p:nvSpPr>
              <p:cNvPr id="32" name="TextBox 31"/>
              <p:cNvSpPr txBox="1"/>
              <p:nvPr/>
            </p:nvSpPr>
            <p:spPr>
              <a:xfrm>
                <a:off x="3810002" y="3013753"/>
                <a:ext cx="1729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 smtClean="0"/>
                  <a:t>Count(*)</a:t>
                </a:r>
                <a:endParaRPr lang="en-CA" dirty="0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2580173" y="4318828"/>
              <a:ext cx="391618" cy="369332"/>
              <a:chOff x="2556610" y="3013753"/>
              <a:chExt cx="391618" cy="369332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>
                <a:off x="2556610" y="3013753"/>
                <a:ext cx="372218" cy="36933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V="1">
                <a:off x="2556610" y="3013753"/>
                <a:ext cx="391618" cy="36933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TextBox 43"/>
          <p:cNvSpPr txBox="1"/>
          <p:nvPr/>
        </p:nvSpPr>
        <p:spPr>
          <a:xfrm>
            <a:off x="1220835" y="1496290"/>
            <a:ext cx="2869027" cy="382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For two link types</a:t>
            </a:r>
            <a:endParaRPr lang="en-CA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5509963" y="2079978"/>
            <a:ext cx="0" cy="17603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1300040" y="4341962"/>
            <a:ext cx="4196073" cy="553998"/>
            <a:chOff x="1290327" y="2261062"/>
            <a:chExt cx="4196073" cy="553998"/>
          </a:xfrm>
        </p:grpSpPr>
        <p:grpSp>
          <p:nvGrpSpPr>
            <p:cNvPr id="51" name="Group 50"/>
            <p:cNvGrpSpPr/>
            <p:nvPr/>
          </p:nvGrpSpPr>
          <p:grpSpPr>
            <a:xfrm>
              <a:off x="1290327" y="2261062"/>
              <a:ext cx="2028306" cy="372107"/>
              <a:chOff x="5054138" y="4967439"/>
              <a:chExt cx="2028306" cy="372107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>
                <a:off x="5054138" y="5336771"/>
                <a:ext cx="1014153" cy="0"/>
              </a:xfrm>
              <a:prstGeom prst="line">
                <a:avLst/>
              </a:prstGeom>
              <a:ln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6068291" y="5336771"/>
                <a:ext cx="1014153" cy="0"/>
              </a:xfrm>
              <a:prstGeom prst="line">
                <a:avLst/>
              </a:prstGeom>
              <a:ln>
                <a:solidFill>
                  <a:srgbClr val="0070C0"/>
                </a:solidFill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5336771" y="4967439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i="1" dirty="0" smtClean="0">
                    <a:latin typeface="+mn-lt"/>
                  </a:rPr>
                  <a:t>R</a:t>
                </a:r>
                <a:r>
                  <a:rPr lang="en-CA" i="1" baseline="-25000" dirty="0" smtClean="0">
                    <a:latin typeface="+mn-lt"/>
                  </a:rPr>
                  <a:t>1</a:t>
                </a:r>
                <a:endParaRPr lang="en-CA" i="1" baseline="-25000" dirty="0">
                  <a:latin typeface="+mn-lt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6320421" y="4970214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i="1" dirty="0" smtClean="0">
                    <a:latin typeface="+mn-lt"/>
                  </a:rPr>
                  <a:t>R</a:t>
                </a:r>
                <a:r>
                  <a:rPr lang="en-CA" i="1" baseline="-25000" dirty="0" smtClean="0">
                    <a:latin typeface="+mn-lt"/>
                  </a:rPr>
                  <a:t>2</a:t>
                </a:r>
                <a:endParaRPr lang="en-CA" i="1" baseline="-25000" dirty="0">
                  <a:latin typeface="+mn-lt"/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3757352" y="2445728"/>
              <a:ext cx="172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smtClean="0"/>
                <a:t>Count(*)</a:t>
              </a:r>
              <a:endParaRPr lang="en-CA" dirty="0"/>
            </a:p>
          </p:txBody>
        </p:sp>
      </p:grpSp>
      <p:cxnSp>
        <p:nvCxnSpPr>
          <p:cNvPr id="64" name="Straight Connector 63"/>
          <p:cNvCxnSpPr/>
          <p:nvPr/>
        </p:nvCxnSpPr>
        <p:spPr>
          <a:xfrm>
            <a:off x="1283415" y="5129694"/>
            <a:ext cx="1014153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566048" y="476036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>
                <a:latin typeface="+mn-lt"/>
              </a:rPr>
              <a:t>R</a:t>
            </a:r>
            <a:r>
              <a:rPr lang="en-CA" i="1" baseline="-25000" dirty="0" smtClean="0">
                <a:latin typeface="+mn-lt"/>
              </a:rPr>
              <a:t>1</a:t>
            </a:r>
            <a:endParaRPr lang="en-CA" i="1" baseline="-25000" dirty="0">
              <a:latin typeface="+mn-l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83690" y="4911778"/>
            <a:ext cx="1729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Count(*)</a:t>
            </a:r>
            <a:endParaRPr lang="en-CA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2297568" y="5564719"/>
            <a:ext cx="1014153" cy="0"/>
          </a:xfrm>
          <a:prstGeom prst="line">
            <a:avLst/>
          </a:prstGeom>
          <a:ln>
            <a:solidFill>
              <a:srgbClr val="0070C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549698" y="519816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>
                <a:latin typeface="+mn-lt"/>
              </a:rPr>
              <a:t>R</a:t>
            </a:r>
            <a:r>
              <a:rPr lang="en-CA" i="1" baseline="-25000" dirty="0" smtClean="0">
                <a:latin typeface="+mn-lt"/>
              </a:rPr>
              <a:t>2</a:t>
            </a:r>
            <a:endParaRPr lang="en-CA" i="1" baseline="-25000" dirty="0">
              <a:latin typeface="+mn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783690" y="5346803"/>
            <a:ext cx="1729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Count(*)</a:t>
            </a:r>
            <a:endParaRPr lang="en-CA" dirty="0"/>
          </a:p>
        </p:txBody>
      </p:sp>
      <p:sp>
        <p:nvSpPr>
          <p:cNvPr id="85" name="TextBox 84"/>
          <p:cNvSpPr txBox="1"/>
          <p:nvPr/>
        </p:nvSpPr>
        <p:spPr>
          <a:xfrm>
            <a:off x="3783690" y="5781828"/>
            <a:ext cx="1729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Count(*)</a:t>
            </a:r>
            <a:endParaRPr lang="en-CA" dirty="0"/>
          </a:p>
        </p:txBody>
      </p:sp>
      <p:sp>
        <p:nvSpPr>
          <p:cNvPr id="90" name="TextBox 89"/>
          <p:cNvSpPr txBox="1"/>
          <p:nvPr/>
        </p:nvSpPr>
        <p:spPr>
          <a:xfrm>
            <a:off x="1313890" y="5831703"/>
            <a:ext cx="2243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no condition</a:t>
            </a:r>
            <a:endParaRPr lang="en-CA" dirty="0"/>
          </a:p>
        </p:txBody>
      </p:sp>
      <p:sp>
        <p:nvSpPr>
          <p:cNvPr id="91" name="TextBox 90"/>
          <p:cNvSpPr txBox="1"/>
          <p:nvPr/>
        </p:nvSpPr>
        <p:spPr>
          <a:xfrm>
            <a:off x="6001789" y="2079978"/>
            <a:ext cx="2460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Joint probabilities</a:t>
            </a:r>
            <a:endParaRPr lang="en-CA" dirty="0"/>
          </a:p>
        </p:txBody>
      </p:sp>
      <p:sp>
        <p:nvSpPr>
          <p:cNvPr id="92" name="TextBox 91"/>
          <p:cNvSpPr txBox="1"/>
          <p:nvPr/>
        </p:nvSpPr>
        <p:spPr>
          <a:xfrm>
            <a:off x="6001789" y="5013496"/>
            <a:ext cx="2460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Möbius</a:t>
            </a:r>
            <a:r>
              <a:rPr lang="en-CA" dirty="0" smtClean="0"/>
              <a:t> Parameters</a:t>
            </a:r>
            <a:endParaRPr lang="en-CA" dirty="0"/>
          </a:p>
        </p:txBody>
      </p:sp>
      <p:cxnSp>
        <p:nvCxnSpPr>
          <p:cNvPr id="94" name="Straight Connector 93"/>
          <p:cNvCxnSpPr/>
          <p:nvPr/>
        </p:nvCxnSpPr>
        <p:spPr>
          <a:xfrm>
            <a:off x="5496113" y="4526628"/>
            <a:ext cx="0" cy="17242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Up Arrow 94"/>
          <p:cNvSpPr/>
          <p:nvPr/>
        </p:nvSpPr>
        <p:spPr>
          <a:xfrm>
            <a:off x="2168241" y="3840285"/>
            <a:ext cx="328827" cy="504452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65" name="Group 64"/>
          <p:cNvGrpSpPr/>
          <p:nvPr/>
        </p:nvGrpSpPr>
        <p:grpSpPr>
          <a:xfrm>
            <a:off x="1546648" y="3454328"/>
            <a:ext cx="391618" cy="369332"/>
            <a:chOff x="2556610" y="3013753"/>
            <a:chExt cx="391618" cy="369332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2556610" y="3013753"/>
              <a:ext cx="372218" cy="3693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2556610" y="3013753"/>
              <a:ext cx="391618" cy="3693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946" y="274638"/>
            <a:ext cx="8344854" cy="1143000"/>
          </a:xfrm>
        </p:spPr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8034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Fast: parameters in minutes or less.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Accurate queries/estimates.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Try it yourself in our demo!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Modelling Relational Statistics With </a:t>
            </a:r>
            <a:r>
              <a:rPr lang="en-CA" dirty="0" err="1" smtClean="0"/>
              <a:t>Bayes</a:t>
            </a:r>
            <a:r>
              <a:rPr lang="en-CA" dirty="0" smtClean="0"/>
              <a:t> Nets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282248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Class-Level and Instance-Level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8325" y="1447800"/>
            <a:ext cx="7772400" cy="969977"/>
          </a:xfrm>
        </p:spPr>
        <p:txBody>
          <a:bodyPr/>
          <a:lstStyle/>
          <a:p>
            <a:r>
              <a:rPr lang="en-US" dirty="0" smtClean="0"/>
              <a:t>Classic AI research distinguished two types of probabilistic relational queries. (</a:t>
            </a:r>
            <a:r>
              <a:rPr lang="en-US" dirty="0" err="1" smtClean="0"/>
              <a:t>Halpern</a:t>
            </a:r>
            <a:r>
              <a:rPr lang="en-US" dirty="0" smtClean="0"/>
              <a:t> 1990, Bacchus 1990).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399" y="6172200"/>
            <a:ext cx="6925931" cy="457200"/>
          </a:xfrm>
        </p:spPr>
        <p:txBody>
          <a:bodyPr/>
          <a:lstStyle/>
          <a:p>
            <a:r>
              <a:rPr lang="en-US" dirty="0" err="1" smtClean="0"/>
              <a:t>Halpern</a:t>
            </a:r>
            <a:r>
              <a:rPr lang="en-US" dirty="0" smtClean="0"/>
              <a:t>, “An analysis of first-order logics of probability”, AI Journal 1990.</a:t>
            </a:r>
            <a:br>
              <a:rPr lang="en-US" dirty="0" smtClean="0"/>
            </a:br>
            <a:r>
              <a:rPr lang="en-US" dirty="0" smtClean="0"/>
              <a:t>Bacchus, “Representing and reasoning with probabilistic knowledge”, MIT Press 1990.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63000" y="2684918"/>
            <a:ext cx="1903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Relational Query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8325" y="3766604"/>
          <a:ext cx="3848170" cy="235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085"/>
                <a:gridCol w="19240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Class-level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Query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Reference Class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What is the percentage of flying birds?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Birds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What is the percentage of friendship pairs where both are women?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Pairs</a:t>
                      </a:r>
                      <a:r>
                        <a:rPr lang="en-US" sz="1400" baseline="0" dirty="0" smtClean="0"/>
                        <a:t> of Friends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What is the percentage of A grades awarded to highly intelligence students?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Student-course</a:t>
                      </a:r>
                      <a:r>
                        <a:rPr lang="en-US" sz="1400" baseline="0" dirty="0" smtClean="0"/>
                        <a:t> pairs where student is registered in course.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066962" y="3766604"/>
          <a:ext cx="3619838" cy="213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98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Instance-Level Query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Given that </a:t>
                      </a:r>
                      <a:r>
                        <a:rPr lang="en-US" sz="1400" dirty="0" err="1" smtClean="0"/>
                        <a:t>Tweety</a:t>
                      </a:r>
                      <a:r>
                        <a:rPr lang="en-US" sz="1400" dirty="0" smtClean="0"/>
                        <a:t> is a bird, what is the probability that </a:t>
                      </a:r>
                      <a:r>
                        <a:rPr lang="en-US" sz="1400" dirty="0" err="1" smtClean="0"/>
                        <a:t>Tweety</a:t>
                      </a:r>
                      <a:r>
                        <a:rPr lang="en-US" sz="1400" dirty="0" smtClean="0"/>
                        <a:t> flies?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Given that Sam and Hilary</a:t>
                      </a:r>
                      <a:r>
                        <a:rPr lang="en-US" sz="1400" baseline="0" dirty="0" smtClean="0"/>
                        <a:t> are friends, and given the genders of their other friends, what is the probability that Sam and Hilary are both women?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What is the </a:t>
                      </a:r>
                      <a:r>
                        <a:rPr lang="en-US" sz="1400" dirty="0" err="1" smtClean="0"/>
                        <a:t>probabiity</a:t>
                      </a:r>
                      <a:r>
                        <a:rPr lang="en-US" sz="1400" dirty="0" smtClean="0"/>
                        <a:t> that Jack is highly intelligent given his grades?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>
            <a:stCxn id="5" idx="2"/>
          </p:cNvCxnSpPr>
          <p:nvPr/>
        </p:nvCxnSpPr>
        <p:spPr>
          <a:xfrm rot="5400000">
            <a:off x="2891074" y="2542697"/>
            <a:ext cx="712354" cy="17354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</p:cNvCxnSpPr>
          <p:nvPr/>
        </p:nvCxnSpPr>
        <p:spPr>
          <a:xfrm>
            <a:off x="4114981" y="3054250"/>
            <a:ext cx="1951993" cy="7123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57570" y="2465622"/>
            <a:ext cx="3329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Instance-level queries</a:t>
            </a:r>
          </a:p>
          <a:p>
            <a:r>
              <a:rPr lang="en-US" dirty="0" smtClean="0"/>
              <a:t>Ground facts</a:t>
            </a:r>
          </a:p>
          <a:p>
            <a:r>
              <a:rPr lang="en-US" dirty="0" smtClean="0"/>
              <a:t>Type 2 probabilities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9989" y="2465622"/>
            <a:ext cx="3329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Class-level queries</a:t>
            </a:r>
          </a:p>
          <a:p>
            <a:r>
              <a:rPr lang="en-US" dirty="0" smtClean="0"/>
              <a:t>Relational Statistics</a:t>
            </a:r>
          </a:p>
          <a:p>
            <a:r>
              <a:rPr lang="en-US" dirty="0" smtClean="0"/>
              <a:t>Type 1 probabilities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Class-Level </a:t>
            </a:r>
            <a:r>
              <a:rPr lang="en-US" dirty="0" smtClean="0"/>
              <a:t>Probability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Modelling Relational Statistics With </a:t>
            </a:r>
            <a:r>
              <a:rPr lang="en-CA" dirty="0" err="1" smtClean="0"/>
              <a:t>Bayes</a:t>
            </a:r>
            <a:r>
              <a:rPr lang="en-CA" dirty="0" smtClean="0"/>
              <a:t> Nets</a:t>
            </a:r>
            <a:endParaRPr lang="en-US" dirty="0"/>
          </a:p>
        </p:txBody>
      </p:sp>
      <p:grpSp>
        <p:nvGrpSpPr>
          <p:cNvPr id="5" name="Group 8"/>
          <p:cNvGrpSpPr/>
          <p:nvPr/>
        </p:nvGrpSpPr>
        <p:grpSpPr>
          <a:xfrm>
            <a:off x="6127244" y="1448306"/>
            <a:ext cx="2514176" cy="2548128"/>
            <a:chOff x="5334000" y="1524000"/>
            <a:chExt cx="3124200" cy="3657600"/>
          </a:xfrm>
        </p:grpSpPr>
        <p:grpSp>
          <p:nvGrpSpPr>
            <p:cNvPr id="6" name="Group 18"/>
            <p:cNvGrpSpPr/>
            <p:nvPr/>
          </p:nvGrpSpPr>
          <p:grpSpPr>
            <a:xfrm>
              <a:off x="5791200" y="1734911"/>
              <a:ext cx="2286000" cy="2904145"/>
              <a:chOff x="5562600" y="1734911"/>
              <a:chExt cx="2286000" cy="2904145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400800" y="1734911"/>
                <a:ext cx="457200" cy="779689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562600" y="2667000"/>
                <a:ext cx="685800" cy="566928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324600" y="2667000"/>
                <a:ext cx="685800" cy="566928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162800" y="2667000"/>
                <a:ext cx="685800" cy="56692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7162800" y="3319272"/>
                <a:ext cx="685800" cy="566928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5562600" y="3319272"/>
                <a:ext cx="685800" cy="566928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6400800" y="3352800"/>
                <a:ext cx="685800" cy="566928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7162800" y="4038600"/>
                <a:ext cx="685800" cy="566928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5562600" y="4038600"/>
                <a:ext cx="685800" cy="566928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6400800" y="4072128"/>
                <a:ext cx="685800" cy="566928"/>
              </a:xfrm>
              <a:prstGeom prst="rect">
                <a:avLst/>
              </a:prstGeom>
            </p:spPr>
          </p:pic>
        </p:grpSp>
        <p:sp>
          <p:nvSpPr>
            <p:cNvPr id="7" name="Oval 6"/>
            <p:cNvSpPr/>
            <p:nvPr/>
          </p:nvSpPr>
          <p:spPr>
            <a:xfrm>
              <a:off x="5334000" y="1524000"/>
              <a:ext cx="3124200" cy="36576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56460" y="1448306"/>
            <a:ext cx="52635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800" dirty="0" smtClean="0">
                <a:latin typeface="+mn-lt"/>
              </a:rPr>
              <a:t> Percentage of Flying Birds = 90%.</a:t>
            </a:r>
          </a:p>
          <a:p>
            <a:pPr>
              <a:buFont typeface="Arial"/>
              <a:buChar char="•"/>
            </a:pPr>
            <a:r>
              <a:rPr lang="en-US" sz="2800" dirty="0" smtClean="0">
                <a:latin typeface="+mn-lt"/>
              </a:rPr>
              <a:t> </a:t>
            </a:r>
            <a:r>
              <a:rPr lang="en-US" sz="2800" dirty="0" err="1" smtClean="0">
                <a:latin typeface="+mn-lt"/>
              </a:rPr>
              <a:t>Halpern</a:t>
            </a:r>
            <a:r>
              <a:rPr lang="en-US" sz="2800" dirty="0" smtClean="0">
                <a:latin typeface="+mn-lt"/>
              </a:rPr>
              <a:t>: Probability that a </a:t>
            </a:r>
            <a:r>
              <a:rPr lang="en-US" sz="2800" i="1" dirty="0" smtClean="0">
                <a:latin typeface="+mn-lt"/>
              </a:rPr>
              <a:t>typical</a:t>
            </a:r>
            <a:r>
              <a:rPr lang="en-US" sz="2800" dirty="0" smtClean="0">
                <a:latin typeface="+mn-lt"/>
              </a:rPr>
              <a:t> or </a:t>
            </a:r>
            <a:r>
              <a:rPr lang="en-US" sz="2800" i="1" dirty="0" smtClean="0">
                <a:latin typeface="+mn-lt"/>
              </a:rPr>
              <a:t>random </a:t>
            </a:r>
            <a:r>
              <a:rPr lang="en-US" sz="2800" dirty="0" smtClean="0">
                <a:latin typeface="+mn-lt"/>
              </a:rPr>
              <a:t>bird flies is 90%.</a:t>
            </a:r>
            <a:endParaRPr lang="en-US" sz="2800" dirty="0">
              <a:latin typeface="+mn-lt"/>
            </a:endParaRPr>
          </a:p>
        </p:txBody>
      </p:sp>
      <p:pic>
        <p:nvPicPr>
          <p:cNvPr id="20" name="Picture 19" descr="halpern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460" y="2851046"/>
            <a:ext cx="1528797" cy="152879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563659" y="5231261"/>
            <a:ext cx="3369712" cy="7078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buFont typeface="Arial"/>
              <a:buChar char="•"/>
            </a:pPr>
            <a:r>
              <a:rPr lang="en-US" sz="2000" dirty="0" smtClean="0">
                <a:latin typeface="+mn-lt"/>
              </a:rPr>
              <a:t> Contains </a:t>
            </a:r>
            <a:r>
              <a:rPr lang="en-US" sz="2000" i="1" dirty="0" smtClean="0">
                <a:latin typeface="+mn-lt"/>
              </a:rPr>
              <a:t>some</a:t>
            </a:r>
            <a:r>
              <a:rPr lang="en-US" sz="2000" dirty="0" smtClean="0">
                <a:latin typeface="+mn-lt"/>
              </a:rPr>
              <a:t> free variables.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Perpetua"/>
              </a:rPr>
              <a:t>e.g. </a:t>
            </a:r>
            <a:r>
              <a:rPr lang="en-US" sz="2000" i="1" dirty="0" smtClean="0">
                <a:solidFill>
                  <a:prstClr val="black"/>
                </a:solidFill>
                <a:latin typeface="Perpetua"/>
              </a:rPr>
              <a:t>P(Flies(B)) = ?.</a:t>
            </a:r>
            <a:endParaRPr lang="en-US" sz="2000" dirty="0" smtClean="0"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73829" y="3595104"/>
            <a:ext cx="3033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latin typeface="+mn-lt"/>
              </a:rPr>
              <a:t>Syntactic </a:t>
            </a:r>
            <a:r>
              <a:rPr lang="en-CA" sz="2800" dirty="0" smtClean="0">
                <a:latin typeface="+mn-lt"/>
              </a:rPr>
              <a:t>Distinction</a:t>
            </a:r>
            <a:endParaRPr lang="en-CA" sz="2800" dirty="0">
              <a:latin typeface="+mn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54522" y="5231261"/>
            <a:ext cx="3080291" cy="707886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>
              <a:buFont typeface="Arial"/>
              <a:buChar char="•"/>
            </a:pPr>
            <a:r>
              <a:rPr lang="en-US" sz="2000" dirty="0" smtClean="0">
                <a:latin typeface="+mn-lt"/>
              </a:rPr>
              <a:t> Contains </a:t>
            </a:r>
            <a:r>
              <a:rPr lang="en-US" sz="2000" i="1" dirty="0" smtClean="0">
                <a:latin typeface="+mn-lt"/>
              </a:rPr>
              <a:t>no</a:t>
            </a:r>
            <a:r>
              <a:rPr lang="en-US" sz="2000" dirty="0" smtClean="0">
                <a:latin typeface="+mn-lt"/>
              </a:rPr>
              <a:t> free variables.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Perpetua"/>
              </a:rPr>
              <a:t>e.g. </a:t>
            </a:r>
            <a:r>
              <a:rPr lang="en-US" sz="2000" i="1" dirty="0" smtClean="0">
                <a:solidFill>
                  <a:prstClr val="black"/>
                </a:solidFill>
                <a:latin typeface="Perpetua"/>
              </a:rPr>
              <a:t>P(Flies(</a:t>
            </a:r>
            <a:r>
              <a:rPr lang="en-US" sz="2000" i="1" dirty="0" err="1" smtClean="0">
                <a:solidFill>
                  <a:prstClr val="black"/>
                </a:solidFill>
                <a:latin typeface="Perpetua"/>
              </a:rPr>
              <a:t>tweety</a:t>
            </a:r>
            <a:r>
              <a:rPr lang="en-US" sz="2000" i="1" dirty="0" smtClean="0">
                <a:solidFill>
                  <a:prstClr val="black"/>
                </a:solidFill>
                <a:latin typeface="Perpetua"/>
              </a:rPr>
              <a:t>)) </a:t>
            </a:r>
            <a:r>
              <a:rPr lang="en-US" sz="2000" i="1" dirty="0" smtClean="0">
                <a:solidFill>
                  <a:prstClr val="black"/>
                </a:solidFill>
                <a:latin typeface="Perpetua"/>
              </a:rPr>
              <a:t>= </a:t>
            </a:r>
            <a:r>
              <a:rPr lang="en-US" sz="2000" i="1" dirty="0" smtClean="0">
                <a:solidFill>
                  <a:prstClr val="black"/>
                </a:solidFill>
                <a:latin typeface="Perpetua"/>
              </a:rPr>
              <a:t>?.</a:t>
            </a:r>
            <a:endParaRPr lang="en-US" sz="2000" dirty="0" smtClean="0">
              <a:latin typeface="+mn-lt"/>
            </a:endParaRPr>
          </a:p>
        </p:txBody>
      </p:sp>
      <p:cxnSp>
        <p:nvCxnSpPr>
          <p:cNvPr id="25" name="Straight Connector 24"/>
          <p:cNvCxnSpPr>
            <a:stCxn id="22" idx="2"/>
          </p:cNvCxnSpPr>
          <p:nvPr/>
        </p:nvCxnSpPr>
        <p:spPr>
          <a:xfrm flipH="1">
            <a:off x="2452916" y="4118324"/>
            <a:ext cx="1937656" cy="11129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2" idx="2"/>
          </p:cNvCxnSpPr>
          <p:nvPr/>
        </p:nvCxnSpPr>
        <p:spPr>
          <a:xfrm>
            <a:off x="4390572" y="4118324"/>
            <a:ext cx="1923142" cy="11129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1143000"/>
          </a:xfrm>
        </p:spPr>
        <p:txBody>
          <a:bodyPr/>
          <a:lstStyle/>
          <a:p>
            <a:r>
              <a:rPr lang="en-US" dirty="0" smtClean="0"/>
              <a:t>Applications of Class-Level </a:t>
            </a:r>
            <a:r>
              <a:rPr lang="en-US" dirty="0" err="1" smtClean="0"/>
              <a:t>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71500" indent="-571500" algn="just"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cs typeface="Arial" pitchFamily="34" charset="0"/>
              </a:rPr>
              <a:t>1</a:t>
            </a:r>
            <a:r>
              <a:rPr lang="en-US" sz="3200" baseline="30000" dirty="0" smtClean="0">
                <a:solidFill>
                  <a:srgbClr val="000000"/>
                </a:solidFill>
                <a:cs typeface="Arial" pitchFamily="34" charset="0"/>
              </a:rPr>
              <a:t>st</a:t>
            </a:r>
            <a:r>
              <a:rPr lang="en-US" sz="3200" dirty="0" smtClean="0">
                <a:solidFill>
                  <a:srgbClr val="000000"/>
                </a:solidFill>
                <a:cs typeface="Arial" pitchFamily="34" charset="0"/>
              </a:rPr>
              <a:t>-order rule learning (e.g., “intelligent students take </a:t>
            </a:r>
            <a:r>
              <a:rPr lang="en-US" sz="3200" dirty="0" smtClean="0">
                <a:solidFill>
                  <a:srgbClr val="000000"/>
                </a:solidFill>
                <a:cs typeface="Arial" pitchFamily="34" charset="0"/>
              </a:rPr>
              <a:t>difficult </a:t>
            </a:r>
            <a:r>
              <a:rPr lang="en-US" sz="3200" dirty="0" smtClean="0">
                <a:solidFill>
                  <a:srgbClr val="000000"/>
                </a:solidFill>
                <a:cs typeface="Arial" pitchFamily="34" charset="0"/>
              </a:rPr>
              <a:t>courses”).</a:t>
            </a:r>
          </a:p>
          <a:p>
            <a:pPr marL="571500" indent="-571500" algn="just"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cs typeface="Arial" pitchFamily="34" charset="0"/>
              </a:rPr>
              <a:t>Strategic Planning (e.g., “increase SAT requirements to decrease student attrition”).</a:t>
            </a:r>
          </a:p>
          <a:p>
            <a:pPr marL="571500" indent="-571500" algn="just"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cs typeface="Arial" pitchFamily="34" charset="0"/>
              </a:rPr>
              <a:t>Query Optimization (</a:t>
            </a:r>
            <a:r>
              <a:rPr lang="en-US" sz="3200" dirty="0" err="1" smtClean="0">
                <a:solidFill>
                  <a:srgbClr val="000000"/>
                </a:solidFill>
                <a:cs typeface="Arial" pitchFamily="34" charset="0"/>
              </a:rPr>
              <a:t>Getoor</a:t>
            </a:r>
            <a:r>
              <a:rPr lang="en-US" sz="3200" dirty="0" smtClean="0">
                <a:solidFill>
                  <a:srgbClr val="000000"/>
                </a:solidFill>
                <a:cs typeface="Arial" pitchFamily="34" charset="0"/>
              </a:rPr>
              <a:t>, </a:t>
            </a:r>
            <a:r>
              <a:rPr lang="en-US" sz="3200" dirty="0" err="1" smtClean="0">
                <a:solidFill>
                  <a:srgbClr val="000000"/>
                </a:solidFill>
                <a:cs typeface="Arial" pitchFamily="34" charset="0"/>
              </a:rPr>
              <a:t>Taskar</a:t>
            </a:r>
            <a:r>
              <a:rPr lang="en-US" sz="3200" dirty="0" smtClean="0">
                <a:solidFill>
                  <a:srgbClr val="000000"/>
                </a:solidFill>
                <a:cs typeface="Arial" pitchFamily="34" charset="0"/>
              </a:rPr>
              <a:t>, </a:t>
            </a:r>
            <a:r>
              <a:rPr lang="en-US" sz="3200" dirty="0" err="1" smtClean="0">
                <a:solidFill>
                  <a:srgbClr val="000000"/>
                </a:solidFill>
                <a:cs typeface="Arial" pitchFamily="34" charset="0"/>
              </a:rPr>
              <a:t>Koller</a:t>
            </a:r>
            <a:r>
              <a:rPr lang="en-US" sz="3200" dirty="0" smtClean="0">
                <a:solidFill>
                  <a:srgbClr val="000000"/>
                </a:solidFill>
                <a:cs typeface="Arial" pitchFamily="34" charset="0"/>
              </a:rPr>
              <a:t> 2001). Class-level queries support selectivity estimation </a:t>
            </a:r>
            <a:r>
              <a:rPr lang="en-US" sz="3200" dirty="0" err="1" smtClean="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</a:t>
            </a:r>
            <a:r>
              <a:rPr lang="en-US" sz="3200" dirty="0" smtClean="0">
                <a:solidFill>
                  <a:srgbClr val="000000"/>
                </a:solidFill>
                <a:cs typeface="Arial" pitchFamily="34" charset="0"/>
              </a:rPr>
              <a:t> optimal evaluation order for SQL query .</a:t>
            </a:r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399" y="6172200"/>
            <a:ext cx="6968673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Getoor</a:t>
            </a:r>
            <a:r>
              <a:rPr lang="en-US" dirty="0" smtClean="0"/>
              <a:t>, </a:t>
            </a:r>
            <a:r>
              <a:rPr lang="en-US" dirty="0" err="1" smtClean="0"/>
              <a:t>Lise</a:t>
            </a:r>
            <a:r>
              <a:rPr lang="en-US" dirty="0" smtClean="0"/>
              <a:t>, </a:t>
            </a:r>
            <a:r>
              <a:rPr lang="en-US" dirty="0" err="1" smtClean="0"/>
              <a:t>Taskar</a:t>
            </a:r>
            <a:r>
              <a:rPr lang="en-US" dirty="0" smtClean="0"/>
              <a:t>, Benjamin, and </a:t>
            </a:r>
            <a:r>
              <a:rPr lang="en-US" dirty="0" err="1" smtClean="0"/>
              <a:t>Koller</a:t>
            </a:r>
            <a:r>
              <a:rPr lang="en-US" dirty="0" smtClean="0"/>
              <a:t>, Daphne. Selectivity estimation using probabilistic models. ACM SIGMOD Record, 30(2):461–472, 2001.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No Grounding Semantics for Class-level Queries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382486"/>
          </a:xfrm>
        </p:spPr>
        <p:txBody>
          <a:bodyPr/>
          <a:lstStyle/>
          <a:p>
            <a:r>
              <a:rPr lang="en-CA" dirty="0" smtClean="0"/>
              <a:t>“Unrolling” a network </a:t>
            </a:r>
            <a:r>
              <a:rPr lang="en-CA" dirty="0" smtClean="0">
                <a:latin typeface="Franklin Gothic Book"/>
              </a:rPr>
              <a:t>→</a:t>
            </a:r>
            <a:r>
              <a:rPr lang="en-CA" dirty="0" smtClean="0"/>
              <a:t> model of </a:t>
            </a:r>
            <a:r>
              <a:rPr lang="en-CA" b="1" dirty="0" smtClean="0"/>
              <a:t>individual</a:t>
            </a:r>
            <a:r>
              <a:rPr lang="en-CA" dirty="0" smtClean="0"/>
              <a:t> entities.</a:t>
            </a:r>
          </a:p>
          <a:p>
            <a:pPr>
              <a:buFont typeface="Wingdings" pitchFamily="2" charset="2"/>
              <a:buChar char="Ø"/>
            </a:pPr>
            <a:r>
              <a:rPr lang="en-CA" dirty="0" smtClean="0"/>
              <a:t>No classes, cannot ask class-level queries.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Modelling Relational Statistics With </a:t>
            </a:r>
            <a:r>
              <a:rPr lang="en-CA" dirty="0" err="1" smtClean="0"/>
              <a:t>Bayes</a:t>
            </a:r>
            <a:r>
              <a:rPr lang="en-CA" dirty="0" smtClean="0"/>
              <a:t> Nets</a:t>
            </a:r>
            <a:r>
              <a:rPr lang="en-US" dirty="0" smtClean="0"/>
              <a:t>a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33400" y="2747958"/>
            <a:ext cx="3295650" cy="3302000"/>
            <a:chOff x="533400" y="2747958"/>
            <a:chExt cx="3295650" cy="3302000"/>
          </a:xfrm>
        </p:grpSpPr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614363" y="2747958"/>
              <a:ext cx="1789112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/>
                <a:t>intelligence(S)</a:t>
              </a:r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703263" y="3878258"/>
              <a:ext cx="900112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diff(C)</a:t>
              </a:r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1882775" y="3451220"/>
              <a:ext cx="1946275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Registered(S,C)</a:t>
              </a:r>
            </a:p>
          </p:txBody>
        </p:sp>
        <p:cxnSp>
          <p:nvCxnSpPr>
            <p:cNvPr id="9" name="AutoShape 44"/>
            <p:cNvCxnSpPr>
              <a:cxnSpLocks noChangeShapeType="1"/>
              <a:stCxn id="8" idx="2"/>
              <a:endCxn id="7" idx="3"/>
            </p:cNvCxnSpPr>
            <p:nvPr/>
          </p:nvCxnSpPr>
          <p:spPr bwMode="auto">
            <a:xfrm flipH="1">
              <a:off x="1603375" y="3857620"/>
              <a:ext cx="1252538" cy="2238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10" name="AutoShape 45"/>
            <p:cNvCxnSpPr>
              <a:cxnSpLocks noChangeShapeType="1"/>
              <a:endCxn id="8" idx="0"/>
            </p:cNvCxnSpPr>
            <p:nvPr/>
          </p:nvCxnSpPr>
          <p:spPr bwMode="auto">
            <a:xfrm>
              <a:off x="1362075" y="3141658"/>
              <a:ext cx="1493838" cy="309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1" name="Text Box 65"/>
            <p:cNvSpPr txBox="1">
              <a:spLocks noChangeArrowheads="1"/>
            </p:cNvSpPr>
            <p:nvPr/>
          </p:nvSpPr>
          <p:spPr bwMode="auto">
            <a:xfrm>
              <a:off x="533400" y="5408608"/>
              <a:ext cx="2586038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Class-level Template</a:t>
              </a:r>
              <a:br>
                <a:rPr lang="en-US" sz="1800"/>
              </a:br>
              <a:r>
                <a:rPr lang="en-US" sz="1800"/>
                <a:t>with 1st-order Variables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405313" y="2714620"/>
            <a:ext cx="4489450" cy="3429000"/>
            <a:chOff x="4405313" y="2714620"/>
            <a:chExt cx="4489450" cy="3429000"/>
          </a:xfrm>
        </p:grpSpPr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418013" y="2735258"/>
              <a:ext cx="1716087" cy="346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intelligence(jack)</a:t>
              </a:r>
            </a:p>
          </p:txBody>
        </p: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4791075" y="3865558"/>
              <a:ext cx="969963" cy="346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diff(100)</a:t>
              </a:r>
            </a:p>
          </p:txBody>
        </p:sp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>
              <a:off x="6727825" y="2714620"/>
              <a:ext cx="2052638" cy="346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Registered(jack,100)</a:t>
              </a:r>
            </a:p>
          </p:txBody>
        </p:sp>
        <p:cxnSp>
          <p:nvCxnSpPr>
            <p:cNvPr id="16" name="AutoShape 44"/>
            <p:cNvCxnSpPr>
              <a:cxnSpLocks noChangeShapeType="1"/>
              <a:stCxn id="15" idx="2"/>
              <a:endCxn id="14" idx="3"/>
            </p:cNvCxnSpPr>
            <p:nvPr/>
          </p:nvCxnSpPr>
          <p:spPr bwMode="auto">
            <a:xfrm flipH="1">
              <a:off x="5761038" y="3060695"/>
              <a:ext cx="1993900" cy="9779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17" name="AutoShape 45"/>
            <p:cNvCxnSpPr>
              <a:cxnSpLocks noChangeShapeType="1"/>
              <a:stCxn id="13" idx="3"/>
              <a:endCxn id="15" idx="1"/>
            </p:cNvCxnSpPr>
            <p:nvPr/>
          </p:nvCxnSpPr>
          <p:spPr bwMode="auto">
            <a:xfrm flipV="1">
              <a:off x="6134100" y="2887658"/>
              <a:ext cx="593725" cy="206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8" name="Text Box 7"/>
            <p:cNvSpPr txBox="1">
              <a:spLocks noChangeArrowheads="1"/>
            </p:cNvSpPr>
            <p:nvPr/>
          </p:nvSpPr>
          <p:spPr bwMode="auto">
            <a:xfrm>
              <a:off x="4405313" y="3319458"/>
              <a:ext cx="1741487" cy="346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intelligence(jane)</a:t>
              </a:r>
            </a:p>
          </p:txBody>
        </p:sp>
        <p:sp>
          <p:nvSpPr>
            <p:cNvPr id="19" name="Text Box 8"/>
            <p:cNvSpPr txBox="1">
              <a:spLocks noChangeArrowheads="1"/>
            </p:cNvSpPr>
            <p:nvPr/>
          </p:nvSpPr>
          <p:spPr bwMode="auto">
            <a:xfrm>
              <a:off x="4791075" y="4437058"/>
              <a:ext cx="969963" cy="346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diff(200)</a:t>
              </a:r>
            </a:p>
          </p:txBody>
        </p:sp>
        <p:sp>
          <p:nvSpPr>
            <p:cNvPr id="20" name="Text Box 10"/>
            <p:cNvSpPr txBox="1">
              <a:spLocks noChangeArrowheads="1"/>
            </p:cNvSpPr>
            <p:nvPr/>
          </p:nvSpPr>
          <p:spPr bwMode="auto">
            <a:xfrm>
              <a:off x="6689725" y="3400420"/>
              <a:ext cx="2052638" cy="346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Registered(jack,200)</a:t>
              </a:r>
            </a:p>
          </p:txBody>
        </p:sp>
        <p:cxnSp>
          <p:nvCxnSpPr>
            <p:cNvPr id="21" name="AutoShape 57"/>
            <p:cNvCxnSpPr>
              <a:cxnSpLocks noChangeShapeType="1"/>
              <a:stCxn id="19" idx="3"/>
              <a:endCxn id="20" idx="2"/>
            </p:cNvCxnSpPr>
            <p:nvPr/>
          </p:nvCxnSpPr>
          <p:spPr bwMode="auto">
            <a:xfrm flipV="1">
              <a:off x="5761038" y="3746495"/>
              <a:ext cx="1955800" cy="863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2" name="AutoShape 58"/>
            <p:cNvCxnSpPr>
              <a:cxnSpLocks noChangeShapeType="1"/>
              <a:stCxn id="13" idx="3"/>
              <a:endCxn id="20" idx="0"/>
            </p:cNvCxnSpPr>
            <p:nvPr/>
          </p:nvCxnSpPr>
          <p:spPr bwMode="auto">
            <a:xfrm>
              <a:off x="6134100" y="2908295"/>
              <a:ext cx="1582738" cy="492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3" name="AutoShape 59"/>
            <p:cNvCxnSpPr>
              <a:cxnSpLocks noChangeShapeType="1"/>
              <a:stCxn id="18" idx="3"/>
              <a:endCxn id="24" idx="1"/>
            </p:cNvCxnSpPr>
            <p:nvPr/>
          </p:nvCxnSpPr>
          <p:spPr bwMode="auto">
            <a:xfrm>
              <a:off x="6146800" y="3492495"/>
              <a:ext cx="669925" cy="576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4" name="Text Box 10"/>
            <p:cNvSpPr txBox="1">
              <a:spLocks noChangeArrowheads="1"/>
            </p:cNvSpPr>
            <p:nvPr/>
          </p:nvSpPr>
          <p:spPr bwMode="auto">
            <a:xfrm>
              <a:off x="6816725" y="3895720"/>
              <a:ext cx="2078038" cy="346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Registered(jane,100)</a:t>
              </a:r>
            </a:p>
          </p:txBody>
        </p:sp>
        <p:cxnSp>
          <p:nvCxnSpPr>
            <p:cNvPr id="25" name="AutoShape 61"/>
            <p:cNvCxnSpPr>
              <a:cxnSpLocks noChangeShapeType="1"/>
              <a:stCxn id="14" idx="3"/>
              <a:endCxn id="24" idx="1"/>
            </p:cNvCxnSpPr>
            <p:nvPr/>
          </p:nvCxnSpPr>
          <p:spPr bwMode="auto">
            <a:xfrm>
              <a:off x="5761038" y="4038595"/>
              <a:ext cx="1055687" cy="301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6" name="Text Box 10"/>
            <p:cNvSpPr txBox="1">
              <a:spLocks noChangeArrowheads="1"/>
            </p:cNvSpPr>
            <p:nvPr/>
          </p:nvSpPr>
          <p:spPr bwMode="auto">
            <a:xfrm>
              <a:off x="6778625" y="4695820"/>
              <a:ext cx="2078038" cy="346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Registered(jane,200)</a:t>
              </a:r>
            </a:p>
          </p:txBody>
        </p:sp>
        <p:cxnSp>
          <p:nvCxnSpPr>
            <p:cNvPr id="27" name="AutoShape 63"/>
            <p:cNvCxnSpPr>
              <a:cxnSpLocks noChangeShapeType="1"/>
              <a:stCxn id="19" idx="3"/>
              <a:endCxn id="26" idx="1"/>
            </p:cNvCxnSpPr>
            <p:nvPr/>
          </p:nvCxnSpPr>
          <p:spPr bwMode="auto">
            <a:xfrm>
              <a:off x="5761038" y="4610095"/>
              <a:ext cx="1017587" cy="2587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8" name="AutoShape 64"/>
            <p:cNvCxnSpPr>
              <a:cxnSpLocks noChangeShapeType="1"/>
              <a:stCxn id="18" idx="3"/>
            </p:cNvCxnSpPr>
            <p:nvPr/>
          </p:nvCxnSpPr>
          <p:spPr bwMode="auto">
            <a:xfrm>
              <a:off x="6146800" y="3492495"/>
              <a:ext cx="630238" cy="13684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9" name="Text Box 66"/>
            <p:cNvSpPr txBox="1">
              <a:spLocks noChangeArrowheads="1"/>
            </p:cNvSpPr>
            <p:nvPr/>
          </p:nvSpPr>
          <p:spPr bwMode="auto">
            <a:xfrm>
              <a:off x="5003800" y="5227633"/>
              <a:ext cx="2662238" cy="9159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Instance-level Model w/</a:t>
              </a:r>
              <a:br>
                <a:rPr lang="en-US" sz="1800"/>
              </a:br>
              <a:r>
                <a:rPr lang="en-US" sz="1800"/>
                <a:t>domain(S) = {jack,jane}</a:t>
              </a:r>
              <a:br>
                <a:rPr lang="en-US" sz="1800"/>
              </a:br>
              <a:r>
                <a:rPr lang="en-US" sz="1800"/>
                <a:t>domain(C) = {100,200}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2326"/>
            <a:ext cx="7354600" cy="1178470"/>
          </a:xfrm>
        </p:spPr>
        <p:txBody>
          <a:bodyPr/>
          <a:lstStyle/>
          <a:p>
            <a:r>
              <a:rPr lang="en-US" sz="3600" dirty="0" smtClean="0"/>
              <a:t>Previous Work: Probabilistic Queries in Statistical-Relational Learning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399" y="6172200"/>
            <a:ext cx="6718321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16751" y="2157499"/>
            <a:ext cx="139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Class-Level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58141" y="2157499"/>
            <a:ext cx="168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Instance-Level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3138589" y="1935345"/>
            <a:ext cx="1284734" cy="11678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364888" y="1876909"/>
            <a:ext cx="1678801" cy="128473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30433" y="3185839"/>
            <a:ext cx="3766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Statistical-Relational Models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Lise</a:t>
            </a:r>
            <a:r>
              <a:rPr lang="en-US" dirty="0" smtClean="0"/>
              <a:t> </a:t>
            </a:r>
            <a:r>
              <a:rPr lang="en-US" dirty="0" err="1" smtClean="0"/>
              <a:t>Getoor</a:t>
            </a:r>
            <a:r>
              <a:rPr lang="en-US" dirty="0" smtClean="0"/>
              <a:t>, </a:t>
            </a:r>
            <a:r>
              <a:rPr lang="en-US" dirty="0" err="1" smtClean="0"/>
              <a:t>Taskar</a:t>
            </a:r>
            <a:r>
              <a:rPr lang="en-US" dirty="0" smtClean="0"/>
              <a:t>, </a:t>
            </a:r>
            <a:r>
              <a:rPr lang="en-US" dirty="0" err="1" smtClean="0"/>
              <a:t>Koller</a:t>
            </a:r>
            <a:r>
              <a:rPr lang="en-US" dirty="0" smtClean="0"/>
              <a:t> 2001)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76800" y="3185839"/>
            <a:ext cx="33922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Many Model Types:</a:t>
            </a:r>
          </a:p>
          <a:p>
            <a:r>
              <a:rPr lang="en-US" dirty="0" smtClean="0"/>
              <a:t>Probabilistic Relational Models, </a:t>
            </a:r>
          </a:p>
          <a:p>
            <a:r>
              <a:rPr lang="en-US" dirty="0" smtClean="0"/>
              <a:t>Markov Logic Networks,</a:t>
            </a:r>
          </a:p>
          <a:p>
            <a:r>
              <a:rPr lang="en-US" dirty="0" smtClean="0"/>
              <a:t>Bayes Logic Programs,</a:t>
            </a:r>
          </a:p>
          <a:p>
            <a:r>
              <a:rPr lang="en-US" dirty="0" smtClean="0"/>
              <a:t>Logical Bayesian Networks, …</a:t>
            </a:r>
          </a:p>
          <a:p>
            <a:endParaRPr lang="en-US" dirty="0"/>
          </a:p>
        </p:txBody>
      </p:sp>
      <p:pic>
        <p:nvPicPr>
          <p:cNvPr id="12" name="Picture 11" descr="getoor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814" y="4100812"/>
            <a:ext cx="1548432" cy="19008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182391" cy="983094"/>
          </a:xfrm>
        </p:spPr>
        <p:txBody>
          <a:bodyPr/>
          <a:lstStyle/>
          <a:p>
            <a:r>
              <a:rPr lang="en-US" dirty="0" smtClean="0"/>
              <a:t>New Unified Approach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5967" y="5446104"/>
            <a:ext cx="7216753" cy="1183296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David Poole, “First-Order Probabilistic Inference”, IJCAI 2003. </a:t>
            </a:r>
          </a:p>
          <a:p>
            <a:pPr marL="514350" indent="-514350" algn="just"/>
            <a:r>
              <a:rPr lang="en-US" dirty="0" smtClean="0"/>
              <a:t>H. </a:t>
            </a:r>
            <a:r>
              <a:rPr lang="en-US" dirty="0" err="1" smtClean="0"/>
              <a:t>Khosravi</a:t>
            </a:r>
            <a:r>
              <a:rPr lang="en-US" dirty="0" smtClean="0"/>
              <a:t>, O. Schulte, T. Man, X. </a:t>
            </a:r>
            <a:r>
              <a:rPr lang="en-US" dirty="0" err="1" smtClean="0"/>
              <a:t>Xu</a:t>
            </a:r>
            <a:r>
              <a:rPr lang="en-US" dirty="0" smtClean="0"/>
              <a:t>, and B. </a:t>
            </a:r>
            <a:r>
              <a:rPr lang="en-US" dirty="0" err="1" smtClean="0"/>
              <a:t>Bina</a:t>
            </a:r>
            <a:r>
              <a:rPr lang="en-US" dirty="0" smtClean="0"/>
              <a:t>, “Structure learning for Markov logic networks with</a:t>
            </a:r>
          </a:p>
          <a:p>
            <a:pPr marL="514350" indent="-514350" algn="just"/>
            <a:r>
              <a:rPr lang="en-US" dirty="0" smtClean="0"/>
              <a:t>many descriptive attributes”, in  AAAI, 2010.</a:t>
            </a:r>
          </a:p>
          <a:p>
            <a:pPr marL="514350" indent="-514350"/>
            <a:r>
              <a:rPr lang="en-US" dirty="0" smtClean="0"/>
              <a:t>O. Schulte and H. </a:t>
            </a:r>
            <a:r>
              <a:rPr lang="en-US" dirty="0" err="1" smtClean="0"/>
              <a:t>Khosravi</a:t>
            </a:r>
            <a:r>
              <a:rPr lang="en-US" dirty="0" smtClean="0"/>
              <a:t>. “Learning graphical models for relational data via lattice search”. </a:t>
            </a:r>
          </a:p>
          <a:p>
            <a:pPr marL="514350" indent="-514350"/>
            <a:r>
              <a:rPr lang="en-US" dirty="0" smtClean="0"/>
              <a:t>Machine Learning, 2012.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05723" y="1595793"/>
            <a:ext cx="186441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n-lt"/>
              </a:rPr>
              <a:t>Class-Level</a:t>
            </a:r>
            <a:endParaRPr lang="en-US" sz="32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58141" y="1595793"/>
            <a:ext cx="23116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n-lt"/>
              </a:rPr>
              <a:t>Instance-Level</a:t>
            </a:r>
            <a:endParaRPr lang="en-US" sz="3200" dirty="0">
              <a:latin typeface="+mn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3138589" y="1373639"/>
            <a:ext cx="1284734" cy="11678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364888" y="1315203"/>
            <a:ext cx="1678801" cy="128473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5967" y="2624133"/>
            <a:ext cx="41809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+mn-lt"/>
              </a:rPr>
              <a:t>Parametrized</a:t>
            </a:r>
            <a:r>
              <a:rPr lang="en-US" sz="3200" dirty="0" smtClean="0">
                <a:latin typeface="+mn-lt"/>
              </a:rPr>
              <a:t> </a:t>
            </a:r>
            <a:r>
              <a:rPr lang="en-US" sz="3200" dirty="0" smtClean="0">
                <a:latin typeface="+mn-lt"/>
              </a:rPr>
              <a:t>Bayes Nets</a:t>
            </a:r>
          </a:p>
          <a:p>
            <a:r>
              <a:rPr lang="en-US" sz="3200" dirty="0" smtClean="0">
                <a:latin typeface="+mn-lt"/>
              </a:rPr>
              <a:t>+ </a:t>
            </a:r>
            <a:r>
              <a:rPr lang="en-US" sz="3200" b="1" dirty="0" smtClean="0">
                <a:latin typeface="+mn-lt"/>
              </a:rPr>
              <a:t>new class-level semantics</a:t>
            </a:r>
            <a:endParaRPr lang="en-US" sz="320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25144" y="2624133"/>
            <a:ext cx="391885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+mn-lt"/>
              </a:rPr>
              <a:t>Parametrized</a:t>
            </a:r>
            <a:r>
              <a:rPr lang="en-US" sz="3200" dirty="0" smtClean="0">
                <a:latin typeface="+mn-lt"/>
              </a:rPr>
              <a:t> </a:t>
            </a:r>
            <a:r>
              <a:rPr lang="en-US" sz="3200" dirty="0" smtClean="0">
                <a:latin typeface="+mn-lt"/>
              </a:rPr>
              <a:t>Bayes Nets</a:t>
            </a:r>
          </a:p>
          <a:p>
            <a:r>
              <a:rPr lang="en-US" sz="3200" dirty="0" smtClean="0">
                <a:latin typeface="+mn-lt"/>
              </a:rPr>
              <a:t>+ combining rules (Poole 2003)</a:t>
            </a:r>
          </a:p>
          <a:p>
            <a:r>
              <a:rPr lang="en-US" sz="3200" dirty="0" smtClean="0">
                <a:latin typeface="+mn-lt"/>
              </a:rPr>
              <a:t>+ log-linear model</a:t>
            </a:r>
          </a:p>
          <a:p>
            <a:r>
              <a:rPr lang="en-US" sz="2000" dirty="0" smtClean="0">
                <a:latin typeface="+mn-lt"/>
              </a:rPr>
              <a:t>(</a:t>
            </a:r>
            <a:r>
              <a:rPr lang="en-US" sz="2000" dirty="0" err="1" smtClean="0">
                <a:latin typeface="+mn-lt"/>
              </a:rPr>
              <a:t>Khosravi</a:t>
            </a:r>
            <a:r>
              <a:rPr lang="en-US" sz="2000" dirty="0" smtClean="0">
                <a:latin typeface="+mn-lt"/>
              </a:rPr>
              <a:t>, Schulte et al. 2010,  Schulte and </a:t>
            </a:r>
            <a:r>
              <a:rPr lang="en-US" sz="2000" dirty="0" err="1" smtClean="0">
                <a:latin typeface="+mn-lt"/>
              </a:rPr>
              <a:t>Khosravi</a:t>
            </a:r>
            <a:r>
              <a:rPr lang="en-US" sz="2000" dirty="0" smtClean="0">
                <a:latin typeface="+mn-lt"/>
              </a:rPr>
              <a:t> 2012)</a:t>
            </a:r>
          </a:p>
          <a:p>
            <a:endParaRPr lang="en-US" sz="3200" dirty="0">
              <a:latin typeface="+mn-lt"/>
            </a:endParaRPr>
          </a:p>
        </p:txBody>
      </p:sp>
      <p:pic>
        <p:nvPicPr>
          <p:cNvPr id="13" name="Picture 12" descr="poo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04773" y="3385872"/>
            <a:ext cx="1318187" cy="16158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Random Selection Semantics: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932543"/>
          </a:xfrm>
        </p:spPr>
        <p:txBody>
          <a:bodyPr/>
          <a:lstStyle/>
          <a:p>
            <a:r>
              <a:rPr lang="en-CA" dirty="0" smtClean="0"/>
              <a:t>Apply the random selection semantics for probabilistic 1</a:t>
            </a:r>
            <a:r>
              <a:rPr lang="en-CA" baseline="30000" dirty="0" smtClean="0"/>
              <a:t>st</a:t>
            </a:r>
            <a:r>
              <a:rPr lang="en-CA" dirty="0" smtClean="0"/>
              <a:t>-order logic (</a:t>
            </a:r>
            <a:r>
              <a:rPr lang="en-CA" dirty="0" err="1" smtClean="0"/>
              <a:t>Halpern</a:t>
            </a:r>
            <a:r>
              <a:rPr lang="en-CA" dirty="0" smtClean="0"/>
              <a:t> </a:t>
            </a:r>
            <a:r>
              <a:rPr lang="en-CA" dirty="0" smtClean="0"/>
              <a:t>1990; Bacchus 1990).</a:t>
            </a:r>
            <a:endParaRPr lang="en-CA" dirty="0"/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914400" y="5981700"/>
            <a:ext cx="67056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erpetua" charset="0"/>
                <a:ea typeface="ＭＳ Ｐゴシック" charset="0"/>
                <a:cs typeface="ＭＳ Ｐゴシック" charset="0"/>
              </a:rPr>
              <a:t>Halpern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erpetua" charset="0"/>
                <a:ea typeface="ＭＳ Ｐゴシック" charset="0"/>
                <a:cs typeface="ＭＳ Ｐゴシック" charset="0"/>
              </a:rPr>
              <a:t>, “An analysis of first-order logics of probability”, AI Journal 1990.</a:t>
            </a:r>
            <a:b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erpetua" charset="0"/>
                <a:ea typeface="ＭＳ Ｐゴシック" charset="0"/>
                <a:cs typeface="ＭＳ Ｐゴシック" charset="0"/>
              </a:rPr>
            </a:b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erpetua" charset="0"/>
                <a:ea typeface="ＭＳ Ｐゴシック" charset="0"/>
                <a:cs typeface="ＭＳ Ｐゴシック" charset="0"/>
              </a:rPr>
              <a:t>Bacchus, “Representing and reasoning with probabilistic knowledge”, MIT Press 1990.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Perpetu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95326" y="2430458"/>
            <a:ext cx="1789112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intelligence(S)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661026" y="2430458"/>
            <a:ext cx="900112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diff(C)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005138" y="3123717"/>
            <a:ext cx="2129291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Registered(S,C)</a:t>
            </a:r>
          </a:p>
        </p:txBody>
      </p:sp>
      <p:cxnSp>
        <p:nvCxnSpPr>
          <p:cNvPr id="10" name="AutoShape 44"/>
          <p:cNvCxnSpPr>
            <a:cxnSpLocks noChangeShapeType="1"/>
            <a:endCxn id="8" idx="1"/>
          </p:cNvCxnSpPr>
          <p:nvPr/>
        </p:nvCxnSpPr>
        <p:spPr bwMode="auto">
          <a:xfrm flipV="1">
            <a:off x="4093029" y="2633658"/>
            <a:ext cx="1567997" cy="49005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11" name="AutoShape 45"/>
          <p:cNvCxnSpPr>
            <a:cxnSpLocks noChangeShapeType="1"/>
            <a:endCxn id="9" idx="0"/>
          </p:cNvCxnSpPr>
          <p:nvPr/>
        </p:nvCxnSpPr>
        <p:spPr bwMode="auto">
          <a:xfrm>
            <a:off x="2484438" y="2814155"/>
            <a:ext cx="1585346" cy="309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" name="Text Box 65"/>
          <p:cNvSpPr txBox="1">
            <a:spLocks noChangeArrowheads="1"/>
          </p:cNvSpPr>
          <p:nvPr/>
        </p:nvSpPr>
        <p:spPr bwMode="auto">
          <a:xfrm>
            <a:off x="391886" y="4330205"/>
            <a:ext cx="849085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latin typeface="+mn-lt"/>
              </a:rPr>
              <a:t>P(intelligence(S</a:t>
            </a:r>
            <a:r>
              <a:rPr lang="en-US" sz="2000" dirty="0" smtClean="0">
                <a:latin typeface="+mn-lt"/>
              </a:rPr>
              <a:t>) = hi, diff(C) = hi, Registered(S,C) = true) = 20% means:</a:t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/>
            </a:r>
            <a:br>
              <a:rPr lang="en-US" sz="2000" dirty="0" smtClean="0">
                <a:latin typeface="+mn-lt"/>
              </a:rPr>
            </a:br>
            <a:endParaRPr lang="en-US" sz="20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19200" y="302211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hi</a:t>
            </a:r>
            <a:endParaRPr lang="en-CA" dirty="0"/>
          </a:p>
        </p:txBody>
      </p:sp>
      <p:sp>
        <p:nvSpPr>
          <p:cNvPr id="21" name="TextBox 20"/>
          <p:cNvSpPr txBox="1"/>
          <p:nvPr/>
        </p:nvSpPr>
        <p:spPr>
          <a:xfrm>
            <a:off x="5892800" y="301888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hi</a:t>
            </a:r>
            <a:endParaRPr lang="en-CA" dirty="0"/>
          </a:p>
        </p:txBody>
      </p:sp>
      <p:sp>
        <p:nvSpPr>
          <p:cNvPr id="22" name="TextBox 21"/>
          <p:cNvSpPr txBox="1"/>
          <p:nvPr/>
        </p:nvSpPr>
        <p:spPr>
          <a:xfrm>
            <a:off x="3728827" y="3645449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true</a:t>
            </a:r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391886" y="4920343"/>
            <a:ext cx="84908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Perpetua"/>
              </a:rPr>
              <a:t>“if we </a:t>
            </a:r>
            <a:r>
              <a:rPr lang="en-US" sz="2000" b="1" dirty="0" smtClean="0">
                <a:solidFill>
                  <a:prstClr val="black"/>
                </a:solidFill>
                <a:latin typeface="Perpetua"/>
              </a:rPr>
              <a:t>randomly select </a:t>
            </a:r>
            <a:r>
              <a:rPr lang="en-US" sz="2000" dirty="0" smtClean="0">
                <a:solidFill>
                  <a:prstClr val="black"/>
                </a:solidFill>
                <a:latin typeface="Perpetua"/>
              </a:rPr>
              <a:t>a student and a course, then the probability is 20% that the student is registered in the course, and that the intelligence of the student and the difficulty of the course are high.”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" grpId="0"/>
      <p:bldP spid="21" grpId="0"/>
      <p:bldP spid="22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Parameter Estimates 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144836"/>
          </a:xfrm>
        </p:spPr>
        <p:txBody>
          <a:bodyPr/>
          <a:lstStyle/>
          <a:p>
            <a:pPr marL="273050" lvl="1" indent="-273050">
              <a:spcBef>
                <a:spcPts val="575"/>
              </a:spcBef>
              <a:buClr>
                <a:schemeClr val="accent1"/>
              </a:buClr>
            </a:pPr>
            <a:r>
              <a:rPr lang="en-US" sz="3600" dirty="0" smtClean="0">
                <a:cs typeface="Arial" pitchFamily="34" charset="0"/>
              </a:rPr>
              <a:t>Use </a:t>
            </a:r>
            <a:r>
              <a:rPr lang="en-US" sz="3600" i="1" dirty="0" smtClean="0">
                <a:cs typeface="Arial" pitchFamily="34" charset="0"/>
              </a:rPr>
              <a:t>conditional database probabilities </a:t>
            </a:r>
            <a:r>
              <a:rPr lang="en-US" sz="3600" dirty="0" smtClean="0">
                <a:cs typeface="Arial" pitchFamily="34" charset="0"/>
              </a:rPr>
              <a:t>as Bayes net parameters. </a:t>
            </a:r>
          </a:p>
          <a:p>
            <a:pPr marL="273050" lvl="1" indent="-273050">
              <a:spcBef>
                <a:spcPts val="575"/>
              </a:spcBef>
              <a:buClr>
                <a:schemeClr val="accent1"/>
              </a:buClr>
            </a:pPr>
            <a:r>
              <a:rPr lang="en-US" sz="3600" dirty="0" smtClean="0">
                <a:cs typeface="Arial" pitchFamily="34" charset="0"/>
              </a:rPr>
              <a:t>Maximizes the random selection pseudo-likelihood </a:t>
            </a:r>
            <a:r>
              <a:rPr lang="en-US" sz="2800" dirty="0" smtClean="0">
                <a:cs typeface="Arial" pitchFamily="34" charset="0"/>
              </a:rPr>
              <a:t>(Schulte 2011)</a:t>
            </a:r>
            <a:r>
              <a:rPr lang="en-US" sz="3600" dirty="0" smtClean="0">
                <a:cs typeface="Arial" pitchFamily="34" charset="0"/>
              </a:rPr>
              <a:t>.</a:t>
            </a:r>
          </a:p>
          <a:p>
            <a:pPr marL="273050" lvl="1" indent="-273050">
              <a:spcBef>
                <a:spcPts val="575"/>
              </a:spcBef>
              <a:buClr>
                <a:schemeClr val="accent1"/>
              </a:buClr>
            </a:pPr>
            <a:r>
              <a:rPr lang="en-US" sz="3600" dirty="0" smtClean="0">
                <a:cs typeface="Arial" pitchFamily="34" charset="0"/>
              </a:rPr>
              <a:t>For database probabilities with </a:t>
            </a:r>
            <a:r>
              <a:rPr lang="en-US" sz="3600" i="1" dirty="0" smtClean="0">
                <a:cs typeface="Arial" pitchFamily="34" charset="0"/>
              </a:rPr>
              <a:t>all true relationships</a:t>
            </a:r>
            <a:r>
              <a:rPr lang="en-US" sz="3600" dirty="0" smtClean="0">
                <a:cs typeface="Arial" pitchFamily="34" charset="0"/>
              </a:rPr>
              <a:t>, use SQL or Virtual Join </a:t>
            </a:r>
            <a:br>
              <a:rPr lang="en-US" sz="3600" dirty="0" smtClean="0">
                <a:cs typeface="Arial" pitchFamily="34" charset="0"/>
              </a:rPr>
            </a:br>
            <a:r>
              <a:rPr lang="en-US" sz="2800" dirty="0" smtClean="0">
                <a:cs typeface="Arial" pitchFamily="34" charset="0"/>
              </a:rPr>
              <a:t>(Yin, Han et al. 2004).</a:t>
            </a:r>
          </a:p>
          <a:p>
            <a:pPr marL="273050" lvl="1" indent="-273050">
              <a:spcBef>
                <a:spcPts val="575"/>
              </a:spcBef>
              <a:buClr>
                <a:schemeClr val="accent1"/>
              </a:buClr>
              <a:buNone/>
            </a:pPr>
            <a:endParaRPr lang="en-US" sz="3600" dirty="0" smtClean="0"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4159" y="5800222"/>
            <a:ext cx="6899980" cy="805925"/>
          </a:xfrm>
        </p:spPr>
        <p:txBody>
          <a:bodyPr/>
          <a:lstStyle/>
          <a:p>
            <a:pPr marL="514350" indent="-514350"/>
            <a:r>
              <a:rPr lang="en-US" dirty="0" smtClean="0"/>
              <a:t>	Schulte, O. “A tractable pseudo-likelihood function for Bayes nets applied to relational data.” SIAM SDM, 2011. </a:t>
            </a:r>
          </a:p>
          <a:p>
            <a:pPr marL="514350" indent="-514350"/>
            <a:r>
              <a:rPr lang="en-US" dirty="0" smtClean="0"/>
              <a:t>	Yin, X., Han. J. et al. “</a:t>
            </a:r>
            <a:r>
              <a:rPr lang="en-US" dirty="0" err="1" smtClean="0"/>
              <a:t>CrossMine</a:t>
            </a:r>
            <a:r>
              <a:rPr lang="en-US" dirty="0" smtClean="0"/>
              <a:t>: Efficient Classification Across Multiple Database Relations”.</a:t>
            </a:r>
            <a:br>
              <a:rPr lang="en-US" dirty="0" smtClean="0"/>
            </a:br>
            <a:r>
              <a:rPr lang="en-US" dirty="0" smtClean="0"/>
              <a:t>Constraint-Based Mining and Inductive Databases, 2004. 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5054138" y="4967439"/>
            <a:ext cx="2028306" cy="372107"/>
            <a:chOff x="5054138" y="4967439"/>
            <a:chExt cx="2028306" cy="372107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5054138" y="5336771"/>
              <a:ext cx="1014153" cy="0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068291" y="5336771"/>
              <a:ext cx="1014153" cy="0"/>
            </a:xfrm>
            <a:prstGeom prst="line">
              <a:avLst/>
            </a:prstGeom>
            <a:ln>
              <a:solidFill>
                <a:srgbClr val="0070C0"/>
              </a:solidFill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336771" y="4967439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i="1" dirty="0" smtClean="0">
                  <a:latin typeface="+mn-lt"/>
                </a:rPr>
                <a:t>R</a:t>
              </a:r>
              <a:r>
                <a:rPr lang="en-CA" i="1" baseline="-25000" dirty="0" smtClean="0">
                  <a:latin typeface="+mn-lt"/>
                </a:rPr>
                <a:t>1</a:t>
              </a:r>
              <a:endParaRPr lang="en-CA" i="1" baseline="-25000" dirty="0">
                <a:latin typeface="+mn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20421" y="4970214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i="1" dirty="0" smtClean="0">
                  <a:latin typeface="+mn-lt"/>
                </a:rPr>
                <a:t>R</a:t>
              </a:r>
              <a:r>
                <a:rPr lang="en-CA" i="1" baseline="-25000" dirty="0" smtClean="0">
                  <a:latin typeface="+mn-lt"/>
                </a:rPr>
                <a:t>2</a:t>
              </a:r>
              <a:endParaRPr lang="en-CA" i="1" baseline="-25000" dirty="0"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sic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BasicPresentation.potx</Template>
  <TotalTime>0</TotalTime>
  <Words>1003</Words>
  <Application>Microsoft Office PowerPoint</Application>
  <PresentationFormat>On-screen Show (4:3)</PresentationFormat>
  <Paragraphs>153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BasicPresentation</vt:lpstr>
      <vt:lpstr>Modelling Relational Statistics With Bayes Nets</vt:lpstr>
      <vt:lpstr>Class-Level and Instance-Level Queries</vt:lpstr>
      <vt:lpstr>Visualizing Class-Level Probability</vt:lpstr>
      <vt:lpstr>Applications of Class-Level Modelling</vt:lpstr>
      <vt:lpstr>No Grounding Semantics for Class-level Queries</vt:lpstr>
      <vt:lpstr>Previous Work: Probabilistic Queries in Statistical-Relational Learning</vt:lpstr>
      <vt:lpstr>New Unified Approach</vt:lpstr>
      <vt:lpstr>Random Selection Semantics: Example</vt:lpstr>
      <vt:lpstr>Computing Parameter Estimates (I)</vt:lpstr>
      <vt:lpstr>Computing Parameter Estimates (II)</vt:lpstr>
      <vt:lpstr>The Möbius Parametrization</vt:lpstr>
      <vt:lpstr>Evaluation</vt:lpstr>
    </vt:vector>
  </TitlesOfParts>
  <Company>Simon Fraser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Oliver Schulte</dc:creator>
  <cp:lastModifiedBy>Windows User</cp:lastModifiedBy>
  <cp:revision>81</cp:revision>
  <dcterms:created xsi:type="dcterms:W3CDTF">2012-06-20T03:58:03Z</dcterms:created>
  <dcterms:modified xsi:type="dcterms:W3CDTF">2012-06-29T21:03:08Z</dcterms:modified>
</cp:coreProperties>
</file>